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2"/>
  </p:notesMasterIdLst>
  <p:handoutMasterIdLst>
    <p:handoutMasterId r:id="rId223"/>
  </p:handoutMasterIdLst>
  <p:sldIdLst>
    <p:sldId id="823" r:id="rId2"/>
    <p:sldId id="1302" r:id="rId3"/>
    <p:sldId id="1303" r:id="rId4"/>
    <p:sldId id="1304" r:id="rId5"/>
    <p:sldId id="1301" r:id="rId6"/>
    <p:sldId id="1319" r:id="rId7"/>
    <p:sldId id="1318" r:id="rId8"/>
    <p:sldId id="1540" r:id="rId9"/>
    <p:sldId id="1541" r:id="rId10"/>
    <p:sldId id="1542" r:id="rId11"/>
    <p:sldId id="953" r:id="rId12"/>
    <p:sldId id="924" r:id="rId13"/>
    <p:sldId id="1519" r:id="rId14"/>
    <p:sldId id="956" r:id="rId15"/>
    <p:sldId id="268" r:id="rId16"/>
    <p:sldId id="389" r:id="rId17"/>
    <p:sldId id="369" r:id="rId18"/>
    <p:sldId id="1192" r:id="rId19"/>
    <p:sldId id="753" r:id="rId20"/>
    <p:sldId id="762" r:id="rId21"/>
    <p:sldId id="1316" r:id="rId22"/>
    <p:sldId id="1536" r:id="rId23"/>
    <p:sldId id="1585" r:id="rId24"/>
    <p:sldId id="1535" r:id="rId25"/>
    <p:sldId id="1538" r:id="rId26"/>
    <p:sldId id="1548" r:id="rId27"/>
    <p:sldId id="370" r:id="rId28"/>
    <p:sldId id="371" r:id="rId29"/>
    <p:sldId id="1363" r:id="rId30"/>
    <p:sldId id="1317" r:id="rId31"/>
    <p:sldId id="789" r:id="rId32"/>
    <p:sldId id="565" r:id="rId33"/>
    <p:sldId id="374" r:id="rId34"/>
    <p:sldId id="390" r:id="rId35"/>
    <p:sldId id="375" r:id="rId36"/>
    <p:sldId id="805" r:id="rId37"/>
    <p:sldId id="376" r:id="rId38"/>
    <p:sldId id="391" r:id="rId39"/>
    <p:sldId id="392" r:id="rId40"/>
    <p:sldId id="936" r:id="rId41"/>
    <p:sldId id="566" r:id="rId42"/>
    <p:sldId id="377" r:id="rId43"/>
    <p:sldId id="394" r:id="rId44"/>
    <p:sldId id="677" r:id="rId45"/>
    <p:sldId id="378" r:id="rId46"/>
    <p:sldId id="1366" r:id="rId47"/>
    <p:sldId id="587" r:id="rId48"/>
    <p:sldId id="588" r:id="rId49"/>
    <p:sldId id="589" r:id="rId50"/>
    <p:sldId id="590" r:id="rId51"/>
    <p:sldId id="1386" r:id="rId52"/>
    <p:sldId id="1387" r:id="rId53"/>
    <p:sldId id="1184" r:id="rId54"/>
    <p:sldId id="806" r:id="rId55"/>
    <p:sldId id="1371" r:id="rId56"/>
    <p:sldId id="807" r:id="rId57"/>
    <p:sldId id="1377" r:id="rId58"/>
    <p:sldId id="1374" r:id="rId59"/>
    <p:sldId id="811" r:id="rId60"/>
    <p:sldId id="1379" r:id="rId61"/>
    <p:sldId id="1380" r:id="rId62"/>
    <p:sldId id="1381" r:id="rId63"/>
    <p:sldId id="1382" r:id="rId64"/>
    <p:sldId id="816" r:id="rId65"/>
    <p:sldId id="602" r:id="rId66"/>
    <p:sldId id="817" r:id="rId67"/>
    <p:sldId id="1549" r:id="rId68"/>
    <p:sldId id="1550" r:id="rId69"/>
    <p:sldId id="1551" r:id="rId70"/>
    <p:sldId id="1552" r:id="rId71"/>
    <p:sldId id="1553" r:id="rId72"/>
    <p:sldId id="388" r:id="rId73"/>
    <p:sldId id="396" r:id="rId74"/>
    <p:sldId id="397" r:id="rId75"/>
    <p:sldId id="398" r:id="rId76"/>
    <p:sldId id="399" r:id="rId77"/>
    <p:sldId id="404" r:id="rId78"/>
    <p:sldId id="782" r:id="rId79"/>
    <p:sldId id="426" r:id="rId80"/>
    <p:sldId id="405" r:id="rId81"/>
    <p:sldId id="406" r:id="rId82"/>
    <p:sldId id="413" r:id="rId83"/>
    <p:sldId id="800" r:id="rId84"/>
    <p:sldId id="1529" r:id="rId85"/>
    <p:sldId id="1520" r:id="rId86"/>
    <p:sldId id="1389" r:id="rId87"/>
    <p:sldId id="1390" r:id="rId88"/>
    <p:sldId id="1391" r:id="rId89"/>
    <p:sldId id="1392" r:id="rId90"/>
    <p:sldId id="1393" r:id="rId91"/>
    <p:sldId id="1394" r:id="rId92"/>
    <p:sldId id="1583" r:id="rId93"/>
    <p:sldId id="1395" r:id="rId94"/>
    <p:sldId id="1396" r:id="rId95"/>
    <p:sldId id="1397" r:id="rId96"/>
    <p:sldId id="1398" r:id="rId97"/>
    <p:sldId id="1399" r:id="rId98"/>
    <p:sldId id="1400" r:id="rId99"/>
    <p:sldId id="1401" r:id="rId100"/>
    <p:sldId id="1402" r:id="rId101"/>
    <p:sldId id="1403" r:id="rId102"/>
    <p:sldId id="1404" r:id="rId103"/>
    <p:sldId id="1405" r:id="rId104"/>
    <p:sldId id="1406" r:id="rId105"/>
    <p:sldId id="1407" r:id="rId106"/>
    <p:sldId id="1408" r:id="rId107"/>
    <p:sldId id="1409" r:id="rId108"/>
    <p:sldId id="1410" r:id="rId109"/>
    <p:sldId id="1411" r:id="rId110"/>
    <p:sldId id="1412" r:id="rId111"/>
    <p:sldId id="1413" r:id="rId112"/>
    <p:sldId id="1414" r:id="rId113"/>
    <p:sldId id="1415" r:id="rId114"/>
    <p:sldId id="1416" r:id="rId115"/>
    <p:sldId id="1417" r:id="rId116"/>
    <p:sldId id="1418" r:id="rId117"/>
    <p:sldId id="1419" r:id="rId118"/>
    <p:sldId id="1420" r:id="rId119"/>
    <p:sldId id="1421" r:id="rId120"/>
    <p:sldId id="1422" r:id="rId121"/>
    <p:sldId id="1423" r:id="rId122"/>
    <p:sldId id="1424" r:id="rId123"/>
    <p:sldId id="1425" r:id="rId124"/>
    <p:sldId id="1528" r:id="rId125"/>
    <p:sldId id="1426" r:id="rId126"/>
    <p:sldId id="1427" r:id="rId127"/>
    <p:sldId id="1428" r:id="rId128"/>
    <p:sldId id="1429" r:id="rId129"/>
    <p:sldId id="1430" r:id="rId130"/>
    <p:sldId id="1431" r:id="rId131"/>
    <p:sldId id="1432" r:id="rId132"/>
    <p:sldId id="1433" r:id="rId133"/>
    <p:sldId id="1434" r:id="rId134"/>
    <p:sldId id="1435" r:id="rId135"/>
    <p:sldId id="1436" r:id="rId136"/>
    <p:sldId id="1437" r:id="rId137"/>
    <p:sldId id="1438" r:id="rId138"/>
    <p:sldId id="1439" r:id="rId139"/>
    <p:sldId id="1440" r:id="rId140"/>
    <p:sldId id="1586" r:id="rId141"/>
    <p:sldId id="1554" r:id="rId142"/>
    <p:sldId id="1555" r:id="rId143"/>
    <p:sldId id="1587" r:id="rId144"/>
    <p:sldId id="1588" r:id="rId145"/>
    <p:sldId id="1589" r:id="rId146"/>
    <p:sldId id="1590" r:id="rId147"/>
    <p:sldId id="1591" r:id="rId148"/>
    <p:sldId id="1592" r:id="rId149"/>
    <p:sldId id="1593" r:id="rId150"/>
    <p:sldId id="1594" r:id="rId151"/>
    <p:sldId id="1595" r:id="rId152"/>
    <p:sldId id="1596" r:id="rId153"/>
    <p:sldId id="1597" r:id="rId154"/>
    <p:sldId id="1598" r:id="rId155"/>
    <p:sldId id="1599" r:id="rId156"/>
    <p:sldId id="1600" r:id="rId157"/>
    <p:sldId id="1601" r:id="rId158"/>
    <p:sldId id="1602" r:id="rId159"/>
    <p:sldId id="1603" r:id="rId160"/>
    <p:sldId id="1604" r:id="rId161"/>
    <p:sldId id="1480" r:id="rId162"/>
    <p:sldId id="1482" r:id="rId163"/>
    <p:sldId id="1481" r:id="rId164"/>
    <p:sldId id="1483" r:id="rId165"/>
    <p:sldId id="1484" r:id="rId166"/>
    <p:sldId id="1485" r:id="rId167"/>
    <p:sldId id="1443" r:id="rId168"/>
    <p:sldId id="1444" r:id="rId169"/>
    <p:sldId id="1445" r:id="rId170"/>
    <p:sldId id="1446" r:id="rId171"/>
    <p:sldId id="1447" r:id="rId172"/>
    <p:sldId id="1457" r:id="rId173"/>
    <p:sldId id="1448" r:id="rId174"/>
    <p:sldId id="1487" r:id="rId175"/>
    <p:sldId id="1488" r:id="rId176"/>
    <p:sldId id="1489" r:id="rId177"/>
    <p:sldId id="1441" r:id="rId178"/>
    <p:sldId id="1449" r:id="rId179"/>
    <p:sldId id="1450" r:id="rId180"/>
    <p:sldId id="1451" r:id="rId181"/>
    <p:sldId id="1452" r:id="rId182"/>
    <p:sldId id="1453" r:id="rId183"/>
    <p:sldId id="1454" r:id="rId184"/>
    <p:sldId id="1455" r:id="rId185"/>
    <p:sldId id="1468" r:id="rId186"/>
    <p:sldId id="1605" r:id="rId187"/>
    <p:sldId id="1557" r:id="rId188"/>
    <p:sldId id="1558" r:id="rId189"/>
    <p:sldId id="1559" r:id="rId190"/>
    <p:sldId id="1560" r:id="rId191"/>
    <p:sldId id="1561" r:id="rId192"/>
    <p:sldId id="1562" r:id="rId193"/>
    <p:sldId id="1563" r:id="rId194"/>
    <p:sldId id="1564" r:id="rId195"/>
    <p:sldId id="1565" r:id="rId196"/>
    <p:sldId id="1566" r:id="rId197"/>
    <p:sldId id="1567" r:id="rId198"/>
    <p:sldId id="1568" r:id="rId199"/>
    <p:sldId id="1569" r:id="rId200"/>
    <p:sldId id="1570" r:id="rId201"/>
    <p:sldId id="1571" r:id="rId202"/>
    <p:sldId id="1572" r:id="rId203"/>
    <p:sldId id="1573" r:id="rId204"/>
    <p:sldId id="1574" r:id="rId205"/>
    <p:sldId id="1575" r:id="rId206"/>
    <p:sldId id="1576" r:id="rId207"/>
    <p:sldId id="1577" r:id="rId208"/>
    <p:sldId id="1578" r:id="rId209"/>
    <p:sldId id="1579" r:id="rId210"/>
    <p:sldId id="1580" r:id="rId211"/>
    <p:sldId id="1581" r:id="rId212"/>
    <p:sldId id="1582" r:id="rId213"/>
    <p:sldId id="1584" r:id="rId214"/>
    <p:sldId id="1545" r:id="rId215"/>
    <p:sldId id="1546" r:id="rId216"/>
    <p:sldId id="1547" r:id="rId217"/>
    <p:sldId id="1544" r:id="rId218"/>
    <p:sldId id="1543" r:id="rId219"/>
    <p:sldId id="1539" r:id="rId220"/>
    <p:sldId id="1306" r:id="rId221"/>
  </p:sldIdLst>
  <p:sldSz cx="9144000" cy="5143500" type="screen16x9"/>
  <p:notesSz cx="6858000" cy="9144000"/>
  <p:embeddedFontLst>
    <p:embeddedFont>
      <p:font typeface="幼圆" panose="02010509060101010101" pitchFamily="49" charset="-122"/>
      <p:regular r:id="rId224"/>
    </p:embeddedFont>
    <p:embeddedFont>
      <p:font typeface="Arial Black" panose="020B0A04020102020204" pitchFamily="34" charset="0"/>
      <p:bold r:id="rId225"/>
    </p:embeddedFont>
    <p:embeddedFont>
      <p:font typeface="Arial Narrow" panose="020B0606020202030204" pitchFamily="34" charset="0"/>
      <p:regular r:id="rId226"/>
      <p:bold r:id="rId227"/>
      <p:italic r:id="rId228"/>
      <p:boldItalic r:id="rId229"/>
    </p:embeddedFont>
    <p:embeddedFont>
      <p:font typeface="MS Mincho" panose="02020609040205080304" pitchFamily="49" charset="-128"/>
      <p:regular r:id="rId230"/>
    </p:embeddedFont>
    <p:embeddedFont>
      <p:font typeface="微软雅黑" panose="020B0503020204020204" pitchFamily="34" charset="-122"/>
      <p:regular r:id="rId231"/>
      <p:bold r:id="rId232"/>
    </p:embeddedFont>
    <p:embeddedFont>
      <p:font typeface="楷体" panose="02010609060101010101" pitchFamily="49" charset="-122"/>
      <p:regular r:id="rId233"/>
    </p:embeddedFont>
    <p:embeddedFont>
      <p:font typeface="Cambria Math" panose="02040503050406030204" pitchFamily="18" charset="0"/>
      <p:regular r:id="rId234"/>
    </p:embeddedFont>
    <p:embeddedFont>
      <p:font typeface="方正超粗黑简体" panose="03000509000000000000" pitchFamily="65" charset="-122"/>
      <p:regular r:id="rId235"/>
    </p:embeddedFont>
    <p:embeddedFont>
      <p:font typeface="方正粗宋简体" panose="03000509000000000000" pitchFamily="65" charset="-122"/>
      <p:regular r:id="rId236"/>
    </p:embeddedFont>
  </p:embeddedFontLst>
  <p:custDataLst>
    <p:tags r:id="rId2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66FF"/>
    <a:srgbClr val="009900"/>
    <a:srgbClr val="FF5050"/>
    <a:srgbClr val="0099FF"/>
    <a:srgbClr val="3399FF"/>
    <a:srgbClr val="FFCC00"/>
    <a:srgbClr val="FF6600"/>
    <a:srgbClr val="0066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3" autoAdjust="0"/>
    <p:restoredTop sz="45526" autoAdjust="0"/>
  </p:normalViewPr>
  <p:slideViewPr>
    <p:cSldViewPr>
      <p:cViewPr varScale="1">
        <p:scale>
          <a:sx n="148" d="100"/>
          <a:sy n="148" d="100"/>
        </p:scale>
        <p:origin x="444" y="114"/>
      </p:cViewPr>
      <p:guideLst>
        <p:guide orient="horz" pos="1620"/>
        <p:guide pos="2880"/>
      </p:guideLst>
    </p:cSldViewPr>
  </p:slideViewPr>
  <p:notesTextViewPr>
    <p:cViewPr>
      <p:scale>
        <a:sx n="1" d="1"/>
        <a:sy n="1" d="1"/>
      </p:scale>
      <p:origin x="0" y="0"/>
    </p:cViewPr>
  </p:notesTextViewPr>
  <p:sorterViewPr>
    <p:cViewPr>
      <p:scale>
        <a:sx n="100" d="100"/>
        <a:sy n="100" d="100"/>
      </p:scale>
      <p:origin x="0" y="-8488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gs" Target="tags/tag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4.fntdata"/><Relationship Id="rId201" Type="http://schemas.openxmlformats.org/officeDocument/2006/relationships/slide" Target="slides/slide200.xml"/><Relationship Id="rId222"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10.fntdata"/><Relationship Id="rId238"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handoutMaster" Target="handoutMasters/handoutMaster1.xml"/><Relationship Id="rId228" Type="http://schemas.openxmlformats.org/officeDocument/2006/relationships/font" Target="fonts/font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11.fntdata"/><Relationship Id="rId239"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6.fntdata"/><Relationship Id="rId19" Type="http://schemas.openxmlformats.org/officeDocument/2006/relationships/slide" Target="slides/slide18.xml"/><Relationship Id="rId224" Type="http://schemas.openxmlformats.org/officeDocument/2006/relationships/font" Target="fonts/font1.fntdata"/><Relationship Id="rId240"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7.fntdata"/><Relationship Id="rId235" Type="http://schemas.openxmlformats.org/officeDocument/2006/relationships/font" Target="fonts/font12.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font" Target="fonts/font2.fntdata"/><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3.fntdata"/><Relationship Id="rId26" Type="http://schemas.openxmlformats.org/officeDocument/2006/relationships/slide" Target="slides/slide25.xml"/><Relationship Id="rId231" Type="http://schemas.openxmlformats.org/officeDocument/2006/relationships/font" Target="fonts/font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BA6B2A2-64F5-4E44-BF89-F77DB6FE2223}" type="doc">
      <dgm:prSet loTypeId="urn:microsoft.com/office/officeart/2005/8/layout/pyramid1#1" loCatId="pyramid" qsTypeId="urn:microsoft.com/office/officeart/2005/8/quickstyle/3d2#1" qsCatId="3D" csTypeId="urn:microsoft.com/office/officeart/2005/8/colors/colorful5#1" csCatId="colorful" phldr="1"/>
      <dgm:spPr/>
    </dgm:pt>
    <dgm:pt modelId="{B6B8AE91-028A-4260-ABD5-05B1B7EC0BF0}">
      <dgm:prSet phldrT="[文本]" custT="1"/>
      <dgm:spPr/>
      <dgm:t>
        <a:bodyPr/>
        <a:lstStyle/>
        <a:p>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企业文化</a:t>
          </a:r>
        </a:p>
      </dgm:t>
    </dgm:pt>
    <dgm:pt modelId="{6F80A8D7-2926-4BC4-9559-4298D3EF66F1}" type="parTrans" cxnId="{9F69B3B0-EC1D-4074-A3EE-BA2F4753D197}">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B153D42E-E57A-4C5A-BBFA-990934193DB2}" type="sibTrans" cxnId="{9F69B3B0-EC1D-4074-A3EE-BA2F4753D197}">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C6E7A0EF-76D3-48C3-9930-6BB63D3BA0C7}">
      <dgm:prSet phldrT="[文本]" custT="1"/>
      <dgm:spPr/>
      <dgm:t>
        <a:bodyPr/>
        <a:lstStyle/>
        <a:p>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经营模式</a:t>
          </a:r>
        </a:p>
      </dgm:t>
    </dgm:pt>
    <dgm:pt modelId="{BDDFB991-7635-4CD5-94EB-A0AF5268DA41}" type="parTrans" cxnId="{464FD145-136F-419E-BD49-C024DD550021}">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537B0E16-F26E-49CB-88DE-20EDF846E6D9}" type="sibTrans" cxnId="{464FD145-136F-419E-BD49-C024DD550021}">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C171C996-B8A1-42C3-B4E5-79C1C1188D17}">
      <dgm:prSet phldrT="[文本]" custT="1"/>
      <dgm:spPr/>
      <dgm:t>
        <a:bodyPr/>
        <a:lstStyle/>
        <a:p>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制度与标准</a:t>
          </a:r>
        </a:p>
      </dgm:t>
    </dgm:pt>
    <dgm:pt modelId="{49BAD9D0-718A-4F2D-A9D8-FE82E023EAB6}" type="parTrans" cxnId="{CFAC07FA-8B27-4529-9EC9-5E401A9447C6}">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6DDFEEB3-044B-4583-A03F-B771E04537E7}" type="sibTrans" cxnId="{CFAC07FA-8B27-4529-9EC9-5E401A9447C6}">
      <dgm:prSet/>
      <dgm:spPr/>
      <dgm:t>
        <a:bodyPr/>
        <a:lstStyle/>
        <a:p>
          <a:endParaRPr lang="zh-CN" altLang="en-US" sz="100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dgm:t>
    </dgm:pt>
    <dgm:pt modelId="{83106509-EAC0-4214-B437-D0CBF58E087D}" type="pres">
      <dgm:prSet presAssocID="{ABA6B2A2-64F5-4E44-BF89-F77DB6FE2223}" presName="Name0" presStyleCnt="0">
        <dgm:presLayoutVars>
          <dgm:dir/>
          <dgm:animLvl val="lvl"/>
          <dgm:resizeHandles val="exact"/>
        </dgm:presLayoutVars>
      </dgm:prSet>
      <dgm:spPr/>
    </dgm:pt>
    <dgm:pt modelId="{0CAF782E-1C48-44A5-BF1D-500B48091597}" type="pres">
      <dgm:prSet presAssocID="{B6B8AE91-028A-4260-ABD5-05B1B7EC0BF0}" presName="Name8" presStyleCnt="0"/>
      <dgm:spPr/>
    </dgm:pt>
    <dgm:pt modelId="{2B8DE895-F7F7-45D8-9347-0521D96B1EC6}" type="pres">
      <dgm:prSet presAssocID="{B6B8AE91-028A-4260-ABD5-05B1B7EC0BF0}" presName="level" presStyleLbl="node1" presStyleIdx="0" presStyleCnt="3">
        <dgm:presLayoutVars>
          <dgm:chMax val="1"/>
          <dgm:bulletEnabled val="1"/>
        </dgm:presLayoutVars>
      </dgm:prSet>
      <dgm:spPr/>
      <dgm:t>
        <a:bodyPr/>
        <a:lstStyle/>
        <a:p>
          <a:endParaRPr lang="zh-CN" altLang="en-US"/>
        </a:p>
      </dgm:t>
    </dgm:pt>
    <dgm:pt modelId="{54B9568E-97DE-4107-AB03-6A0A9FA36402}" type="pres">
      <dgm:prSet presAssocID="{B6B8AE91-028A-4260-ABD5-05B1B7EC0BF0}" presName="levelTx" presStyleLbl="revTx" presStyleIdx="0" presStyleCnt="0">
        <dgm:presLayoutVars>
          <dgm:chMax val="1"/>
          <dgm:bulletEnabled val="1"/>
        </dgm:presLayoutVars>
      </dgm:prSet>
      <dgm:spPr/>
      <dgm:t>
        <a:bodyPr/>
        <a:lstStyle/>
        <a:p>
          <a:endParaRPr lang="zh-CN" altLang="en-US"/>
        </a:p>
      </dgm:t>
    </dgm:pt>
    <dgm:pt modelId="{BC56B03D-939D-4C23-9BF1-63DA875D87E6}" type="pres">
      <dgm:prSet presAssocID="{C6E7A0EF-76D3-48C3-9930-6BB63D3BA0C7}" presName="Name8" presStyleCnt="0"/>
      <dgm:spPr/>
    </dgm:pt>
    <dgm:pt modelId="{7C7166DF-7AAD-422C-88BD-E28A13BD8086}" type="pres">
      <dgm:prSet presAssocID="{C6E7A0EF-76D3-48C3-9930-6BB63D3BA0C7}" presName="level" presStyleLbl="node1" presStyleIdx="1" presStyleCnt="3">
        <dgm:presLayoutVars>
          <dgm:chMax val="1"/>
          <dgm:bulletEnabled val="1"/>
        </dgm:presLayoutVars>
      </dgm:prSet>
      <dgm:spPr/>
      <dgm:t>
        <a:bodyPr/>
        <a:lstStyle/>
        <a:p>
          <a:endParaRPr lang="zh-CN" altLang="en-US"/>
        </a:p>
      </dgm:t>
    </dgm:pt>
    <dgm:pt modelId="{862C7769-8C92-4B92-A420-0B68482D723A}" type="pres">
      <dgm:prSet presAssocID="{C6E7A0EF-76D3-48C3-9930-6BB63D3BA0C7}" presName="levelTx" presStyleLbl="revTx" presStyleIdx="0" presStyleCnt="0">
        <dgm:presLayoutVars>
          <dgm:chMax val="1"/>
          <dgm:bulletEnabled val="1"/>
        </dgm:presLayoutVars>
      </dgm:prSet>
      <dgm:spPr/>
      <dgm:t>
        <a:bodyPr/>
        <a:lstStyle/>
        <a:p>
          <a:endParaRPr lang="zh-CN" altLang="en-US"/>
        </a:p>
      </dgm:t>
    </dgm:pt>
    <dgm:pt modelId="{9C9F03A3-9192-49B2-83D2-3F260B1E13DE}" type="pres">
      <dgm:prSet presAssocID="{C171C996-B8A1-42C3-B4E5-79C1C1188D17}" presName="Name8" presStyleCnt="0"/>
      <dgm:spPr/>
    </dgm:pt>
    <dgm:pt modelId="{80442A3F-B089-475F-A3A6-4A8E5960606A}" type="pres">
      <dgm:prSet presAssocID="{C171C996-B8A1-42C3-B4E5-79C1C1188D17}" presName="level" presStyleLbl="node1" presStyleIdx="2" presStyleCnt="3">
        <dgm:presLayoutVars>
          <dgm:chMax val="1"/>
          <dgm:bulletEnabled val="1"/>
        </dgm:presLayoutVars>
      </dgm:prSet>
      <dgm:spPr/>
      <dgm:t>
        <a:bodyPr/>
        <a:lstStyle/>
        <a:p>
          <a:endParaRPr lang="zh-CN" altLang="en-US"/>
        </a:p>
      </dgm:t>
    </dgm:pt>
    <dgm:pt modelId="{7B173032-45EC-4F59-BFB0-A01BCCD12576}" type="pres">
      <dgm:prSet presAssocID="{C171C996-B8A1-42C3-B4E5-79C1C1188D17}" presName="levelTx" presStyleLbl="revTx" presStyleIdx="0" presStyleCnt="0">
        <dgm:presLayoutVars>
          <dgm:chMax val="1"/>
          <dgm:bulletEnabled val="1"/>
        </dgm:presLayoutVars>
      </dgm:prSet>
      <dgm:spPr/>
      <dgm:t>
        <a:bodyPr/>
        <a:lstStyle/>
        <a:p>
          <a:endParaRPr lang="zh-CN" altLang="en-US"/>
        </a:p>
      </dgm:t>
    </dgm:pt>
  </dgm:ptLst>
  <dgm:cxnLst>
    <dgm:cxn modelId="{E117E6EC-C6AF-48B1-8083-E3652CF8C2F3}" type="presOf" srcId="{C171C996-B8A1-42C3-B4E5-79C1C1188D17}" destId="{80442A3F-B089-475F-A3A6-4A8E5960606A}" srcOrd="0" destOrd="0" presId="urn:microsoft.com/office/officeart/2005/8/layout/pyramid1#1"/>
    <dgm:cxn modelId="{24DD21CE-8D29-47A4-ACB1-5C26F4A25B8E}" type="presOf" srcId="{B6B8AE91-028A-4260-ABD5-05B1B7EC0BF0}" destId="{54B9568E-97DE-4107-AB03-6A0A9FA36402}" srcOrd="1" destOrd="0" presId="urn:microsoft.com/office/officeart/2005/8/layout/pyramid1#1"/>
    <dgm:cxn modelId="{C875FCB7-F560-434C-9660-D8D21A48D785}" type="presOf" srcId="{C6E7A0EF-76D3-48C3-9930-6BB63D3BA0C7}" destId="{7C7166DF-7AAD-422C-88BD-E28A13BD8086}" srcOrd="0" destOrd="0" presId="urn:microsoft.com/office/officeart/2005/8/layout/pyramid1#1"/>
    <dgm:cxn modelId="{464FD145-136F-419E-BD49-C024DD550021}" srcId="{ABA6B2A2-64F5-4E44-BF89-F77DB6FE2223}" destId="{C6E7A0EF-76D3-48C3-9930-6BB63D3BA0C7}" srcOrd="1" destOrd="0" parTransId="{BDDFB991-7635-4CD5-94EB-A0AF5268DA41}" sibTransId="{537B0E16-F26E-49CB-88DE-20EDF846E6D9}"/>
    <dgm:cxn modelId="{5EBBA300-A6E1-4489-BCAB-1E6A89244C01}" type="presOf" srcId="{C6E7A0EF-76D3-48C3-9930-6BB63D3BA0C7}" destId="{862C7769-8C92-4B92-A420-0B68482D723A}" srcOrd="1" destOrd="0" presId="urn:microsoft.com/office/officeart/2005/8/layout/pyramid1#1"/>
    <dgm:cxn modelId="{11235942-F08C-4640-B489-74AB34DA8769}" type="presOf" srcId="{B6B8AE91-028A-4260-ABD5-05B1B7EC0BF0}" destId="{2B8DE895-F7F7-45D8-9347-0521D96B1EC6}" srcOrd="0" destOrd="0" presId="urn:microsoft.com/office/officeart/2005/8/layout/pyramid1#1"/>
    <dgm:cxn modelId="{FD42EE9C-6D98-469E-8072-E696DD2CA18D}" type="presOf" srcId="{C171C996-B8A1-42C3-B4E5-79C1C1188D17}" destId="{7B173032-45EC-4F59-BFB0-A01BCCD12576}" srcOrd="1" destOrd="0" presId="urn:microsoft.com/office/officeart/2005/8/layout/pyramid1#1"/>
    <dgm:cxn modelId="{3F5097D8-E55E-481A-96C3-A4DF78470085}" type="presOf" srcId="{ABA6B2A2-64F5-4E44-BF89-F77DB6FE2223}" destId="{83106509-EAC0-4214-B437-D0CBF58E087D}" srcOrd="0" destOrd="0" presId="urn:microsoft.com/office/officeart/2005/8/layout/pyramid1#1"/>
    <dgm:cxn modelId="{9F69B3B0-EC1D-4074-A3EE-BA2F4753D197}" srcId="{ABA6B2A2-64F5-4E44-BF89-F77DB6FE2223}" destId="{B6B8AE91-028A-4260-ABD5-05B1B7EC0BF0}" srcOrd="0" destOrd="0" parTransId="{6F80A8D7-2926-4BC4-9559-4298D3EF66F1}" sibTransId="{B153D42E-E57A-4C5A-BBFA-990934193DB2}"/>
    <dgm:cxn modelId="{CFAC07FA-8B27-4529-9EC9-5E401A9447C6}" srcId="{ABA6B2A2-64F5-4E44-BF89-F77DB6FE2223}" destId="{C171C996-B8A1-42C3-B4E5-79C1C1188D17}" srcOrd="2" destOrd="0" parTransId="{49BAD9D0-718A-4F2D-A9D8-FE82E023EAB6}" sibTransId="{6DDFEEB3-044B-4583-A03F-B771E04537E7}"/>
    <dgm:cxn modelId="{89F14DD6-8B62-4762-9A0F-8BEE4702B3FD}" type="presParOf" srcId="{83106509-EAC0-4214-B437-D0CBF58E087D}" destId="{0CAF782E-1C48-44A5-BF1D-500B48091597}" srcOrd="0" destOrd="0" presId="urn:microsoft.com/office/officeart/2005/8/layout/pyramid1#1"/>
    <dgm:cxn modelId="{BDAFD2A5-1E3E-4E06-BB1A-1E95906DBA7E}" type="presParOf" srcId="{0CAF782E-1C48-44A5-BF1D-500B48091597}" destId="{2B8DE895-F7F7-45D8-9347-0521D96B1EC6}" srcOrd="0" destOrd="0" presId="urn:microsoft.com/office/officeart/2005/8/layout/pyramid1#1"/>
    <dgm:cxn modelId="{5446DD26-95AC-414D-9383-C9CE7B37BF22}" type="presParOf" srcId="{0CAF782E-1C48-44A5-BF1D-500B48091597}" destId="{54B9568E-97DE-4107-AB03-6A0A9FA36402}" srcOrd="1" destOrd="0" presId="urn:microsoft.com/office/officeart/2005/8/layout/pyramid1#1"/>
    <dgm:cxn modelId="{6B47AE03-C3C6-47D3-9F9C-C8E62C345E2F}" type="presParOf" srcId="{83106509-EAC0-4214-B437-D0CBF58E087D}" destId="{BC56B03D-939D-4C23-9BF1-63DA875D87E6}" srcOrd="1" destOrd="0" presId="urn:microsoft.com/office/officeart/2005/8/layout/pyramid1#1"/>
    <dgm:cxn modelId="{6C6BE01C-C22B-417F-B5FC-814CE3D1C2A1}" type="presParOf" srcId="{BC56B03D-939D-4C23-9BF1-63DA875D87E6}" destId="{7C7166DF-7AAD-422C-88BD-E28A13BD8086}" srcOrd="0" destOrd="0" presId="urn:microsoft.com/office/officeart/2005/8/layout/pyramid1#1"/>
    <dgm:cxn modelId="{7D025E6E-C407-4773-832D-9EE3F61D5159}" type="presParOf" srcId="{BC56B03D-939D-4C23-9BF1-63DA875D87E6}" destId="{862C7769-8C92-4B92-A420-0B68482D723A}" srcOrd="1" destOrd="0" presId="urn:microsoft.com/office/officeart/2005/8/layout/pyramid1#1"/>
    <dgm:cxn modelId="{0E107925-6406-4259-ACB4-694D9DA5BB3D}" type="presParOf" srcId="{83106509-EAC0-4214-B437-D0CBF58E087D}" destId="{9C9F03A3-9192-49B2-83D2-3F260B1E13DE}" srcOrd="2" destOrd="0" presId="urn:microsoft.com/office/officeart/2005/8/layout/pyramid1#1"/>
    <dgm:cxn modelId="{E872739D-8CC9-4823-A4EC-E389C0E332E1}" type="presParOf" srcId="{9C9F03A3-9192-49B2-83D2-3F260B1E13DE}" destId="{80442A3F-B089-475F-A3A6-4A8E5960606A}" srcOrd="0" destOrd="0" presId="urn:microsoft.com/office/officeart/2005/8/layout/pyramid1#1"/>
    <dgm:cxn modelId="{A69402DA-108C-4373-AF16-4835761F2A4C}" type="presParOf" srcId="{9C9F03A3-9192-49B2-83D2-3F260B1E13DE}" destId="{7B173032-45EC-4F59-BFB0-A01BCCD12576}" srcOrd="1" destOrd="0" presId="urn:microsoft.com/office/officeart/2005/8/layout/pyramid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26068-6C70-4C10-9D06-39D7453F1E25}" type="doc">
      <dgm:prSet loTypeId="urn:microsoft.com/office/officeart/2009/layout/CircleArrowProcess#1" loCatId="process" qsTypeId="urn:microsoft.com/office/officeart/2005/8/quickstyle/3d1#1" qsCatId="3D" csTypeId="urn:microsoft.com/office/officeart/2005/8/colors/colorful1#1" csCatId="colorful" phldr="1"/>
      <dgm:spPr/>
      <dgm:t>
        <a:bodyPr/>
        <a:lstStyle/>
        <a:p>
          <a:endParaRPr lang="zh-CN" altLang="en-US"/>
        </a:p>
      </dgm:t>
    </dgm:pt>
    <dgm:pt modelId="{E4A1B272-6CB9-4D56-89DD-723F5F967D4A}">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原型</a:t>
          </a:r>
        </a:p>
      </dgm:t>
    </dgm:pt>
    <dgm:pt modelId="{F1B076E7-0E89-41BF-8BA2-E98A5423D140}" type="par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2BE1AE99-6FB2-44BD-A864-D1748EB6A78D}" type="sib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18609CC-02CE-43B0-808C-E34FB4EEABF0}">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蓝图</a:t>
          </a:r>
        </a:p>
      </dgm:t>
    </dgm:pt>
    <dgm:pt modelId="{3F135D7E-CDED-4F6B-9304-FAE8001A308F}" type="par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76AFDEF1-6D1C-4A32-9175-27D789235406}" type="sib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60DBE5A-B127-462C-92AE-CF4B444B9182}">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正式稿</a:t>
          </a:r>
        </a:p>
      </dgm:t>
    </dgm:pt>
    <dgm:pt modelId="{BE951562-D2DE-4A21-A28C-EB8D2B270BFF}" type="par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607CD9B-4F36-4B89-88CF-BBE6A7981E16}" type="sib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01BDDCA1-B3BA-4B10-A6AC-C343E5F4357C}">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送审稿</a:t>
          </a:r>
        </a:p>
      </dgm:t>
    </dgm:pt>
    <dgm:pt modelId="{6C776535-4E82-44D4-9C45-4B792A78C1D1}" type="par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596EE781-2E81-4BFD-9106-98759F071EB4}" type="sib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331B26-91FF-4BC6-B7C0-B4C0769088EC}" type="pres">
      <dgm:prSet presAssocID="{21E26068-6C70-4C10-9D06-39D7453F1E25}" presName="Name0" presStyleCnt="0">
        <dgm:presLayoutVars>
          <dgm:chMax val="7"/>
          <dgm:chPref val="7"/>
          <dgm:dir/>
          <dgm:animLvl val="lvl"/>
        </dgm:presLayoutVars>
      </dgm:prSet>
      <dgm:spPr/>
      <dgm:t>
        <a:bodyPr/>
        <a:lstStyle/>
        <a:p>
          <a:endParaRPr lang="zh-CN" altLang="en-US"/>
        </a:p>
      </dgm:t>
    </dgm:pt>
    <dgm:pt modelId="{4191371C-9514-428F-B418-ED6FB34F2BD2}" type="pres">
      <dgm:prSet presAssocID="{E4A1B272-6CB9-4D56-89DD-723F5F967D4A}" presName="Accent1" presStyleCnt="0"/>
      <dgm:spPr/>
    </dgm:pt>
    <dgm:pt modelId="{684CF9F9-D61F-4761-8282-CC9B29A28E3F}" type="pres">
      <dgm:prSet presAssocID="{E4A1B272-6CB9-4D56-89DD-723F5F967D4A}" presName="Accent" presStyleLbl="node1" presStyleIdx="0" presStyleCnt="4"/>
      <dgm:spPr/>
    </dgm:pt>
    <dgm:pt modelId="{21EB63FF-0EF1-44E0-A930-9DD3A519CE84}" type="pres">
      <dgm:prSet presAssocID="{E4A1B272-6CB9-4D56-89DD-723F5F967D4A}" presName="Parent1" presStyleLbl="revTx" presStyleIdx="0" presStyleCnt="4">
        <dgm:presLayoutVars>
          <dgm:chMax val="1"/>
          <dgm:chPref val="1"/>
          <dgm:bulletEnabled val="1"/>
        </dgm:presLayoutVars>
      </dgm:prSet>
      <dgm:spPr/>
      <dgm:t>
        <a:bodyPr/>
        <a:lstStyle/>
        <a:p>
          <a:endParaRPr lang="zh-CN" altLang="en-US"/>
        </a:p>
      </dgm:t>
    </dgm:pt>
    <dgm:pt modelId="{7E739A03-3F2E-45DC-BE95-C9D7451281F6}" type="pres">
      <dgm:prSet presAssocID="{318609CC-02CE-43B0-808C-E34FB4EEABF0}" presName="Accent2" presStyleCnt="0"/>
      <dgm:spPr/>
    </dgm:pt>
    <dgm:pt modelId="{31F60091-EAA3-4314-8872-EABE40C8A17E}" type="pres">
      <dgm:prSet presAssocID="{318609CC-02CE-43B0-808C-E34FB4EEABF0}" presName="Accent" presStyleLbl="node1" presStyleIdx="1" presStyleCnt="4"/>
      <dgm:spPr/>
    </dgm:pt>
    <dgm:pt modelId="{7D4098B0-5EAE-4987-8B68-C18FF20A595C}" type="pres">
      <dgm:prSet presAssocID="{318609CC-02CE-43B0-808C-E34FB4EEABF0}" presName="Parent2" presStyleLbl="revTx" presStyleIdx="1" presStyleCnt="4">
        <dgm:presLayoutVars>
          <dgm:chMax val="1"/>
          <dgm:chPref val="1"/>
          <dgm:bulletEnabled val="1"/>
        </dgm:presLayoutVars>
      </dgm:prSet>
      <dgm:spPr/>
      <dgm:t>
        <a:bodyPr/>
        <a:lstStyle/>
        <a:p>
          <a:endParaRPr lang="zh-CN" altLang="en-US"/>
        </a:p>
      </dgm:t>
    </dgm:pt>
    <dgm:pt modelId="{FD1A905B-AA22-4ABC-9158-6455CCF2B4E8}" type="pres">
      <dgm:prSet presAssocID="{01BDDCA1-B3BA-4B10-A6AC-C343E5F4357C}" presName="Accent3" presStyleCnt="0"/>
      <dgm:spPr/>
    </dgm:pt>
    <dgm:pt modelId="{5B04A493-F8AE-4D19-A74C-28B4FC987458}" type="pres">
      <dgm:prSet presAssocID="{01BDDCA1-B3BA-4B10-A6AC-C343E5F4357C}" presName="Accent" presStyleLbl="node1" presStyleIdx="2" presStyleCnt="4"/>
      <dgm:spPr/>
    </dgm:pt>
    <dgm:pt modelId="{4A7973DF-237A-4128-AE66-165CB6136105}" type="pres">
      <dgm:prSet presAssocID="{01BDDCA1-B3BA-4B10-A6AC-C343E5F4357C}" presName="Parent3" presStyleLbl="revTx" presStyleIdx="2" presStyleCnt="4">
        <dgm:presLayoutVars>
          <dgm:chMax val="1"/>
          <dgm:chPref val="1"/>
          <dgm:bulletEnabled val="1"/>
        </dgm:presLayoutVars>
      </dgm:prSet>
      <dgm:spPr/>
      <dgm:t>
        <a:bodyPr/>
        <a:lstStyle/>
        <a:p>
          <a:endParaRPr lang="zh-CN" altLang="en-US"/>
        </a:p>
      </dgm:t>
    </dgm:pt>
    <dgm:pt modelId="{0F61B0D9-C39F-4E25-BF35-FD433E3E1400}" type="pres">
      <dgm:prSet presAssocID="{660DBE5A-B127-462C-92AE-CF4B444B9182}" presName="Accent4" presStyleCnt="0"/>
      <dgm:spPr/>
    </dgm:pt>
    <dgm:pt modelId="{425A3EFB-7ED5-496F-A788-760515FD15D8}" type="pres">
      <dgm:prSet presAssocID="{660DBE5A-B127-462C-92AE-CF4B444B9182}" presName="Accent" presStyleLbl="node1" presStyleIdx="3" presStyleCnt="4"/>
      <dgm:spPr/>
    </dgm:pt>
    <dgm:pt modelId="{A66FC838-4828-4030-A5CC-3EF80AB1CB95}" type="pres">
      <dgm:prSet presAssocID="{660DBE5A-B127-462C-92AE-CF4B444B9182}" presName="Parent4" presStyleLbl="revTx" presStyleIdx="3" presStyleCnt="4">
        <dgm:presLayoutVars>
          <dgm:chMax val="1"/>
          <dgm:chPref val="1"/>
          <dgm:bulletEnabled val="1"/>
        </dgm:presLayoutVars>
      </dgm:prSet>
      <dgm:spPr/>
      <dgm:t>
        <a:bodyPr/>
        <a:lstStyle/>
        <a:p>
          <a:endParaRPr lang="zh-CN" altLang="en-US"/>
        </a:p>
      </dgm:t>
    </dgm:pt>
  </dgm:ptLst>
  <dgm:cxnLst>
    <dgm:cxn modelId="{955823D8-9B88-420B-8FA3-EAF201BB0D39}" srcId="{21E26068-6C70-4C10-9D06-39D7453F1E25}" destId="{E4A1B272-6CB9-4D56-89DD-723F5F967D4A}" srcOrd="0" destOrd="0" parTransId="{F1B076E7-0E89-41BF-8BA2-E98A5423D140}" sibTransId="{2BE1AE99-6FB2-44BD-A864-D1748EB6A78D}"/>
    <dgm:cxn modelId="{535F33A9-FF6B-4EA3-A353-E4A8F7C1A99F}" type="presOf" srcId="{318609CC-02CE-43B0-808C-E34FB4EEABF0}" destId="{7D4098B0-5EAE-4987-8B68-C18FF20A595C}" srcOrd="0" destOrd="0" presId="urn:microsoft.com/office/officeart/2009/layout/CircleArrowProcess#1"/>
    <dgm:cxn modelId="{C0187583-C771-423A-8985-D006749151DB}" type="presOf" srcId="{E4A1B272-6CB9-4D56-89DD-723F5F967D4A}" destId="{21EB63FF-0EF1-44E0-A930-9DD3A519CE84}" srcOrd="0" destOrd="0" presId="urn:microsoft.com/office/officeart/2009/layout/CircleArrowProcess#1"/>
    <dgm:cxn modelId="{4BF6DDC7-A15C-42CC-8533-7B415A3D819D}" type="presOf" srcId="{01BDDCA1-B3BA-4B10-A6AC-C343E5F4357C}" destId="{4A7973DF-237A-4128-AE66-165CB6136105}" srcOrd="0" destOrd="0" presId="urn:microsoft.com/office/officeart/2009/layout/CircleArrowProcess#1"/>
    <dgm:cxn modelId="{661C75D4-D975-4A17-851D-56BBDE733B16}" srcId="{21E26068-6C70-4C10-9D06-39D7453F1E25}" destId="{01BDDCA1-B3BA-4B10-A6AC-C343E5F4357C}" srcOrd="2" destOrd="0" parTransId="{6C776535-4E82-44D4-9C45-4B792A78C1D1}" sibTransId="{596EE781-2E81-4BFD-9106-98759F071EB4}"/>
    <dgm:cxn modelId="{E34DDCFB-AFB3-47CD-8820-B5BB9D8F9665}" srcId="{21E26068-6C70-4C10-9D06-39D7453F1E25}" destId="{318609CC-02CE-43B0-808C-E34FB4EEABF0}" srcOrd="1" destOrd="0" parTransId="{3F135D7E-CDED-4F6B-9304-FAE8001A308F}" sibTransId="{76AFDEF1-6D1C-4A32-9175-27D789235406}"/>
    <dgm:cxn modelId="{5A9CCE6D-0DB0-4F43-85B7-B2B655519CD2}" type="presOf" srcId="{660DBE5A-B127-462C-92AE-CF4B444B9182}" destId="{A66FC838-4828-4030-A5CC-3EF80AB1CB95}" srcOrd="0" destOrd="0" presId="urn:microsoft.com/office/officeart/2009/layout/CircleArrowProcess#1"/>
    <dgm:cxn modelId="{3D967895-065C-451A-B659-78C26E392C62}" srcId="{21E26068-6C70-4C10-9D06-39D7453F1E25}" destId="{660DBE5A-B127-462C-92AE-CF4B444B9182}" srcOrd="3" destOrd="0" parTransId="{BE951562-D2DE-4A21-A28C-EB8D2B270BFF}" sibTransId="{A607CD9B-4F36-4B89-88CF-BBE6A7981E16}"/>
    <dgm:cxn modelId="{9DC16A4A-BFE2-4859-9067-E6E2351AAFA4}" type="presOf" srcId="{21E26068-6C70-4C10-9D06-39D7453F1E25}" destId="{E3331B26-91FF-4BC6-B7C0-B4C0769088EC}" srcOrd="0" destOrd="0" presId="urn:microsoft.com/office/officeart/2009/layout/CircleArrowProcess#1"/>
    <dgm:cxn modelId="{42CBB88B-8B92-4234-8790-B836A1C0FDDE}" type="presParOf" srcId="{E3331B26-91FF-4BC6-B7C0-B4C0769088EC}" destId="{4191371C-9514-428F-B418-ED6FB34F2BD2}" srcOrd="0" destOrd="0" presId="urn:microsoft.com/office/officeart/2009/layout/CircleArrowProcess#1"/>
    <dgm:cxn modelId="{163143E4-3A94-48B5-87E4-2B8190AC0934}" type="presParOf" srcId="{4191371C-9514-428F-B418-ED6FB34F2BD2}" destId="{684CF9F9-D61F-4761-8282-CC9B29A28E3F}" srcOrd="0" destOrd="0" presId="urn:microsoft.com/office/officeart/2009/layout/CircleArrowProcess#1"/>
    <dgm:cxn modelId="{EC789A87-0F53-4DFD-89BF-82A8E0A56EBD}" type="presParOf" srcId="{E3331B26-91FF-4BC6-B7C0-B4C0769088EC}" destId="{21EB63FF-0EF1-44E0-A930-9DD3A519CE84}" srcOrd="1" destOrd="0" presId="urn:microsoft.com/office/officeart/2009/layout/CircleArrowProcess#1"/>
    <dgm:cxn modelId="{5F8E5DF7-22DF-4203-B01E-87958D4650F0}" type="presParOf" srcId="{E3331B26-91FF-4BC6-B7C0-B4C0769088EC}" destId="{7E739A03-3F2E-45DC-BE95-C9D7451281F6}" srcOrd="2" destOrd="0" presId="urn:microsoft.com/office/officeart/2009/layout/CircleArrowProcess#1"/>
    <dgm:cxn modelId="{E9844F5F-ECBA-45F9-A098-33F903231E3C}" type="presParOf" srcId="{7E739A03-3F2E-45DC-BE95-C9D7451281F6}" destId="{31F60091-EAA3-4314-8872-EABE40C8A17E}" srcOrd="0" destOrd="0" presId="urn:microsoft.com/office/officeart/2009/layout/CircleArrowProcess#1"/>
    <dgm:cxn modelId="{716F7B51-DD62-46AC-B9A4-49592CC1A625}" type="presParOf" srcId="{E3331B26-91FF-4BC6-B7C0-B4C0769088EC}" destId="{7D4098B0-5EAE-4987-8B68-C18FF20A595C}" srcOrd="3" destOrd="0" presId="urn:microsoft.com/office/officeart/2009/layout/CircleArrowProcess#1"/>
    <dgm:cxn modelId="{C840A6FF-8C5C-483C-93D4-AC25131C82B1}" type="presParOf" srcId="{E3331B26-91FF-4BC6-B7C0-B4C0769088EC}" destId="{FD1A905B-AA22-4ABC-9158-6455CCF2B4E8}" srcOrd="4" destOrd="0" presId="urn:microsoft.com/office/officeart/2009/layout/CircleArrowProcess#1"/>
    <dgm:cxn modelId="{00F8CB46-29EC-49B9-A2A8-904F18D59708}" type="presParOf" srcId="{FD1A905B-AA22-4ABC-9158-6455CCF2B4E8}" destId="{5B04A493-F8AE-4D19-A74C-28B4FC987458}" srcOrd="0" destOrd="0" presId="urn:microsoft.com/office/officeart/2009/layout/CircleArrowProcess#1"/>
    <dgm:cxn modelId="{551BDE34-1B69-411A-B976-1E1A94913198}" type="presParOf" srcId="{E3331B26-91FF-4BC6-B7C0-B4C0769088EC}" destId="{4A7973DF-237A-4128-AE66-165CB6136105}" srcOrd="5" destOrd="0" presId="urn:microsoft.com/office/officeart/2009/layout/CircleArrowProcess#1"/>
    <dgm:cxn modelId="{89F768BC-40D1-4E87-AAD0-AAD5315B7231}" type="presParOf" srcId="{E3331B26-91FF-4BC6-B7C0-B4C0769088EC}" destId="{0F61B0D9-C39F-4E25-BF35-FD433E3E1400}" srcOrd="6" destOrd="0" presId="urn:microsoft.com/office/officeart/2009/layout/CircleArrowProcess#1"/>
    <dgm:cxn modelId="{D8BE40CC-4A29-4058-AC31-F1F4058350B9}" type="presParOf" srcId="{0F61B0D9-C39F-4E25-BF35-FD433E3E1400}" destId="{425A3EFB-7ED5-496F-A788-760515FD15D8}" srcOrd="0" destOrd="0" presId="urn:microsoft.com/office/officeart/2009/layout/CircleArrowProcess#1"/>
    <dgm:cxn modelId="{65193236-ABB7-4C20-832E-392E17F055DE}" type="presParOf" srcId="{E3331B26-91FF-4BC6-B7C0-B4C0769088EC}" destId="{A66FC838-4828-4030-A5CC-3EF80AB1CB95}" srcOrd="7" destOrd="0" presId="urn:microsoft.com/office/officeart/2009/layout/CircleArrow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E26068-6C70-4C10-9D06-39D7453F1E25}" type="doc">
      <dgm:prSet loTypeId="urn:microsoft.com/office/officeart/2009/layout/CircleArrowProcess#2" loCatId="process" qsTypeId="urn:microsoft.com/office/officeart/2005/8/quickstyle/3d1#2" qsCatId="3D" csTypeId="urn:microsoft.com/office/officeart/2005/8/colors/colorful1#2" csCatId="colorful" phldr="1"/>
      <dgm:spPr/>
      <dgm:t>
        <a:bodyPr/>
        <a:lstStyle/>
        <a:p>
          <a:endParaRPr lang="zh-CN" altLang="en-US"/>
        </a:p>
      </dgm:t>
    </dgm:pt>
    <dgm:pt modelId="{E4A1B272-6CB9-4D56-89DD-723F5F967D4A}">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原型</a:t>
          </a:r>
        </a:p>
      </dgm:t>
    </dgm:pt>
    <dgm:pt modelId="{F1B076E7-0E89-41BF-8BA2-E98A5423D140}" type="par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2BE1AE99-6FB2-44BD-A864-D1748EB6A78D}" type="sib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18609CC-02CE-43B0-808C-E34FB4EEABF0}">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蓝图</a:t>
          </a:r>
        </a:p>
      </dgm:t>
    </dgm:pt>
    <dgm:pt modelId="{3F135D7E-CDED-4F6B-9304-FAE8001A308F}" type="par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76AFDEF1-6D1C-4A32-9175-27D789235406}" type="sib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60DBE5A-B127-462C-92AE-CF4B444B9182}">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正式稿</a:t>
          </a:r>
        </a:p>
      </dgm:t>
    </dgm:pt>
    <dgm:pt modelId="{BE951562-D2DE-4A21-A28C-EB8D2B270BFF}" type="par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607CD9B-4F36-4B89-88CF-BBE6A7981E16}" type="sib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01BDDCA1-B3BA-4B10-A6AC-C343E5F4357C}">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送审稿</a:t>
          </a:r>
        </a:p>
      </dgm:t>
    </dgm:pt>
    <dgm:pt modelId="{6C776535-4E82-44D4-9C45-4B792A78C1D1}" type="par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596EE781-2E81-4BFD-9106-98759F071EB4}" type="sib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331B26-91FF-4BC6-B7C0-B4C0769088EC}" type="pres">
      <dgm:prSet presAssocID="{21E26068-6C70-4C10-9D06-39D7453F1E25}" presName="Name0" presStyleCnt="0">
        <dgm:presLayoutVars>
          <dgm:chMax val="7"/>
          <dgm:chPref val="7"/>
          <dgm:dir/>
          <dgm:animLvl val="lvl"/>
        </dgm:presLayoutVars>
      </dgm:prSet>
      <dgm:spPr/>
      <dgm:t>
        <a:bodyPr/>
        <a:lstStyle/>
        <a:p>
          <a:endParaRPr lang="zh-CN" altLang="en-US"/>
        </a:p>
      </dgm:t>
    </dgm:pt>
    <dgm:pt modelId="{4191371C-9514-428F-B418-ED6FB34F2BD2}" type="pres">
      <dgm:prSet presAssocID="{E4A1B272-6CB9-4D56-89DD-723F5F967D4A}" presName="Accent1" presStyleCnt="0"/>
      <dgm:spPr/>
    </dgm:pt>
    <dgm:pt modelId="{684CF9F9-D61F-4761-8282-CC9B29A28E3F}" type="pres">
      <dgm:prSet presAssocID="{E4A1B272-6CB9-4D56-89DD-723F5F967D4A}" presName="Accent" presStyleLbl="node1" presStyleIdx="0" presStyleCnt="4"/>
      <dgm:spPr/>
    </dgm:pt>
    <dgm:pt modelId="{21EB63FF-0EF1-44E0-A930-9DD3A519CE84}" type="pres">
      <dgm:prSet presAssocID="{E4A1B272-6CB9-4D56-89DD-723F5F967D4A}" presName="Parent1" presStyleLbl="revTx" presStyleIdx="0" presStyleCnt="4">
        <dgm:presLayoutVars>
          <dgm:chMax val="1"/>
          <dgm:chPref val="1"/>
          <dgm:bulletEnabled val="1"/>
        </dgm:presLayoutVars>
      </dgm:prSet>
      <dgm:spPr/>
      <dgm:t>
        <a:bodyPr/>
        <a:lstStyle/>
        <a:p>
          <a:endParaRPr lang="zh-CN" altLang="en-US"/>
        </a:p>
      </dgm:t>
    </dgm:pt>
    <dgm:pt modelId="{7E739A03-3F2E-45DC-BE95-C9D7451281F6}" type="pres">
      <dgm:prSet presAssocID="{318609CC-02CE-43B0-808C-E34FB4EEABF0}" presName="Accent2" presStyleCnt="0"/>
      <dgm:spPr/>
    </dgm:pt>
    <dgm:pt modelId="{31F60091-EAA3-4314-8872-EABE40C8A17E}" type="pres">
      <dgm:prSet presAssocID="{318609CC-02CE-43B0-808C-E34FB4EEABF0}" presName="Accent" presStyleLbl="node1" presStyleIdx="1" presStyleCnt="4"/>
      <dgm:spPr/>
    </dgm:pt>
    <dgm:pt modelId="{7D4098B0-5EAE-4987-8B68-C18FF20A595C}" type="pres">
      <dgm:prSet presAssocID="{318609CC-02CE-43B0-808C-E34FB4EEABF0}" presName="Parent2" presStyleLbl="revTx" presStyleIdx="1" presStyleCnt="4">
        <dgm:presLayoutVars>
          <dgm:chMax val="1"/>
          <dgm:chPref val="1"/>
          <dgm:bulletEnabled val="1"/>
        </dgm:presLayoutVars>
      </dgm:prSet>
      <dgm:spPr/>
      <dgm:t>
        <a:bodyPr/>
        <a:lstStyle/>
        <a:p>
          <a:endParaRPr lang="zh-CN" altLang="en-US"/>
        </a:p>
      </dgm:t>
    </dgm:pt>
    <dgm:pt modelId="{FD1A905B-AA22-4ABC-9158-6455CCF2B4E8}" type="pres">
      <dgm:prSet presAssocID="{01BDDCA1-B3BA-4B10-A6AC-C343E5F4357C}" presName="Accent3" presStyleCnt="0"/>
      <dgm:spPr/>
    </dgm:pt>
    <dgm:pt modelId="{5B04A493-F8AE-4D19-A74C-28B4FC987458}" type="pres">
      <dgm:prSet presAssocID="{01BDDCA1-B3BA-4B10-A6AC-C343E5F4357C}" presName="Accent" presStyleLbl="node1" presStyleIdx="2" presStyleCnt="4"/>
      <dgm:spPr/>
    </dgm:pt>
    <dgm:pt modelId="{4A7973DF-237A-4128-AE66-165CB6136105}" type="pres">
      <dgm:prSet presAssocID="{01BDDCA1-B3BA-4B10-A6AC-C343E5F4357C}" presName="Parent3" presStyleLbl="revTx" presStyleIdx="2" presStyleCnt="4">
        <dgm:presLayoutVars>
          <dgm:chMax val="1"/>
          <dgm:chPref val="1"/>
          <dgm:bulletEnabled val="1"/>
        </dgm:presLayoutVars>
      </dgm:prSet>
      <dgm:spPr/>
      <dgm:t>
        <a:bodyPr/>
        <a:lstStyle/>
        <a:p>
          <a:endParaRPr lang="zh-CN" altLang="en-US"/>
        </a:p>
      </dgm:t>
    </dgm:pt>
    <dgm:pt modelId="{0F61B0D9-C39F-4E25-BF35-FD433E3E1400}" type="pres">
      <dgm:prSet presAssocID="{660DBE5A-B127-462C-92AE-CF4B444B9182}" presName="Accent4" presStyleCnt="0"/>
      <dgm:spPr/>
    </dgm:pt>
    <dgm:pt modelId="{425A3EFB-7ED5-496F-A788-760515FD15D8}" type="pres">
      <dgm:prSet presAssocID="{660DBE5A-B127-462C-92AE-CF4B444B9182}" presName="Accent" presStyleLbl="node1" presStyleIdx="3" presStyleCnt="4"/>
      <dgm:spPr/>
    </dgm:pt>
    <dgm:pt modelId="{A66FC838-4828-4030-A5CC-3EF80AB1CB95}" type="pres">
      <dgm:prSet presAssocID="{660DBE5A-B127-462C-92AE-CF4B444B9182}" presName="Parent4" presStyleLbl="revTx" presStyleIdx="3" presStyleCnt="4">
        <dgm:presLayoutVars>
          <dgm:chMax val="1"/>
          <dgm:chPref val="1"/>
          <dgm:bulletEnabled val="1"/>
        </dgm:presLayoutVars>
      </dgm:prSet>
      <dgm:spPr/>
      <dgm:t>
        <a:bodyPr/>
        <a:lstStyle/>
        <a:p>
          <a:endParaRPr lang="zh-CN" altLang="en-US"/>
        </a:p>
      </dgm:t>
    </dgm:pt>
  </dgm:ptLst>
  <dgm:cxnLst>
    <dgm:cxn modelId="{955823D8-9B88-420B-8FA3-EAF201BB0D39}" srcId="{21E26068-6C70-4C10-9D06-39D7453F1E25}" destId="{E4A1B272-6CB9-4D56-89DD-723F5F967D4A}" srcOrd="0" destOrd="0" parTransId="{F1B076E7-0E89-41BF-8BA2-E98A5423D140}" sibTransId="{2BE1AE99-6FB2-44BD-A864-D1748EB6A78D}"/>
    <dgm:cxn modelId="{F89B7A65-CC34-4FC3-8FE9-457828410697}" type="presOf" srcId="{21E26068-6C70-4C10-9D06-39D7453F1E25}" destId="{E3331B26-91FF-4BC6-B7C0-B4C0769088EC}" srcOrd="0" destOrd="0" presId="urn:microsoft.com/office/officeart/2009/layout/CircleArrowProcess#2"/>
    <dgm:cxn modelId="{D34919B7-5F64-4341-BC45-F9CC69742FC1}" type="presOf" srcId="{318609CC-02CE-43B0-808C-E34FB4EEABF0}" destId="{7D4098B0-5EAE-4987-8B68-C18FF20A595C}" srcOrd="0" destOrd="0" presId="urn:microsoft.com/office/officeart/2009/layout/CircleArrowProcess#2"/>
    <dgm:cxn modelId="{661C75D4-D975-4A17-851D-56BBDE733B16}" srcId="{21E26068-6C70-4C10-9D06-39D7453F1E25}" destId="{01BDDCA1-B3BA-4B10-A6AC-C343E5F4357C}" srcOrd="2" destOrd="0" parTransId="{6C776535-4E82-44D4-9C45-4B792A78C1D1}" sibTransId="{596EE781-2E81-4BFD-9106-98759F071EB4}"/>
    <dgm:cxn modelId="{E34DDCFB-AFB3-47CD-8820-B5BB9D8F9665}" srcId="{21E26068-6C70-4C10-9D06-39D7453F1E25}" destId="{318609CC-02CE-43B0-808C-E34FB4EEABF0}" srcOrd="1" destOrd="0" parTransId="{3F135D7E-CDED-4F6B-9304-FAE8001A308F}" sibTransId="{76AFDEF1-6D1C-4A32-9175-27D789235406}"/>
    <dgm:cxn modelId="{65D83912-5A5F-40FB-953A-CF44CA207D94}" type="presOf" srcId="{E4A1B272-6CB9-4D56-89DD-723F5F967D4A}" destId="{21EB63FF-0EF1-44E0-A930-9DD3A519CE84}" srcOrd="0" destOrd="0" presId="urn:microsoft.com/office/officeart/2009/layout/CircleArrowProcess#2"/>
    <dgm:cxn modelId="{9B4C1DBA-4C21-4089-B19C-C360F57B4E60}" type="presOf" srcId="{660DBE5A-B127-462C-92AE-CF4B444B9182}" destId="{A66FC838-4828-4030-A5CC-3EF80AB1CB95}" srcOrd="0" destOrd="0" presId="urn:microsoft.com/office/officeart/2009/layout/CircleArrowProcess#2"/>
    <dgm:cxn modelId="{A198A370-6E0C-4264-A183-7009744995DD}" type="presOf" srcId="{01BDDCA1-B3BA-4B10-A6AC-C343E5F4357C}" destId="{4A7973DF-237A-4128-AE66-165CB6136105}" srcOrd="0" destOrd="0" presId="urn:microsoft.com/office/officeart/2009/layout/CircleArrowProcess#2"/>
    <dgm:cxn modelId="{3D967895-065C-451A-B659-78C26E392C62}" srcId="{21E26068-6C70-4C10-9D06-39D7453F1E25}" destId="{660DBE5A-B127-462C-92AE-CF4B444B9182}" srcOrd="3" destOrd="0" parTransId="{BE951562-D2DE-4A21-A28C-EB8D2B270BFF}" sibTransId="{A607CD9B-4F36-4B89-88CF-BBE6A7981E16}"/>
    <dgm:cxn modelId="{FCC69E2A-8914-4D8F-860A-FAA4D9E30A1D}" type="presParOf" srcId="{E3331B26-91FF-4BC6-B7C0-B4C0769088EC}" destId="{4191371C-9514-428F-B418-ED6FB34F2BD2}" srcOrd="0" destOrd="0" presId="urn:microsoft.com/office/officeart/2009/layout/CircleArrowProcess#2"/>
    <dgm:cxn modelId="{33194987-56D7-495C-958F-8CDAD0D2CAC3}" type="presParOf" srcId="{4191371C-9514-428F-B418-ED6FB34F2BD2}" destId="{684CF9F9-D61F-4761-8282-CC9B29A28E3F}" srcOrd="0" destOrd="0" presId="urn:microsoft.com/office/officeart/2009/layout/CircleArrowProcess#2"/>
    <dgm:cxn modelId="{B93C7171-D654-454A-8419-613148032B41}" type="presParOf" srcId="{E3331B26-91FF-4BC6-B7C0-B4C0769088EC}" destId="{21EB63FF-0EF1-44E0-A930-9DD3A519CE84}" srcOrd="1" destOrd="0" presId="urn:microsoft.com/office/officeart/2009/layout/CircleArrowProcess#2"/>
    <dgm:cxn modelId="{87369514-12DF-414B-87A6-360EBD07143F}" type="presParOf" srcId="{E3331B26-91FF-4BC6-B7C0-B4C0769088EC}" destId="{7E739A03-3F2E-45DC-BE95-C9D7451281F6}" srcOrd="2" destOrd="0" presId="urn:microsoft.com/office/officeart/2009/layout/CircleArrowProcess#2"/>
    <dgm:cxn modelId="{2BE8FA86-2DF7-4F53-A1EC-0D85AF4E07F4}" type="presParOf" srcId="{7E739A03-3F2E-45DC-BE95-C9D7451281F6}" destId="{31F60091-EAA3-4314-8872-EABE40C8A17E}" srcOrd="0" destOrd="0" presId="urn:microsoft.com/office/officeart/2009/layout/CircleArrowProcess#2"/>
    <dgm:cxn modelId="{6D88C9A8-C5D2-4033-BDBC-33EB62B75366}" type="presParOf" srcId="{E3331B26-91FF-4BC6-B7C0-B4C0769088EC}" destId="{7D4098B0-5EAE-4987-8B68-C18FF20A595C}" srcOrd="3" destOrd="0" presId="urn:microsoft.com/office/officeart/2009/layout/CircleArrowProcess#2"/>
    <dgm:cxn modelId="{AB221CCD-47E7-4983-8E79-D082C492C97D}" type="presParOf" srcId="{E3331B26-91FF-4BC6-B7C0-B4C0769088EC}" destId="{FD1A905B-AA22-4ABC-9158-6455CCF2B4E8}" srcOrd="4" destOrd="0" presId="urn:microsoft.com/office/officeart/2009/layout/CircleArrowProcess#2"/>
    <dgm:cxn modelId="{A6EB0634-B017-439B-95F2-BB9C4123EEFC}" type="presParOf" srcId="{FD1A905B-AA22-4ABC-9158-6455CCF2B4E8}" destId="{5B04A493-F8AE-4D19-A74C-28B4FC987458}" srcOrd="0" destOrd="0" presId="urn:microsoft.com/office/officeart/2009/layout/CircleArrowProcess#2"/>
    <dgm:cxn modelId="{47660315-87DD-4561-98B8-24F8B0052D21}" type="presParOf" srcId="{E3331B26-91FF-4BC6-B7C0-B4C0769088EC}" destId="{4A7973DF-237A-4128-AE66-165CB6136105}" srcOrd="5" destOrd="0" presId="urn:microsoft.com/office/officeart/2009/layout/CircleArrowProcess#2"/>
    <dgm:cxn modelId="{E4E46708-74F2-45B6-9752-668834E6652C}" type="presParOf" srcId="{E3331B26-91FF-4BC6-B7C0-B4C0769088EC}" destId="{0F61B0D9-C39F-4E25-BF35-FD433E3E1400}" srcOrd="6" destOrd="0" presId="urn:microsoft.com/office/officeart/2009/layout/CircleArrowProcess#2"/>
    <dgm:cxn modelId="{76641F7C-0381-46EF-82F8-0CC596CDD3EF}" type="presParOf" srcId="{0F61B0D9-C39F-4E25-BF35-FD433E3E1400}" destId="{425A3EFB-7ED5-496F-A788-760515FD15D8}" srcOrd="0" destOrd="0" presId="urn:microsoft.com/office/officeart/2009/layout/CircleArrowProcess#2"/>
    <dgm:cxn modelId="{DB9D3360-F096-435A-8CCE-0325DC180012}" type="presParOf" srcId="{E3331B26-91FF-4BC6-B7C0-B4C0769088EC}" destId="{A66FC838-4828-4030-A5CC-3EF80AB1CB95}" srcOrd="7" destOrd="0" presId="urn:microsoft.com/office/officeart/2009/layout/CircleArrow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E26068-6C70-4C10-9D06-39D7453F1E25}" type="doc">
      <dgm:prSet loTypeId="urn:microsoft.com/office/officeart/2009/layout/CircleArrowProcess#3" loCatId="process" qsTypeId="urn:microsoft.com/office/officeart/2005/8/quickstyle/3d1#3" qsCatId="3D" csTypeId="urn:microsoft.com/office/officeart/2005/8/colors/colorful1#3" csCatId="colorful" phldr="1"/>
      <dgm:spPr/>
      <dgm:t>
        <a:bodyPr/>
        <a:lstStyle/>
        <a:p>
          <a:endParaRPr lang="zh-CN" altLang="en-US"/>
        </a:p>
      </dgm:t>
    </dgm:pt>
    <dgm:pt modelId="{E4A1B272-6CB9-4D56-89DD-723F5F967D4A}">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原型</a:t>
          </a:r>
        </a:p>
      </dgm:t>
    </dgm:pt>
    <dgm:pt modelId="{F1B076E7-0E89-41BF-8BA2-E98A5423D140}" type="par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2BE1AE99-6FB2-44BD-A864-D1748EB6A78D}" type="sib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18609CC-02CE-43B0-808C-E34FB4EEABF0}">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蓝图</a:t>
          </a:r>
        </a:p>
      </dgm:t>
    </dgm:pt>
    <dgm:pt modelId="{3F135D7E-CDED-4F6B-9304-FAE8001A308F}" type="par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76AFDEF1-6D1C-4A32-9175-27D789235406}" type="sib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60DBE5A-B127-462C-92AE-CF4B444B9182}">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正式稿</a:t>
          </a:r>
        </a:p>
      </dgm:t>
    </dgm:pt>
    <dgm:pt modelId="{BE951562-D2DE-4A21-A28C-EB8D2B270BFF}" type="par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607CD9B-4F36-4B89-88CF-BBE6A7981E16}" type="sib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01BDDCA1-B3BA-4B10-A6AC-C343E5F4357C}">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送审稿</a:t>
          </a:r>
        </a:p>
      </dgm:t>
    </dgm:pt>
    <dgm:pt modelId="{6C776535-4E82-44D4-9C45-4B792A78C1D1}" type="par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596EE781-2E81-4BFD-9106-98759F071EB4}" type="sib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331B26-91FF-4BC6-B7C0-B4C0769088EC}" type="pres">
      <dgm:prSet presAssocID="{21E26068-6C70-4C10-9D06-39D7453F1E25}" presName="Name0" presStyleCnt="0">
        <dgm:presLayoutVars>
          <dgm:chMax val="7"/>
          <dgm:chPref val="7"/>
          <dgm:dir/>
          <dgm:animLvl val="lvl"/>
        </dgm:presLayoutVars>
      </dgm:prSet>
      <dgm:spPr/>
      <dgm:t>
        <a:bodyPr/>
        <a:lstStyle/>
        <a:p>
          <a:endParaRPr lang="zh-CN" altLang="en-US"/>
        </a:p>
      </dgm:t>
    </dgm:pt>
    <dgm:pt modelId="{4191371C-9514-428F-B418-ED6FB34F2BD2}" type="pres">
      <dgm:prSet presAssocID="{E4A1B272-6CB9-4D56-89DD-723F5F967D4A}" presName="Accent1" presStyleCnt="0"/>
      <dgm:spPr/>
    </dgm:pt>
    <dgm:pt modelId="{684CF9F9-D61F-4761-8282-CC9B29A28E3F}" type="pres">
      <dgm:prSet presAssocID="{E4A1B272-6CB9-4D56-89DD-723F5F967D4A}" presName="Accent" presStyleLbl="node1" presStyleIdx="0" presStyleCnt="4"/>
      <dgm:spPr/>
    </dgm:pt>
    <dgm:pt modelId="{21EB63FF-0EF1-44E0-A930-9DD3A519CE84}" type="pres">
      <dgm:prSet presAssocID="{E4A1B272-6CB9-4D56-89DD-723F5F967D4A}" presName="Parent1" presStyleLbl="revTx" presStyleIdx="0" presStyleCnt="4">
        <dgm:presLayoutVars>
          <dgm:chMax val="1"/>
          <dgm:chPref val="1"/>
          <dgm:bulletEnabled val="1"/>
        </dgm:presLayoutVars>
      </dgm:prSet>
      <dgm:spPr/>
      <dgm:t>
        <a:bodyPr/>
        <a:lstStyle/>
        <a:p>
          <a:endParaRPr lang="zh-CN" altLang="en-US"/>
        </a:p>
      </dgm:t>
    </dgm:pt>
    <dgm:pt modelId="{7E739A03-3F2E-45DC-BE95-C9D7451281F6}" type="pres">
      <dgm:prSet presAssocID="{318609CC-02CE-43B0-808C-E34FB4EEABF0}" presName="Accent2" presStyleCnt="0"/>
      <dgm:spPr/>
    </dgm:pt>
    <dgm:pt modelId="{31F60091-EAA3-4314-8872-EABE40C8A17E}" type="pres">
      <dgm:prSet presAssocID="{318609CC-02CE-43B0-808C-E34FB4EEABF0}" presName="Accent" presStyleLbl="node1" presStyleIdx="1" presStyleCnt="4"/>
      <dgm:spPr/>
    </dgm:pt>
    <dgm:pt modelId="{7D4098B0-5EAE-4987-8B68-C18FF20A595C}" type="pres">
      <dgm:prSet presAssocID="{318609CC-02CE-43B0-808C-E34FB4EEABF0}" presName="Parent2" presStyleLbl="revTx" presStyleIdx="1" presStyleCnt="4">
        <dgm:presLayoutVars>
          <dgm:chMax val="1"/>
          <dgm:chPref val="1"/>
          <dgm:bulletEnabled val="1"/>
        </dgm:presLayoutVars>
      </dgm:prSet>
      <dgm:spPr/>
      <dgm:t>
        <a:bodyPr/>
        <a:lstStyle/>
        <a:p>
          <a:endParaRPr lang="zh-CN" altLang="en-US"/>
        </a:p>
      </dgm:t>
    </dgm:pt>
    <dgm:pt modelId="{FD1A905B-AA22-4ABC-9158-6455CCF2B4E8}" type="pres">
      <dgm:prSet presAssocID="{01BDDCA1-B3BA-4B10-A6AC-C343E5F4357C}" presName="Accent3" presStyleCnt="0"/>
      <dgm:spPr/>
    </dgm:pt>
    <dgm:pt modelId="{5B04A493-F8AE-4D19-A74C-28B4FC987458}" type="pres">
      <dgm:prSet presAssocID="{01BDDCA1-B3BA-4B10-A6AC-C343E5F4357C}" presName="Accent" presStyleLbl="node1" presStyleIdx="2" presStyleCnt="4"/>
      <dgm:spPr/>
    </dgm:pt>
    <dgm:pt modelId="{4A7973DF-237A-4128-AE66-165CB6136105}" type="pres">
      <dgm:prSet presAssocID="{01BDDCA1-B3BA-4B10-A6AC-C343E5F4357C}" presName="Parent3" presStyleLbl="revTx" presStyleIdx="2" presStyleCnt="4">
        <dgm:presLayoutVars>
          <dgm:chMax val="1"/>
          <dgm:chPref val="1"/>
          <dgm:bulletEnabled val="1"/>
        </dgm:presLayoutVars>
      </dgm:prSet>
      <dgm:spPr/>
      <dgm:t>
        <a:bodyPr/>
        <a:lstStyle/>
        <a:p>
          <a:endParaRPr lang="zh-CN" altLang="en-US"/>
        </a:p>
      </dgm:t>
    </dgm:pt>
    <dgm:pt modelId="{0F61B0D9-C39F-4E25-BF35-FD433E3E1400}" type="pres">
      <dgm:prSet presAssocID="{660DBE5A-B127-462C-92AE-CF4B444B9182}" presName="Accent4" presStyleCnt="0"/>
      <dgm:spPr/>
    </dgm:pt>
    <dgm:pt modelId="{425A3EFB-7ED5-496F-A788-760515FD15D8}" type="pres">
      <dgm:prSet presAssocID="{660DBE5A-B127-462C-92AE-CF4B444B9182}" presName="Accent" presStyleLbl="node1" presStyleIdx="3" presStyleCnt="4"/>
      <dgm:spPr/>
    </dgm:pt>
    <dgm:pt modelId="{A66FC838-4828-4030-A5CC-3EF80AB1CB95}" type="pres">
      <dgm:prSet presAssocID="{660DBE5A-B127-462C-92AE-CF4B444B9182}" presName="Parent4" presStyleLbl="revTx" presStyleIdx="3" presStyleCnt="4">
        <dgm:presLayoutVars>
          <dgm:chMax val="1"/>
          <dgm:chPref val="1"/>
          <dgm:bulletEnabled val="1"/>
        </dgm:presLayoutVars>
      </dgm:prSet>
      <dgm:spPr/>
      <dgm:t>
        <a:bodyPr/>
        <a:lstStyle/>
        <a:p>
          <a:endParaRPr lang="zh-CN" altLang="en-US"/>
        </a:p>
      </dgm:t>
    </dgm:pt>
  </dgm:ptLst>
  <dgm:cxnLst>
    <dgm:cxn modelId="{661C75D4-D975-4A17-851D-56BBDE733B16}" srcId="{21E26068-6C70-4C10-9D06-39D7453F1E25}" destId="{01BDDCA1-B3BA-4B10-A6AC-C343E5F4357C}" srcOrd="2" destOrd="0" parTransId="{6C776535-4E82-44D4-9C45-4B792A78C1D1}" sibTransId="{596EE781-2E81-4BFD-9106-98759F071EB4}"/>
    <dgm:cxn modelId="{CE45629D-D22B-408B-8793-BD509D0CDC67}" type="presOf" srcId="{01BDDCA1-B3BA-4B10-A6AC-C343E5F4357C}" destId="{4A7973DF-237A-4128-AE66-165CB6136105}" srcOrd="0" destOrd="0" presId="urn:microsoft.com/office/officeart/2009/layout/CircleArrowProcess#3"/>
    <dgm:cxn modelId="{E18C0B1D-EB91-4036-96D7-C75BBC9A0617}" type="presOf" srcId="{21E26068-6C70-4C10-9D06-39D7453F1E25}" destId="{E3331B26-91FF-4BC6-B7C0-B4C0769088EC}" srcOrd="0" destOrd="0" presId="urn:microsoft.com/office/officeart/2009/layout/CircleArrowProcess#3"/>
    <dgm:cxn modelId="{2FF23100-05CE-4D58-A081-DCF05EE01938}" type="presOf" srcId="{660DBE5A-B127-462C-92AE-CF4B444B9182}" destId="{A66FC838-4828-4030-A5CC-3EF80AB1CB95}" srcOrd="0" destOrd="0" presId="urn:microsoft.com/office/officeart/2009/layout/CircleArrowProcess#3"/>
    <dgm:cxn modelId="{3D967895-065C-451A-B659-78C26E392C62}" srcId="{21E26068-6C70-4C10-9D06-39D7453F1E25}" destId="{660DBE5A-B127-462C-92AE-CF4B444B9182}" srcOrd="3" destOrd="0" parTransId="{BE951562-D2DE-4A21-A28C-EB8D2B270BFF}" sibTransId="{A607CD9B-4F36-4B89-88CF-BBE6A7981E16}"/>
    <dgm:cxn modelId="{156906A9-DFFB-4D86-8F14-9A770E1E8D2E}" type="presOf" srcId="{318609CC-02CE-43B0-808C-E34FB4EEABF0}" destId="{7D4098B0-5EAE-4987-8B68-C18FF20A595C}" srcOrd="0" destOrd="0" presId="urn:microsoft.com/office/officeart/2009/layout/CircleArrowProcess#3"/>
    <dgm:cxn modelId="{E34DDCFB-AFB3-47CD-8820-B5BB9D8F9665}" srcId="{21E26068-6C70-4C10-9D06-39D7453F1E25}" destId="{318609CC-02CE-43B0-808C-E34FB4EEABF0}" srcOrd="1" destOrd="0" parTransId="{3F135D7E-CDED-4F6B-9304-FAE8001A308F}" sibTransId="{76AFDEF1-6D1C-4A32-9175-27D789235406}"/>
    <dgm:cxn modelId="{955823D8-9B88-420B-8FA3-EAF201BB0D39}" srcId="{21E26068-6C70-4C10-9D06-39D7453F1E25}" destId="{E4A1B272-6CB9-4D56-89DD-723F5F967D4A}" srcOrd="0" destOrd="0" parTransId="{F1B076E7-0E89-41BF-8BA2-E98A5423D140}" sibTransId="{2BE1AE99-6FB2-44BD-A864-D1748EB6A78D}"/>
    <dgm:cxn modelId="{DC02B301-694D-4D81-A289-D2D69627C5E8}" type="presOf" srcId="{E4A1B272-6CB9-4D56-89DD-723F5F967D4A}" destId="{21EB63FF-0EF1-44E0-A930-9DD3A519CE84}" srcOrd="0" destOrd="0" presId="urn:microsoft.com/office/officeart/2009/layout/CircleArrowProcess#3"/>
    <dgm:cxn modelId="{169135D0-48A2-4879-A9EE-67CC632D8441}" type="presParOf" srcId="{E3331B26-91FF-4BC6-B7C0-B4C0769088EC}" destId="{4191371C-9514-428F-B418-ED6FB34F2BD2}" srcOrd="0" destOrd="0" presId="urn:microsoft.com/office/officeart/2009/layout/CircleArrowProcess#3"/>
    <dgm:cxn modelId="{2136C71C-CD62-4CCB-9ED3-0A5E678603A4}" type="presParOf" srcId="{4191371C-9514-428F-B418-ED6FB34F2BD2}" destId="{684CF9F9-D61F-4761-8282-CC9B29A28E3F}" srcOrd="0" destOrd="0" presId="urn:microsoft.com/office/officeart/2009/layout/CircleArrowProcess#3"/>
    <dgm:cxn modelId="{9288F121-B8C2-4830-86DD-E71DE5EC5EA3}" type="presParOf" srcId="{E3331B26-91FF-4BC6-B7C0-B4C0769088EC}" destId="{21EB63FF-0EF1-44E0-A930-9DD3A519CE84}" srcOrd="1" destOrd="0" presId="urn:microsoft.com/office/officeart/2009/layout/CircleArrowProcess#3"/>
    <dgm:cxn modelId="{3FC44D45-45C8-409C-B7D0-0E732D557F7A}" type="presParOf" srcId="{E3331B26-91FF-4BC6-B7C0-B4C0769088EC}" destId="{7E739A03-3F2E-45DC-BE95-C9D7451281F6}" srcOrd="2" destOrd="0" presId="urn:microsoft.com/office/officeart/2009/layout/CircleArrowProcess#3"/>
    <dgm:cxn modelId="{7E09B76F-64CF-411B-A70C-B398BDBB618A}" type="presParOf" srcId="{7E739A03-3F2E-45DC-BE95-C9D7451281F6}" destId="{31F60091-EAA3-4314-8872-EABE40C8A17E}" srcOrd="0" destOrd="0" presId="urn:microsoft.com/office/officeart/2009/layout/CircleArrowProcess#3"/>
    <dgm:cxn modelId="{C8981B73-ADF1-43B7-91B5-92E4A609D1B5}" type="presParOf" srcId="{E3331B26-91FF-4BC6-B7C0-B4C0769088EC}" destId="{7D4098B0-5EAE-4987-8B68-C18FF20A595C}" srcOrd="3" destOrd="0" presId="urn:microsoft.com/office/officeart/2009/layout/CircleArrowProcess#3"/>
    <dgm:cxn modelId="{F881F869-4156-4122-8D6A-7D2A6A8090DF}" type="presParOf" srcId="{E3331B26-91FF-4BC6-B7C0-B4C0769088EC}" destId="{FD1A905B-AA22-4ABC-9158-6455CCF2B4E8}" srcOrd="4" destOrd="0" presId="urn:microsoft.com/office/officeart/2009/layout/CircleArrowProcess#3"/>
    <dgm:cxn modelId="{6CEC193B-E7F7-4F52-A6BD-F3AC1C35A787}" type="presParOf" srcId="{FD1A905B-AA22-4ABC-9158-6455CCF2B4E8}" destId="{5B04A493-F8AE-4D19-A74C-28B4FC987458}" srcOrd="0" destOrd="0" presId="urn:microsoft.com/office/officeart/2009/layout/CircleArrowProcess#3"/>
    <dgm:cxn modelId="{BA71D40D-CCB0-42D0-BD06-E8271E592FD9}" type="presParOf" srcId="{E3331B26-91FF-4BC6-B7C0-B4C0769088EC}" destId="{4A7973DF-237A-4128-AE66-165CB6136105}" srcOrd="5" destOrd="0" presId="urn:microsoft.com/office/officeart/2009/layout/CircleArrowProcess#3"/>
    <dgm:cxn modelId="{4BC9F1A8-73A4-4D2F-8FDD-0F19D1602636}" type="presParOf" srcId="{E3331B26-91FF-4BC6-B7C0-B4C0769088EC}" destId="{0F61B0D9-C39F-4E25-BF35-FD433E3E1400}" srcOrd="6" destOrd="0" presId="urn:microsoft.com/office/officeart/2009/layout/CircleArrowProcess#3"/>
    <dgm:cxn modelId="{3EB8BA1E-04E5-4BBA-8527-05EBEE0873D1}" type="presParOf" srcId="{0F61B0D9-C39F-4E25-BF35-FD433E3E1400}" destId="{425A3EFB-7ED5-496F-A788-760515FD15D8}" srcOrd="0" destOrd="0" presId="urn:microsoft.com/office/officeart/2009/layout/CircleArrowProcess#3"/>
    <dgm:cxn modelId="{67D91636-6D44-4F4A-9F1D-518FF7B176A6}" type="presParOf" srcId="{E3331B26-91FF-4BC6-B7C0-B4C0769088EC}" destId="{A66FC838-4828-4030-A5CC-3EF80AB1CB95}" srcOrd="7" destOrd="0" presId="urn:microsoft.com/office/officeart/2009/layout/CircleArrow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26068-6C70-4C10-9D06-39D7453F1E25}" type="doc">
      <dgm:prSet loTypeId="urn:microsoft.com/office/officeart/2009/layout/CircleArrowProcess#4" loCatId="process" qsTypeId="urn:microsoft.com/office/officeart/2005/8/quickstyle/3d1#4" qsCatId="3D" csTypeId="urn:microsoft.com/office/officeart/2005/8/colors/colorful1#4" csCatId="colorful" phldr="1"/>
      <dgm:spPr/>
      <dgm:t>
        <a:bodyPr/>
        <a:lstStyle/>
        <a:p>
          <a:endParaRPr lang="zh-CN" altLang="en-US"/>
        </a:p>
      </dgm:t>
    </dgm:pt>
    <dgm:pt modelId="{E4A1B272-6CB9-4D56-89DD-723F5F967D4A}">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原型</a:t>
          </a:r>
        </a:p>
      </dgm:t>
    </dgm:pt>
    <dgm:pt modelId="{F1B076E7-0E89-41BF-8BA2-E98A5423D140}" type="par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2BE1AE99-6FB2-44BD-A864-D1748EB6A78D}" type="sibTrans" cxnId="{955823D8-9B88-420B-8FA3-EAF201BB0D39}">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18609CC-02CE-43B0-808C-E34FB4EEABF0}">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蓝图</a:t>
          </a:r>
        </a:p>
      </dgm:t>
    </dgm:pt>
    <dgm:pt modelId="{3F135D7E-CDED-4F6B-9304-FAE8001A308F}" type="par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76AFDEF1-6D1C-4A32-9175-27D789235406}" type="sibTrans" cxnId="{E34DDCFB-AFB3-47CD-8820-B5BB9D8F9665}">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60DBE5A-B127-462C-92AE-CF4B444B9182}">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正式稿</a:t>
          </a:r>
        </a:p>
      </dgm:t>
    </dgm:pt>
    <dgm:pt modelId="{BE951562-D2DE-4A21-A28C-EB8D2B270BFF}" type="par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607CD9B-4F36-4B89-88CF-BBE6A7981E16}" type="sibTrans" cxnId="{3D967895-065C-451A-B659-78C26E392C62}">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01BDDCA1-B3BA-4B10-A6AC-C343E5F4357C}">
      <dgm:prSet phldrT="[文本]"/>
      <dgm:spPr/>
      <dgm: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送审稿</a:t>
          </a:r>
        </a:p>
      </dgm:t>
    </dgm:pt>
    <dgm:pt modelId="{6C776535-4E82-44D4-9C45-4B792A78C1D1}" type="par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596EE781-2E81-4BFD-9106-98759F071EB4}" type="sibTrans" cxnId="{661C75D4-D975-4A17-851D-56BBDE733B16}">
      <dgm:prSet/>
      <dgm:spPr/>
      <dgm:t>
        <a:bodyPr/>
        <a:lstStyle/>
        <a:p>
          <a:endParaRPr lang="zh-CN" altLang="en-US">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331B26-91FF-4BC6-B7C0-B4C0769088EC}" type="pres">
      <dgm:prSet presAssocID="{21E26068-6C70-4C10-9D06-39D7453F1E25}" presName="Name0" presStyleCnt="0">
        <dgm:presLayoutVars>
          <dgm:chMax val="7"/>
          <dgm:chPref val="7"/>
          <dgm:dir/>
          <dgm:animLvl val="lvl"/>
        </dgm:presLayoutVars>
      </dgm:prSet>
      <dgm:spPr/>
      <dgm:t>
        <a:bodyPr/>
        <a:lstStyle/>
        <a:p>
          <a:endParaRPr lang="zh-CN" altLang="en-US"/>
        </a:p>
      </dgm:t>
    </dgm:pt>
    <dgm:pt modelId="{4191371C-9514-428F-B418-ED6FB34F2BD2}" type="pres">
      <dgm:prSet presAssocID="{E4A1B272-6CB9-4D56-89DD-723F5F967D4A}" presName="Accent1" presStyleCnt="0"/>
      <dgm:spPr/>
    </dgm:pt>
    <dgm:pt modelId="{684CF9F9-D61F-4761-8282-CC9B29A28E3F}" type="pres">
      <dgm:prSet presAssocID="{E4A1B272-6CB9-4D56-89DD-723F5F967D4A}" presName="Accent" presStyleLbl="node1" presStyleIdx="0" presStyleCnt="4"/>
      <dgm:spPr/>
    </dgm:pt>
    <dgm:pt modelId="{21EB63FF-0EF1-44E0-A930-9DD3A519CE84}" type="pres">
      <dgm:prSet presAssocID="{E4A1B272-6CB9-4D56-89DD-723F5F967D4A}" presName="Parent1" presStyleLbl="revTx" presStyleIdx="0" presStyleCnt="4">
        <dgm:presLayoutVars>
          <dgm:chMax val="1"/>
          <dgm:chPref val="1"/>
          <dgm:bulletEnabled val="1"/>
        </dgm:presLayoutVars>
      </dgm:prSet>
      <dgm:spPr/>
      <dgm:t>
        <a:bodyPr/>
        <a:lstStyle/>
        <a:p>
          <a:endParaRPr lang="zh-CN" altLang="en-US"/>
        </a:p>
      </dgm:t>
    </dgm:pt>
    <dgm:pt modelId="{7E739A03-3F2E-45DC-BE95-C9D7451281F6}" type="pres">
      <dgm:prSet presAssocID="{318609CC-02CE-43B0-808C-E34FB4EEABF0}" presName="Accent2" presStyleCnt="0"/>
      <dgm:spPr/>
    </dgm:pt>
    <dgm:pt modelId="{31F60091-EAA3-4314-8872-EABE40C8A17E}" type="pres">
      <dgm:prSet presAssocID="{318609CC-02CE-43B0-808C-E34FB4EEABF0}" presName="Accent" presStyleLbl="node1" presStyleIdx="1" presStyleCnt="4"/>
      <dgm:spPr/>
    </dgm:pt>
    <dgm:pt modelId="{7D4098B0-5EAE-4987-8B68-C18FF20A595C}" type="pres">
      <dgm:prSet presAssocID="{318609CC-02CE-43B0-808C-E34FB4EEABF0}" presName="Parent2" presStyleLbl="revTx" presStyleIdx="1" presStyleCnt="4">
        <dgm:presLayoutVars>
          <dgm:chMax val="1"/>
          <dgm:chPref val="1"/>
          <dgm:bulletEnabled val="1"/>
        </dgm:presLayoutVars>
      </dgm:prSet>
      <dgm:spPr/>
      <dgm:t>
        <a:bodyPr/>
        <a:lstStyle/>
        <a:p>
          <a:endParaRPr lang="zh-CN" altLang="en-US"/>
        </a:p>
      </dgm:t>
    </dgm:pt>
    <dgm:pt modelId="{FD1A905B-AA22-4ABC-9158-6455CCF2B4E8}" type="pres">
      <dgm:prSet presAssocID="{01BDDCA1-B3BA-4B10-A6AC-C343E5F4357C}" presName="Accent3" presStyleCnt="0"/>
      <dgm:spPr/>
    </dgm:pt>
    <dgm:pt modelId="{5B04A493-F8AE-4D19-A74C-28B4FC987458}" type="pres">
      <dgm:prSet presAssocID="{01BDDCA1-B3BA-4B10-A6AC-C343E5F4357C}" presName="Accent" presStyleLbl="node1" presStyleIdx="2" presStyleCnt="4"/>
      <dgm:spPr/>
    </dgm:pt>
    <dgm:pt modelId="{4A7973DF-237A-4128-AE66-165CB6136105}" type="pres">
      <dgm:prSet presAssocID="{01BDDCA1-B3BA-4B10-A6AC-C343E5F4357C}" presName="Parent3" presStyleLbl="revTx" presStyleIdx="2" presStyleCnt="4">
        <dgm:presLayoutVars>
          <dgm:chMax val="1"/>
          <dgm:chPref val="1"/>
          <dgm:bulletEnabled val="1"/>
        </dgm:presLayoutVars>
      </dgm:prSet>
      <dgm:spPr/>
      <dgm:t>
        <a:bodyPr/>
        <a:lstStyle/>
        <a:p>
          <a:endParaRPr lang="zh-CN" altLang="en-US"/>
        </a:p>
      </dgm:t>
    </dgm:pt>
    <dgm:pt modelId="{0F61B0D9-C39F-4E25-BF35-FD433E3E1400}" type="pres">
      <dgm:prSet presAssocID="{660DBE5A-B127-462C-92AE-CF4B444B9182}" presName="Accent4" presStyleCnt="0"/>
      <dgm:spPr/>
    </dgm:pt>
    <dgm:pt modelId="{425A3EFB-7ED5-496F-A788-760515FD15D8}" type="pres">
      <dgm:prSet presAssocID="{660DBE5A-B127-462C-92AE-CF4B444B9182}" presName="Accent" presStyleLbl="node1" presStyleIdx="3" presStyleCnt="4"/>
      <dgm:spPr/>
    </dgm:pt>
    <dgm:pt modelId="{A66FC838-4828-4030-A5CC-3EF80AB1CB95}" type="pres">
      <dgm:prSet presAssocID="{660DBE5A-B127-462C-92AE-CF4B444B9182}" presName="Parent4" presStyleLbl="revTx" presStyleIdx="3" presStyleCnt="4">
        <dgm:presLayoutVars>
          <dgm:chMax val="1"/>
          <dgm:chPref val="1"/>
          <dgm:bulletEnabled val="1"/>
        </dgm:presLayoutVars>
      </dgm:prSet>
      <dgm:spPr/>
      <dgm:t>
        <a:bodyPr/>
        <a:lstStyle/>
        <a:p>
          <a:endParaRPr lang="zh-CN" altLang="en-US"/>
        </a:p>
      </dgm:t>
    </dgm:pt>
  </dgm:ptLst>
  <dgm:cxnLst>
    <dgm:cxn modelId="{955823D8-9B88-420B-8FA3-EAF201BB0D39}" srcId="{21E26068-6C70-4C10-9D06-39D7453F1E25}" destId="{E4A1B272-6CB9-4D56-89DD-723F5F967D4A}" srcOrd="0" destOrd="0" parTransId="{F1B076E7-0E89-41BF-8BA2-E98A5423D140}" sibTransId="{2BE1AE99-6FB2-44BD-A864-D1748EB6A78D}"/>
    <dgm:cxn modelId="{229D793D-CCDA-46E1-9CE8-9D06669B03D8}" type="presOf" srcId="{01BDDCA1-B3BA-4B10-A6AC-C343E5F4357C}" destId="{4A7973DF-237A-4128-AE66-165CB6136105}" srcOrd="0" destOrd="0" presId="urn:microsoft.com/office/officeart/2009/layout/CircleArrowProcess#4"/>
    <dgm:cxn modelId="{433D1D88-52CC-448B-8D57-EB7B10C54D84}" type="presOf" srcId="{660DBE5A-B127-462C-92AE-CF4B444B9182}" destId="{A66FC838-4828-4030-A5CC-3EF80AB1CB95}" srcOrd="0" destOrd="0" presId="urn:microsoft.com/office/officeart/2009/layout/CircleArrowProcess#4"/>
    <dgm:cxn modelId="{4E59E200-DBC9-4C9B-AE5E-C0336B27B31D}" type="presOf" srcId="{E4A1B272-6CB9-4D56-89DD-723F5F967D4A}" destId="{21EB63FF-0EF1-44E0-A930-9DD3A519CE84}" srcOrd="0" destOrd="0" presId="urn:microsoft.com/office/officeart/2009/layout/CircleArrowProcess#4"/>
    <dgm:cxn modelId="{661C75D4-D975-4A17-851D-56BBDE733B16}" srcId="{21E26068-6C70-4C10-9D06-39D7453F1E25}" destId="{01BDDCA1-B3BA-4B10-A6AC-C343E5F4357C}" srcOrd="2" destOrd="0" parTransId="{6C776535-4E82-44D4-9C45-4B792A78C1D1}" sibTransId="{596EE781-2E81-4BFD-9106-98759F071EB4}"/>
    <dgm:cxn modelId="{E34DDCFB-AFB3-47CD-8820-B5BB9D8F9665}" srcId="{21E26068-6C70-4C10-9D06-39D7453F1E25}" destId="{318609CC-02CE-43B0-808C-E34FB4EEABF0}" srcOrd="1" destOrd="0" parTransId="{3F135D7E-CDED-4F6B-9304-FAE8001A308F}" sibTransId="{76AFDEF1-6D1C-4A32-9175-27D789235406}"/>
    <dgm:cxn modelId="{3D967895-065C-451A-B659-78C26E392C62}" srcId="{21E26068-6C70-4C10-9D06-39D7453F1E25}" destId="{660DBE5A-B127-462C-92AE-CF4B444B9182}" srcOrd="3" destOrd="0" parTransId="{BE951562-D2DE-4A21-A28C-EB8D2B270BFF}" sibTransId="{A607CD9B-4F36-4B89-88CF-BBE6A7981E16}"/>
    <dgm:cxn modelId="{112A1A0C-DFCB-44E7-A5FC-529BB217FBDB}" type="presOf" srcId="{21E26068-6C70-4C10-9D06-39D7453F1E25}" destId="{E3331B26-91FF-4BC6-B7C0-B4C0769088EC}" srcOrd="0" destOrd="0" presId="urn:microsoft.com/office/officeart/2009/layout/CircleArrowProcess#4"/>
    <dgm:cxn modelId="{2FA7EE83-CFD5-4A84-9EAA-B8CE4D97B470}" type="presOf" srcId="{318609CC-02CE-43B0-808C-E34FB4EEABF0}" destId="{7D4098B0-5EAE-4987-8B68-C18FF20A595C}" srcOrd="0" destOrd="0" presId="urn:microsoft.com/office/officeart/2009/layout/CircleArrowProcess#4"/>
    <dgm:cxn modelId="{E0FE5B6E-376B-4BEC-ADFE-08ECAB2C53FB}" type="presParOf" srcId="{E3331B26-91FF-4BC6-B7C0-B4C0769088EC}" destId="{4191371C-9514-428F-B418-ED6FB34F2BD2}" srcOrd="0" destOrd="0" presId="urn:microsoft.com/office/officeart/2009/layout/CircleArrowProcess#4"/>
    <dgm:cxn modelId="{E3336699-0C6A-4937-9424-796A0EA8B856}" type="presParOf" srcId="{4191371C-9514-428F-B418-ED6FB34F2BD2}" destId="{684CF9F9-D61F-4761-8282-CC9B29A28E3F}" srcOrd="0" destOrd="0" presId="urn:microsoft.com/office/officeart/2009/layout/CircleArrowProcess#4"/>
    <dgm:cxn modelId="{2650AC7D-11BA-497D-8DFC-D508E0E95433}" type="presParOf" srcId="{E3331B26-91FF-4BC6-B7C0-B4C0769088EC}" destId="{21EB63FF-0EF1-44E0-A930-9DD3A519CE84}" srcOrd="1" destOrd="0" presId="urn:microsoft.com/office/officeart/2009/layout/CircleArrowProcess#4"/>
    <dgm:cxn modelId="{12C4A2EC-0017-4D8B-A3B7-51DC1AD1844F}" type="presParOf" srcId="{E3331B26-91FF-4BC6-B7C0-B4C0769088EC}" destId="{7E739A03-3F2E-45DC-BE95-C9D7451281F6}" srcOrd="2" destOrd="0" presId="urn:microsoft.com/office/officeart/2009/layout/CircleArrowProcess#4"/>
    <dgm:cxn modelId="{57D3186C-9229-4784-9F4F-CA59C67C020E}" type="presParOf" srcId="{7E739A03-3F2E-45DC-BE95-C9D7451281F6}" destId="{31F60091-EAA3-4314-8872-EABE40C8A17E}" srcOrd="0" destOrd="0" presId="urn:microsoft.com/office/officeart/2009/layout/CircleArrowProcess#4"/>
    <dgm:cxn modelId="{50D118CD-EB3F-4E8E-9C4C-9F4FCD83B54D}" type="presParOf" srcId="{E3331B26-91FF-4BC6-B7C0-B4C0769088EC}" destId="{7D4098B0-5EAE-4987-8B68-C18FF20A595C}" srcOrd="3" destOrd="0" presId="urn:microsoft.com/office/officeart/2009/layout/CircleArrowProcess#4"/>
    <dgm:cxn modelId="{E1E9FF0E-DF99-4FE4-A92C-B545CC6EA349}" type="presParOf" srcId="{E3331B26-91FF-4BC6-B7C0-B4C0769088EC}" destId="{FD1A905B-AA22-4ABC-9158-6455CCF2B4E8}" srcOrd="4" destOrd="0" presId="urn:microsoft.com/office/officeart/2009/layout/CircleArrowProcess#4"/>
    <dgm:cxn modelId="{1DFC931E-9517-44B4-B70D-1CFFCDD845D5}" type="presParOf" srcId="{FD1A905B-AA22-4ABC-9158-6455CCF2B4E8}" destId="{5B04A493-F8AE-4D19-A74C-28B4FC987458}" srcOrd="0" destOrd="0" presId="urn:microsoft.com/office/officeart/2009/layout/CircleArrowProcess#4"/>
    <dgm:cxn modelId="{242600DB-753B-484B-BB89-C01544AFA8E3}" type="presParOf" srcId="{E3331B26-91FF-4BC6-B7C0-B4C0769088EC}" destId="{4A7973DF-237A-4128-AE66-165CB6136105}" srcOrd="5" destOrd="0" presId="urn:microsoft.com/office/officeart/2009/layout/CircleArrowProcess#4"/>
    <dgm:cxn modelId="{75219CFD-87D0-4011-9F4F-01C76EABCDAC}" type="presParOf" srcId="{E3331B26-91FF-4BC6-B7C0-B4C0769088EC}" destId="{0F61B0D9-C39F-4E25-BF35-FD433E3E1400}" srcOrd="6" destOrd="0" presId="urn:microsoft.com/office/officeart/2009/layout/CircleArrowProcess#4"/>
    <dgm:cxn modelId="{26094F10-337C-4CDB-B8C6-EC8A6099CFD1}" type="presParOf" srcId="{0F61B0D9-C39F-4E25-BF35-FD433E3E1400}" destId="{425A3EFB-7ED5-496F-A788-760515FD15D8}" srcOrd="0" destOrd="0" presId="urn:microsoft.com/office/officeart/2009/layout/CircleArrowProcess#4"/>
    <dgm:cxn modelId="{5C5570A5-C621-413D-8114-D0256786186C}" type="presParOf" srcId="{E3331B26-91FF-4BC6-B7C0-B4C0769088EC}" destId="{A66FC838-4828-4030-A5CC-3EF80AB1CB95}" srcOrd="7" destOrd="0" presId="urn:microsoft.com/office/officeart/2009/layout/CircleArrow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1">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2">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3">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4">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1#2">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1#3">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1#4">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Arial Black" panose="020B0A04020102020204" pitchFamily="34" charset="0"/>
              <a:ea typeface="方正粗宋简体" panose="03000509000000000000" pitchFamily="65"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方正粗宋简体" panose="03000509000000000000" pitchFamily="65" charset="-122"/>
              </a:rPr>
              <a:t>2024/12/12</a:t>
            </a:fld>
            <a:endParaRPr lang="zh-CN" altLang="en-US" dirty="0">
              <a:ea typeface="方正粗宋简体" panose="03000509000000000000" pitchFamily="65"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Arial Black" panose="020B0A04020102020204" pitchFamily="34" charset="0"/>
              <a:ea typeface="方正粗宋简体" panose="03000509000000000000" pitchFamily="65"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方正粗宋简体" panose="03000509000000000000" pitchFamily="65" charset="-122"/>
              </a:rPr>
              <a:t>‹#›</a:t>
            </a:fld>
            <a:endParaRPr lang="zh-CN" altLang="en-US" dirty="0">
              <a:ea typeface="方正粗宋简体" panose="03000509000000000000" pitchFamily="65"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Black" panose="020B0A04020102020204" pitchFamily="34" charset="0"/>
                <a:ea typeface="幼圆" panose="02010509060101010101" pitchFamily="49" charset="-122"/>
                <a:cs typeface="Arial Black" panose="020B0A04020102020204" pitchFamily="34" charset="0"/>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Black" panose="020B0A04020102020204" pitchFamily="34" charset="0"/>
                <a:ea typeface="幼圆" panose="02010509060101010101" pitchFamily="49" charset="-122"/>
                <a:cs typeface="Arial Black" panose="020B0A04020102020204" pitchFamily="34" charset="0"/>
              </a:defRPr>
            </a:lvl1pPr>
          </a:lstStyle>
          <a:p>
            <a:fld id="{819D424B-ACE1-45B5-8332-2B0BF99E4FF3}" type="datetimeFigureOut">
              <a:rPr lang="zh-CN" altLang="en-US" smtClean="0"/>
              <a:t>2024/12/12</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Black" panose="020B0A04020102020204" pitchFamily="34" charset="0"/>
                <a:ea typeface="幼圆" panose="02010509060101010101" pitchFamily="49" charset="-122"/>
                <a:cs typeface="Arial Black" panose="020B0A04020102020204" pitchFamily="34" charset="0"/>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Black" panose="020B0A04020102020204" pitchFamily="34" charset="0"/>
                <a:ea typeface="幼圆" panose="02010509060101010101" pitchFamily="49" charset="-122"/>
                <a:cs typeface="Arial Black" panose="020B0A04020102020204" pitchFamily="34" charset="0"/>
              </a:defRPr>
            </a:lvl1pPr>
          </a:lstStyle>
          <a:p>
            <a:fld id="{2FD969C6-B567-4477-A707-04FA127DF8E7}" type="slidenum">
              <a:rPr lang="zh-CN" altLang="en-US" smtClean="0"/>
              <a:t>‹#›</a:t>
            </a:fld>
            <a:endParaRPr lang="zh-CN" altLang="en-US" dirty="0"/>
          </a:p>
        </p:txBody>
      </p:sp>
    </p:spTree>
    <p:extLst>
      <p:ext uri="{BB962C8B-B14F-4D97-AF65-F5344CB8AC3E}">
        <p14:creationId xmlns:p14="http://schemas.microsoft.com/office/powerpoint/2010/main" val="3804102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1pPr>
    <a:lvl2pPr marL="4572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2pPr>
    <a:lvl3pPr marL="9144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3pPr>
    <a:lvl4pPr marL="13716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4pPr>
    <a:lvl5pPr marL="18288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t>174</a:t>
            </a:fld>
            <a:endParaRPr lang="zh-CN" altLang="en-US"/>
          </a:p>
        </p:txBody>
      </p:sp>
    </p:spTree>
    <p:extLst>
      <p:ext uri="{BB962C8B-B14F-4D97-AF65-F5344CB8AC3E}">
        <p14:creationId xmlns:p14="http://schemas.microsoft.com/office/powerpoint/2010/main" val="772148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5_标题幻灯片">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6_标题幻灯片">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7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8_标题幻灯片">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9_标题幻灯片">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_标题幻灯片">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3_标题幻灯片">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带页码右上">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defRPr>
                <a:ln>
                  <a:solidFill>
                    <a:srgbClr val="CCECFF"/>
                  </a:solidFill>
                </a:ln>
                <a:noFill/>
                <a:effectLst/>
              </a:defRPr>
            </a:lvl1pPr>
          </a:lstStyle>
          <a:p>
            <a:fld id="{63181AFE-CEA3-4E49-A4C8-E3E2C1424399}" type="slidenum">
              <a:rPr lang="zh-CN" altLang="en-US" smtClean="0"/>
              <a:t>‹#›</a:t>
            </a:fld>
            <a:endParaRPr lang="zh-CN" altLang="en-US" dirty="0"/>
          </a:p>
        </p:txBody>
      </p:sp>
      <p:sp>
        <p:nvSpPr>
          <p:cNvPr id="4" name="矩形 3"/>
          <p:cNvSpPr/>
          <p:nvPr userDrawn="1"/>
        </p:nvSpPr>
        <p:spPr>
          <a:xfrm>
            <a:off x="18000" y="15750"/>
            <a:ext cx="9108000" cy="51120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75000"/>
                  </a:schemeClr>
                </a:solidFill>
              </a:ln>
              <a:ea typeface="楷体" panose="02010609060101010101" pitchFamily="49" charset="-122"/>
              <a:cs typeface="Arial Black" panose="020B0A040201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43764" y="260202"/>
            <a:ext cx="3416321" cy="415498"/>
          </a:xfrm>
          <a:noFill/>
        </p:spPr>
        <p:txBody>
          <a:bodyPr wrap="none" rtlCol="0">
            <a:spAutoFit/>
          </a:bodyPr>
          <a:lstStyle>
            <a:lvl1pPr>
              <a:defRPr lang="zh-CN" altLang="en-US" sz="2100" b="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defRPr>
            </a:lvl1pPr>
          </a:lstStyle>
          <a:p>
            <a:pPr marL="0" lvl="0"/>
            <a:r>
              <a:rPr lang="zh-CN" altLang="en-US" dirty="0"/>
              <a:t>单击此处编辑母版标题样式</a:t>
            </a:r>
          </a:p>
        </p:txBody>
      </p:sp>
      <p:sp>
        <p:nvSpPr>
          <p:cNvPr id="4" name="页脚占位符 3"/>
          <p:cNvSpPr>
            <a:spLocks noGrp="1"/>
          </p:cNvSpPr>
          <p:nvPr>
            <p:ph type="ftr" sz="quarter" idx="11"/>
          </p:nvPr>
        </p:nvSpPr>
        <p:spPr/>
        <p:txBody>
          <a:bodyPr/>
          <a:lstStyle/>
          <a:p>
            <a:endParaRPr lang="zh-CN" altLang="en-US"/>
          </a:p>
        </p:txBody>
      </p:sp>
      <p:grpSp>
        <p:nvGrpSpPr>
          <p:cNvPr id="6" name="组合 5"/>
          <p:cNvGrpSpPr/>
          <p:nvPr userDrawn="1"/>
        </p:nvGrpSpPr>
        <p:grpSpPr>
          <a:xfrm>
            <a:off x="285751" y="184621"/>
            <a:ext cx="678722" cy="554029"/>
            <a:chOff x="10883900" y="380573"/>
            <a:chExt cx="904963" cy="653908"/>
          </a:xfrm>
        </p:grpSpPr>
        <p:pic>
          <p:nvPicPr>
            <p:cNvPr id="7" name="图片 6"/>
            <p:cNvPicPr>
              <a:picLocks noChangeAspect="1"/>
            </p:cNvPicPr>
            <p:nvPr/>
          </p:nvPicPr>
          <p:blipFill>
            <a:blip r:embed="rId2" cstate="screen"/>
            <a:stretch>
              <a:fillRect/>
            </a:stretch>
          </p:blipFill>
          <p:spPr>
            <a:xfrm>
              <a:off x="11086764" y="380573"/>
              <a:ext cx="499236" cy="424420"/>
            </a:xfrm>
            <a:prstGeom prst="rect">
              <a:avLst/>
            </a:prstGeom>
          </p:spPr>
        </p:pic>
        <p:sp>
          <p:nvSpPr>
            <p:cNvPr id="8" name="文本框 7"/>
            <p:cNvSpPr txBox="1"/>
            <p:nvPr/>
          </p:nvSpPr>
          <p:spPr>
            <a:xfrm>
              <a:off x="10883900" y="782391"/>
              <a:ext cx="904963" cy="252090"/>
            </a:xfrm>
            <a:prstGeom prst="rect">
              <a:avLst/>
            </a:prstGeom>
            <a:noFill/>
          </p:spPr>
          <p:txBody>
            <a:bodyPr wrap="square" rtlCol="0">
              <a:spAutoFit/>
            </a:bodyPr>
            <a:lstStyle/>
            <a:p>
              <a:pPr algn="ctr"/>
              <a:r>
                <a:rPr lang="zh-CN" altLang="en-US" sz="790" dirty="0">
                  <a:latin typeface="方正超粗黑简体" panose="03000509000000000000" pitchFamily="65" charset="-122"/>
                  <a:ea typeface="方正超粗黑简体" panose="03000509000000000000" pitchFamily="65" charset="-122"/>
                  <a:cs typeface="Arial Black" panose="020B0A04020102020204" pitchFamily="34" charset="0"/>
                </a:rPr>
                <a:t>大庆油田</a:t>
              </a:r>
            </a:p>
          </p:txBody>
        </p:sp>
      </p:grpSp>
      <p:sp>
        <p:nvSpPr>
          <p:cNvPr id="9" name="副标题 2"/>
          <p:cNvSpPr>
            <a:spLocks noGrp="1"/>
          </p:cNvSpPr>
          <p:nvPr>
            <p:ph type="subTitle" idx="1"/>
          </p:nvPr>
        </p:nvSpPr>
        <p:spPr>
          <a:xfrm>
            <a:off x="4909500" y="479250"/>
            <a:ext cx="3867750" cy="261459"/>
          </a:xfrm>
        </p:spPr>
        <p:txBody>
          <a:bodyPr>
            <a:normAutofit/>
          </a:bodyPr>
          <a:lstStyle>
            <a:lvl1pPr marL="0" indent="0" algn="r">
              <a:buNone/>
              <a:defRPr sz="1350" b="1">
                <a:solidFill>
                  <a:srgbClr val="00206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Black" panose="020B0A04020102020204" pitchFamily="34" charset="0"/>
                <a:ea typeface="幼圆" panose="02010509060101010101" pitchFamily="49" charset="-122"/>
                <a:cs typeface="Arial Black" panose="020B0A04020102020204" pitchFamily="34" charset="0"/>
              </a:defRPr>
            </a:lvl1pPr>
          </a:lstStyle>
          <a:p>
            <a:fld id="{E701034F-6D56-4097-8BBE-3170D17681B3}" type="datetimeFigureOut">
              <a:rPr lang="zh-CN" altLang="en-US" smtClean="0"/>
              <a:t>2024/12/12</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Black" panose="020B0A04020102020204" pitchFamily="34" charset="0"/>
                <a:ea typeface="幼圆" panose="02010509060101010101" pitchFamily="49" charset="-122"/>
                <a:cs typeface="Arial Black" panose="020B0A04020102020204" pitchFamily="34" charset="0"/>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Arial Black" panose="020B0A04020102020204" pitchFamily="34" charset="0"/>
                <a:ea typeface="幼圆" panose="02010509060101010101" pitchFamily="49" charset="-122"/>
                <a:cs typeface="Arial Black" panose="020B0A04020102020204" pitchFamily="34" charset="0"/>
              </a:defRPr>
            </a:lvl1pPr>
          </a:lstStyle>
          <a:p>
            <a:fld id="{709C40FD-661E-4593-8143-3A585AD1E99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xStyles>
    <p:titleStyle>
      <a:lvl1pPr algn="ctr" defTabSz="914400" rtl="0" eaLnBrk="1" latinLnBrk="0" hangingPunct="1">
        <a:spcBef>
          <a:spcPct val="0"/>
        </a:spcBef>
        <a:buNone/>
        <a:defRPr sz="44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Arial Black" panose="020B0A040201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38463;&#33394;&#20840;&#24687;&#33041;&#22270;-&#22823;&#31995;&#32479;&#35266;&#65306;&#31995;&#32479;&#32467;&#26500;&#21160;&#21147;&#23398;&#20840;&#24687;&#33041;&#22270;.html" TargetMode="Externa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51.png"/><Relationship Id="rId7" Type="http://schemas.openxmlformats.org/officeDocument/2006/relationships/image" Target="../media/image255.jpeg"/><Relationship Id="rId2"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jpeg"/></Relationships>
</file>

<file path=ppt/slides/_rels/slide10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4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10.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60.jpeg"/><Relationship Id="rId1" Type="http://schemas.openxmlformats.org/officeDocument/2006/relationships/slideLayout" Target="../slideLayouts/slideLayout1.xml"/><Relationship Id="rId4" Type="http://schemas.openxmlformats.org/officeDocument/2006/relationships/image" Target="../media/image262.jpeg"/></Relationships>
</file>

<file path=ppt/slides/_rels/slide111.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image" Target="../media/image26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slide" Target="slide99.xml"/><Relationship Id="rId13" Type="http://schemas.openxmlformats.org/officeDocument/2006/relationships/slide" Target="slide169.xml"/><Relationship Id="rId18" Type="http://schemas.openxmlformats.org/officeDocument/2006/relationships/slide" Target="slide176.xml"/><Relationship Id="rId26" Type="http://schemas.openxmlformats.org/officeDocument/2006/relationships/slide" Target="slide192.xml"/><Relationship Id="rId39" Type="http://schemas.openxmlformats.org/officeDocument/2006/relationships/slide" Target="slide86.xml"/><Relationship Id="rId3" Type="http://schemas.openxmlformats.org/officeDocument/2006/relationships/slide" Target="slide48.xml"/><Relationship Id="rId21" Type="http://schemas.openxmlformats.org/officeDocument/2006/relationships/slide" Target="slide178.xml"/><Relationship Id="rId34" Type="http://schemas.openxmlformats.org/officeDocument/2006/relationships/slide" Target="slide55.xml"/><Relationship Id="rId42" Type="http://schemas.openxmlformats.org/officeDocument/2006/relationships/slide" Target="slide106.xml"/><Relationship Id="rId47" Type="http://schemas.openxmlformats.org/officeDocument/2006/relationships/image" Target="../media/image36.jpeg"/><Relationship Id="rId7" Type="http://schemas.openxmlformats.org/officeDocument/2006/relationships/slide" Target="slide94.xml"/><Relationship Id="rId12" Type="http://schemas.openxmlformats.org/officeDocument/2006/relationships/slide" Target="slide136.xml"/><Relationship Id="rId17" Type="http://schemas.openxmlformats.org/officeDocument/2006/relationships/slide" Target="slide174.xml"/><Relationship Id="rId25" Type="http://schemas.openxmlformats.org/officeDocument/2006/relationships/slide" Target="slide191.xml"/><Relationship Id="rId33" Type="http://schemas.openxmlformats.org/officeDocument/2006/relationships/slide" Target="slide53.xml"/><Relationship Id="rId38" Type="http://schemas.openxmlformats.org/officeDocument/2006/relationships/slide" Target="slide85.xml"/><Relationship Id="rId46" Type="http://schemas.openxmlformats.org/officeDocument/2006/relationships/slide" Target="slide1.xml"/><Relationship Id="rId2" Type="http://schemas.openxmlformats.org/officeDocument/2006/relationships/slide" Target="slide46.xml"/><Relationship Id="rId16" Type="http://schemas.openxmlformats.org/officeDocument/2006/relationships/slide" Target="slide173.xml"/><Relationship Id="rId20" Type="http://schemas.openxmlformats.org/officeDocument/2006/relationships/slide" Target="slide177.xml"/><Relationship Id="rId29" Type="http://schemas.openxmlformats.org/officeDocument/2006/relationships/slide" Target="slide16.xml"/><Relationship Id="rId41" Type="http://schemas.openxmlformats.org/officeDocument/2006/relationships/slide" Target="slide93.xml"/><Relationship Id="rId1" Type="http://schemas.openxmlformats.org/officeDocument/2006/relationships/slideLayout" Target="../slideLayouts/slideLayout7.xml"/><Relationship Id="rId6" Type="http://schemas.openxmlformats.org/officeDocument/2006/relationships/slide" Target="slide75.xml"/><Relationship Id="rId11" Type="http://schemas.openxmlformats.org/officeDocument/2006/relationships/slide" Target="slide117.xml"/><Relationship Id="rId24" Type="http://schemas.openxmlformats.org/officeDocument/2006/relationships/slide" Target="slide188.xml"/><Relationship Id="rId32" Type="http://schemas.openxmlformats.org/officeDocument/2006/relationships/slide" Target="slide47.xml"/><Relationship Id="rId37" Type="http://schemas.openxmlformats.org/officeDocument/2006/relationships/slide" Target="slide76.xml"/><Relationship Id="rId40" Type="http://schemas.openxmlformats.org/officeDocument/2006/relationships/slide" Target="slide91.xml"/><Relationship Id="rId45" Type="http://schemas.openxmlformats.org/officeDocument/2006/relationships/slide" Target="slide185.xml"/><Relationship Id="rId5" Type="http://schemas.openxmlformats.org/officeDocument/2006/relationships/slide" Target="slide70.xml"/><Relationship Id="rId15" Type="http://schemas.openxmlformats.org/officeDocument/2006/relationships/slide" Target="slide172.xml"/><Relationship Id="rId23" Type="http://schemas.openxmlformats.org/officeDocument/2006/relationships/slide" Target="slide187.xml"/><Relationship Id="rId28" Type="http://schemas.openxmlformats.org/officeDocument/2006/relationships/slide" Target="slide195.xml"/><Relationship Id="rId36" Type="http://schemas.openxmlformats.org/officeDocument/2006/relationships/slide" Target="slide72.xml"/><Relationship Id="rId10" Type="http://schemas.openxmlformats.org/officeDocument/2006/relationships/slide" Target="slide108.xml"/><Relationship Id="rId19" Type="http://schemas.openxmlformats.org/officeDocument/2006/relationships/slide" Target="slide12.xml"/><Relationship Id="rId31" Type="http://schemas.openxmlformats.org/officeDocument/2006/relationships/slide" Target="slide42.xml"/><Relationship Id="rId44" Type="http://schemas.openxmlformats.org/officeDocument/2006/relationships/slide" Target="slide161.xml"/><Relationship Id="rId4" Type="http://schemas.openxmlformats.org/officeDocument/2006/relationships/slide" Target="slide166.xml"/><Relationship Id="rId9" Type="http://schemas.openxmlformats.org/officeDocument/2006/relationships/slide" Target="slide101.xml"/><Relationship Id="rId14" Type="http://schemas.openxmlformats.org/officeDocument/2006/relationships/slide" Target="slide171.xml"/><Relationship Id="rId22" Type="http://schemas.openxmlformats.org/officeDocument/2006/relationships/slide" Target="slide179.xml"/><Relationship Id="rId27" Type="http://schemas.openxmlformats.org/officeDocument/2006/relationships/slide" Target="slide194.xml"/><Relationship Id="rId30" Type="http://schemas.openxmlformats.org/officeDocument/2006/relationships/slide" Target="slide34.xml"/><Relationship Id="rId35" Type="http://schemas.openxmlformats.org/officeDocument/2006/relationships/slide" Target="slide66.xml"/><Relationship Id="rId43" Type="http://schemas.openxmlformats.org/officeDocument/2006/relationships/slide" Target="slide125.xml"/></Relationships>
</file>

<file path=ppt/slides/_rels/slide120.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image" Target="../media/image267.jpe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70.png"/><Relationship Id="rId4" Type="http://schemas.openxmlformats.org/officeDocument/2006/relationships/image" Target="../media/image269.jpeg"/></Relationships>
</file>

<file path=ppt/slides/_rels/slide121.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image" Target="../media/image274.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76.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26.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8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slide" Target="slide63.xml"/><Relationship Id="rId7" Type="http://schemas.openxmlformats.org/officeDocument/2006/relationships/slide" Target="slide140.xml"/><Relationship Id="rId2" Type="http://schemas.openxmlformats.org/officeDocument/2006/relationships/slide" Target="slide14.xml"/><Relationship Id="rId1" Type="http://schemas.openxmlformats.org/officeDocument/2006/relationships/slideLayout" Target="../slideLayouts/slideLayout46.xml"/><Relationship Id="rId6" Type="http://schemas.openxmlformats.org/officeDocument/2006/relationships/slide" Target="slide85.xml"/><Relationship Id="rId5" Type="http://schemas.openxmlformats.org/officeDocument/2006/relationships/slide" Target="slide13.xml"/><Relationship Id="rId10" Type="http://schemas.openxmlformats.org/officeDocument/2006/relationships/image" Target="../media/image5.jpeg"/><Relationship Id="rId4" Type="http://schemas.openxmlformats.org/officeDocument/2006/relationships/slide" Target="slide124.xml"/><Relationship Id="rId9" Type="http://schemas.openxmlformats.org/officeDocument/2006/relationships/image" Target="../media/image2.GIF"/></Relationships>
</file>

<file path=ppt/slides/_rels/slide130.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 Id="rId4" Type="http://schemas.openxmlformats.org/officeDocument/2006/relationships/image" Target="../media/image284.jpeg"/></Relationships>
</file>

<file path=ppt/slides/_rels/slide136.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7.xml"/><Relationship Id="rId6" Type="http://schemas.openxmlformats.org/officeDocument/2006/relationships/image" Target="../media/image287.png"/><Relationship Id="rId5" Type="http://schemas.openxmlformats.org/officeDocument/2006/relationships/image" Target="../media/image245.png"/><Relationship Id="rId4" Type="http://schemas.openxmlformats.org/officeDocument/2006/relationships/image" Target="../media/image244.png"/></Relationships>
</file>

<file path=ppt/slides/_rels/slide13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25.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46.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 Id="rId14" Type="http://schemas.openxmlformats.org/officeDocument/2006/relationships/image" Target="../media/image38.GIF"/></Relationships>
</file>

<file path=ppt/slides/_rels/slide14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GIF"/><Relationship Id="rId7" Type="http://schemas.openxmlformats.org/officeDocument/2006/relationships/slide" Target="slide124.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63.xml"/><Relationship Id="rId5" Type="http://schemas.openxmlformats.org/officeDocument/2006/relationships/slide" Target="slide14.xml"/><Relationship Id="rId10" Type="http://schemas.openxmlformats.org/officeDocument/2006/relationships/slide" Target="slide140.xml"/><Relationship Id="rId4" Type="http://schemas.openxmlformats.org/officeDocument/2006/relationships/image" Target="../media/image37.jpeg"/><Relationship Id="rId9" Type="http://schemas.openxmlformats.org/officeDocument/2006/relationships/slide" Target="slide85.xml"/></Relationships>
</file>

<file path=ppt/slides/_rels/slide141.xml.rels><?xml version="1.0" encoding="UTF-8" standalone="yes"?>
<Relationships xmlns="http://schemas.openxmlformats.org/package/2006/relationships"><Relationship Id="rId3" Type="http://schemas.openxmlformats.org/officeDocument/2006/relationships/image" Target="../media/image291.GIF"/><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294.jpg"/><Relationship Id="rId5" Type="http://schemas.openxmlformats.org/officeDocument/2006/relationships/image" Target="../media/image293.GIF"/><Relationship Id="rId4" Type="http://schemas.openxmlformats.org/officeDocument/2006/relationships/image" Target="../media/image292.GI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8" Type="http://schemas.openxmlformats.org/officeDocument/2006/relationships/image" Target="../media/image300.jpeg"/><Relationship Id="rId3" Type="http://schemas.openxmlformats.org/officeDocument/2006/relationships/image" Target="../media/image295.jpeg"/><Relationship Id="rId7" Type="http://schemas.openxmlformats.org/officeDocument/2006/relationships/image" Target="../media/image299.jpeg"/><Relationship Id="rId2" Type="http://schemas.openxmlformats.org/officeDocument/2006/relationships/slide" Target="slide12.xml"/><Relationship Id="rId1" Type="http://schemas.openxmlformats.org/officeDocument/2006/relationships/slideLayout" Target="../slideLayouts/slideLayout7.xml"/><Relationship Id="rId6" Type="http://schemas.openxmlformats.org/officeDocument/2006/relationships/image" Target="../media/image298.jpeg"/><Relationship Id="rId5" Type="http://schemas.openxmlformats.org/officeDocument/2006/relationships/image" Target="../media/image297.jpeg"/><Relationship Id="rId4" Type="http://schemas.openxmlformats.org/officeDocument/2006/relationships/image" Target="../media/image296.jpeg"/></Relationships>
</file>

<file path=ppt/slides/_rels/slide144.xml.rels><?xml version="1.0" encoding="UTF-8" standalone="yes"?>
<Relationships xmlns="http://schemas.openxmlformats.org/package/2006/relationships"><Relationship Id="rId2" Type="http://schemas.openxmlformats.org/officeDocument/2006/relationships/image" Target="../media/image30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02.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42.jpeg"/></Relationships>
</file>

<file path=ppt/slides/_rels/slide14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jpe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305.jpeg"/><Relationship Id="rId2" Type="http://schemas.openxmlformats.org/officeDocument/2006/relationships/image" Target="../media/image304.jpeg"/><Relationship Id="rId1" Type="http://schemas.openxmlformats.org/officeDocument/2006/relationships/slideLayout" Target="../slideLayouts/slideLayout7.xml"/><Relationship Id="rId5" Type="http://schemas.openxmlformats.org/officeDocument/2006/relationships/image" Target="../media/image307.png"/><Relationship Id="rId4" Type="http://schemas.openxmlformats.org/officeDocument/2006/relationships/image" Target="../media/image306.jpeg"/></Relationships>
</file>

<file path=ppt/slides/_rels/slide151.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316.jpeg"/><Relationship Id="rId3" Type="http://schemas.openxmlformats.org/officeDocument/2006/relationships/image" Target="../media/image311.png"/><Relationship Id="rId7" Type="http://schemas.openxmlformats.org/officeDocument/2006/relationships/image" Target="../media/image315.jpe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14.jpeg"/><Relationship Id="rId5" Type="http://schemas.openxmlformats.org/officeDocument/2006/relationships/image" Target="../media/image313.jpeg"/><Relationship Id="rId4" Type="http://schemas.openxmlformats.org/officeDocument/2006/relationships/image" Target="../media/image31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317.jpeg"/><Relationship Id="rId1" Type="http://schemas.openxmlformats.org/officeDocument/2006/relationships/slideLayout" Target="../slideLayouts/slideLayout7.xml"/><Relationship Id="rId4" Type="http://schemas.openxmlformats.org/officeDocument/2006/relationships/image" Target="../media/image319.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image" Target="../media/image3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43.png"/></Relationships>
</file>

<file path=ppt/slides/_rels/slide160.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image" Target="../media/image322.jpeg"/><Relationship Id="rId1" Type="http://schemas.openxmlformats.org/officeDocument/2006/relationships/slideLayout" Target="../slideLayouts/slideLayout7.xml"/><Relationship Id="rId6" Type="http://schemas.openxmlformats.org/officeDocument/2006/relationships/image" Target="../media/image326.jpeg"/><Relationship Id="rId5" Type="http://schemas.openxmlformats.org/officeDocument/2006/relationships/image" Target="../media/image325.jpeg"/><Relationship Id="rId4" Type="http://schemas.openxmlformats.org/officeDocument/2006/relationships/image" Target="../media/image324.jpeg"/></Relationships>
</file>

<file path=ppt/slides/_rels/slide16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27.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 Id="rId4" Type="http://schemas.openxmlformats.org/officeDocument/2006/relationships/image" Target="../media/image330.jpeg"/></Relationships>
</file>

<file path=ppt/slides/_rels/slide163.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7.xml"/><Relationship Id="rId5" Type="http://schemas.openxmlformats.org/officeDocument/2006/relationships/image" Target="../media/image334.png"/><Relationship Id="rId4" Type="http://schemas.openxmlformats.org/officeDocument/2006/relationships/image" Target="../media/image333.png"/></Relationships>
</file>

<file path=ppt/slides/_rels/slide164.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image" Target="../media/image33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image" Target="../media/image337.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40.jpeg"/><Relationship Id="rId2" Type="http://schemas.openxmlformats.org/officeDocument/2006/relationships/image" Target="../media/image339.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341.GIF"/><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1.xml"/><Relationship Id="rId1" Type="http://schemas.openxmlformats.org/officeDocument/2006/relationships/slideLayout" Target="../slideLayouts/slideLayout32.xml"/><Relationship Id="rId5" Type="http://schemas.openxmlformats.org/officeDocument/2006/relationships/image" Target="../media/image344.jpeg"/><Relationship Id="rId4" Type="http://schemas.openxmlformats.org/officeDocument/2006/relationships/image" Target="../media/image343.jpeg"/></Relationships>
</file>

<file path=ppt/slides/_rels/slide175.xml.rels><?xml version="1.0" encoding="UTF-8" standalone="yes"?>
<Relationships xmlns="http://schemas.openxmlformats.org/package/2006/relationships"><Relationship Id="rId2" Type="http://schemas.openxmlformats.org/officeDocument/2006/relationships/image" Target="../media/image345.jpeg"/><Relationship Id="rId1" Type="http://schemas.openxmlformats.org/officeDocument/2006/relationships/slideLayout" Target="../slideLayouts/slideLayout32.xml"/></Relationships>
</file>

<file path=ppt/slides/_rels/slide17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32.xml"/></Relationships>
</file>

<file path=ppt/slides/_rels/slide17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47.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349.jpeg"/><Relationship Id="rId2" Type="http://schemas.openxmlformats.org/officeDocument/2006/relationships/image" Target="../media/image348.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7.xml"/><Relationship Id="rId5" Type="http://schemas.openxmlformats.org/officeDocument/2006/relationships/image" Target="../media/image353.jpeg"/><Relationship Id="rId4" Type="http://schemas.openxmlformats.org/officeDocument/2006/relationships/image" Target="../media/image352.jpeg"/></Relationships>
</file>

<file path=ppt/slides/_rels/slide181.xml.rels><?xml version="1.0" encoding="UTF-8" standalone="yes"?>
<Relationships xmlns="http://schemas.openxmlformats.org/package/2006/relationships"><Relationship Id="rId3" Type="http://schemas.openxmlformats.org/officeDocument/2006/relationships/image" Target="../media/image351.jpeg"/><Relationship Id="rId2" Type="http://schemas.openxmlformats.org/officeDocument/2006/relationships/image" Target="../media/image350.jpe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jpeg"/><Relationship Id="rId1" Type="http://schemas.openxmlformats.org/officeDocument/2006/relationships/slideLayout" Target="../slideLayouts/slideLayout32.xml"/><Relationship Id="rId4" Type="http://schemas.openxmlformats.org/officeDocument/2006/relationships/image" Target="../media/image357.png"/></Relationships>
</file>

<file path=ppt/slides/_rels/slide18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8.jpeg"/><Relationship Id="rId1" Type="http://schemas.openxmlformats.org/officeDocument/2006/relationships/slideLayout" Target="../slideLayouts/slideLayout32.xml"/><Relationship Id="rId4" Type="http://schemas.openxmlformats.org/officeDocument/2006/relationships/image" Target="../media/image35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360.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362.jpeg"/><Relationship Id="rId2" Type="http://schemas.openxmlformats.org/officeDocument/2006/relationships/image" Target="../media/image361.jpeg"/><Relationship Id="rId1" Type="http://schemas.openxmlformats.org/officeDocument/2006/relationships/slideLayout" Target="../slideLayouts/slideLayout7.xml"/><Relationship Id="rId4" Type="http://schemas.openxmlformats.org/officeDocument/2006/relationships/image" Target="../media/image363.jpe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image" Target="../media/image367.jpeg"/><Relationship Id="rId1" Type="http://schemas.openxmlformats.org/officeDocument/2006/relationships/slideLayout" Target="../slideLayouts/slideLayout32.xml"/></Relationships>
</file>

<file path=ppt/slides/_rels/slide195.xml.rels><?xml version="1.0" encoding="UTF-8" standalone="yes"?>
<Relationships xmlns="http://schemas.openxmlformats.org/package/2006/relationships"><Relationship Id="rId2" Type="http://schemas.openxmlformats.org/officeDocument/2006/relationships/image" Target="../media/image368.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32.xml"/><Relationship Id="rId4" Type="http://schemas.openxmlformats.org/officeDocument/2006/relationships/image" Target="../media/image371.png"/></Relationships>
</file>

<file path=ppt/slides/_rels/slide1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jpeg"/><Relationship Id="rId1" Type="http://schemas.openxmlformats.org/officeDocument/2006/relationships/slideLayout" Target="../slideLayouts/slideLayout32.xml"/><Relationship Id="rId5" Type="http://schemas.openxmlformats.org/officeDocument/2006/relationships/image" Target="../media/image375.png"/><Relationship Id="rId4" Type="http://schemas.openxmlformats.org/officeDocument/2006/relationships/image" Target="../media/image374.png"/></Relationships>
</file>

<file path=ppt/slides/_rels/slide198.xml.rels><?xml version="1.0" encoding="UTF-8" standalone="yes"?>
<Relationships xmlns="http://schemas.openxmlformats.org/package/2006/relationships"><Relationship Id="rId8" Type="http://schemas.openxmlformats.org/officeDocument/2006/relationships/image" Target="../media/image381.jpeg"/><Relationship Id="rId3" Type="http://schemas.openxmlformats.org/officeDocument/2006/relationships/image" Target="../media/image377.png"/><Relationship Id="rId7" Type="http://schemas.microsoft.com/office/2007/relationships/hdphoto" Target="../media/hdphoto5.wdp"/><Relationship Id="rId2" Type="http://schemas.openxmlformats.org/officeDocument/2006/relationships/image" Target="../media/image376.png"/><Relationship Id="rId1" Type="http://schemas.openxmlformats.org/officeDocument/2006/relationships/slideLayout" Target="../slideLayouts/slideLayout32.xml"/><Relationship Id="rId6" Type="http://schemas.openxmlformats.org/officeDocument/2006/relationships/image" Target="../media/image380.png"/><Relationship Id="rId5" Type="http://schemas.openxmlformats.org/officeDocument/2006/relationships/image" Target="../media/image379.jpeg"/><Relationship Id="rId4" Type="http://schemas.openxmlformats.org/officeDocument/2006/relationships/image" Target="../media/image378.png"/></Relationships>
</file>

<file path=ppt/slides/_rels/slide1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Layout" Target="../slideLayouts/slideLayout32.xml"/><Relationship Id="rId1" Type="http://schemas.openxmlformats.org/officeDocument/2006/relationships/vmlDrawing" Target="../drawings/vmlDrawing1.vml"/><Relationship Id="rId5" Type="http://schemas.openxmlformats.org/officeDocument/2006/relationships/image" Target="../media/image382.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00.xml.rels><?xml version="1.0" encoding="UTF-8" standalone="yes"?>
<Relationships xmlns="http://schemas.openxmlformats.org/package/2006/relationships"><Relationship Id="rId3" Type="http://schemas.openxmlformats.org/officeDocument/2006/relationships/image" Target="../media/image385.jpeg"/><Relationship Id="rId2" Type="http://schemas.openxmlformats.org/officeDocument/2006/relationships/image" Target="../media/image384.png"/><Relationship Id="rId1" Type="http://schemas.openxmlformats.org/officeDocument/2006/relationships/slideLayout" Target="../slideLayouts/slideLayout32.xml"/><Relationship Id="rId4" Type="http://schemas.openxmlformats.org/officeDocument/2006/relationships/image" Target="../media/image386.png"/></Relationships>
</file>

<file path=ppt/slides/_rels/slide201.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image" Target="../media/image387.png"/><Relationship Id="rId1" Type="http://schemas.openxmlformats.org/officeDocument/2006/relationships/slideLayout" Target="../slideLayouts/slideLayout32.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202.xml.rels><?xml version="1.0" encoding="UTF-8" standalone="yes"?>
<Relationships xmlns="http://schemas.openxmlformats.org/package/2006/relationships"><Relationship Id="rId3" Type="http://schemas.openxmlformats.org/officeDocument/2006/relationships/image" Target="../media/image355.jpeg"/><Relationship Id="rId2" Type="http://schemas.openxmlformats.org/officeDocument/2006/relationships/image" Target="../media/image357.png"/><Relationship Id="rId1" Type="http://schemas.openxmlformats.org/officeDocument/2006/relationships/slideLayout" Target="../slideLayouts/slideLayout32.xml"/><Relationship Id="rId5" Type="http://schemas.openxmlformats.org/officeDocument/2006/relationships/image" Target="../media/image392.jpeg"/><Relationship Id="rId4" Type="http://schemas.openxmlformats.org/officeDocument/2006/relationships/image" Target="../media/image356.png"/></Relationships>
</file>

<file path=ppt/slides/_rels/slide203.xml.rels><?xml version="1.0" encoding="UTF-8" standalone="yes"?>
<Relationships xmlns="http://schemas.openxmlformats.org/package/2006/relationships"><Relationship Id="rId3" Type="http://schemas.openxmlformats.org/officeDocument/2006/relationships/image" Target="../media/image394.jpeg"/><Relationship Id="rId2" Type="http://schemas.openxmlformats.org/officeDocument/2006/relationships/image" Target="../media/image393.png"/><Relationship Id="rId1" Type="http://schemas.openxmlformats.org/officeDocument/2006/relationships/slideLayout" Target="../slideLayouts/slideLayout32.xml"/><Relationship Id="rId5" Type="http://schemas.openxmlformats.org/officeDocument/2006/relationships/image" Target="../media/image396.png"/><Relationship Id="rId4" Type="http://schemas.openxmlformats.org/officeDocument/2006/relationships/image" Target="../media/image395.png"/></Relationships>
</file>

<file path=ppt/slides/_rels/slide204.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32.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205.xml.rels><?xml version="1.0" encoding="UTF-8" standalone="yes"?>
<Relationships xmlns="http://schemas.openxmlformats.org/package/2006/relationships"><Relationship Id="rId3" Type="http://schemas.openxmlformats.org/officeDocument/2006/relationships/image" Target="../media/image403.jpeg"/><Relationship Id="rId2" Type="http://schemas.openxmlformats.org/officeDocument/2006/relationships/image" Target="../media/image402.jpeg"/><Relationship Id="rId1" Type="http://schemas.openxmlformats.org/officeDocument/2006/relationships/slideLayout" Target="../slideLayouts/slideLayout32.xml"/><Relationship Id="rId5" Type="http://schemas.openxmlformats.org/officeDocument/2006/relationships/image" Target="../media/image405.png"/><Relationship Id="rId4" Type="http://schemas.openxmlformats.org/officeDocument/2006/relationships/image" Target="../media/image404.png"/></Relationships>
</file>

<file path=ppt/slides/_rels/slide206.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32.xml"/><Relationship Id="rId4" Type="http://schemas.openxmlformats.org/officeDocument/2006/relationships/image" Target="../media/image408.png"/></Relationships>
</file>

<file path=ppt/slides/_rels/slide207.xml.rels><?xml version="1.0" encoding="UTF-8" standalone="yes"?>
<Relationships xmlns="http://schemas.openxmlformats.org/package/2006/relationships"><Relationship Id="rId3" Type="http://schemas.openxmlformats.org/officeDocument/2006/relationships/image" Target="../media/image410.jpeg"/><Relationship Id="rId2" Type="http://schemas.openxmlformats.org/officeDocument/2006/relationships/image" Target="../media/image409.jpeg"/><Relationship Id="rId1" Type="http://schemas.openxmlformats.org/officeDocument/2006/relationships/slideLayout" Target="../slideLayouts/slideLayout32.xml"/><Relationship Id="rId6" Type="http://schemas.openxmlformats.org/officeDocument/2006/relationships/image" Target="../media/image401.png"/><Relationship Id="rId5" Type="http://schemas.openxmlformats.org/officeDocument/2006/relationships/image" Target="../media/image412.GIF"/><Relationship Id="rId4" Type="http://schemas.openxmlformats.org/officeDocument/2006/relationships/image" Target="../media/image411.jpeg"/></Relationships>
</file>

<file path=ppt/slides/_rels/slide208.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32.xml"/></Relationships>
</file>

<file path=ppt/slides/_rels/slide209.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32.xml"/></Relationships>
</file>

<file path=ppt/slides/_rels/slide211.xml.rels><?xml version="1.0" encoding="UTF-8" standalone="yes"?>
<Relationships xmlns="http://schemas.openxmlformats.org/package/2006/relationships"><Relationship Id="rId3" Type="http://schemas.openxmlformats.org/officeDocument/2006/relationships/image" Target="../media/image418.jpeg"/><Relationship Id="rId2" Type="http://schemas.openxmlformats.org/officeDocument/2006/relationships/image" Target="../media/image417.png"/><Relationship Id="rId1" Type="http://schemas.openxmlformats.org/officeDocument/2006/relationships/slideLayout" Target="../slideLayouts/slideLayout32.xml"/><Relationship Id="rId4" Type="http://schemas.openxmlformats.org/officeDocument/2006/relationships/image" Target="../media/image419.png"/></Relationships>
</file>

<file path=ppt/slides/_rels/slide212.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image" Target="../media/image421.png"/><Relationship Id="rId7" Type="http://schemas.openxmlformats.org/officeDocument/2006/relationships/image" Target="../media/image425.png"/><Relationship Id="rId2" Type="http://schemas.openxmlformats.org/officeDocument/2006/relationships/image" Target="../media/image420.png"/><Relationship Id="rId1" Type="http://schemas.openxmlformats.org/officeDocument/2006/relationships/slideLayout" Target="../slideLayouts/slideLayout3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213.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428.png"/><Relationship Id="rId1" Type="http://schemas.openxmlformats.org/officeDocument/2006/relationships/slideLayout" Target="../slideLayouts/slideLayout32.xml"/></Relationships>
</file>

<file path=ppt/slides/_rels/slide215.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429.png"/><Relationship Id="rId1" Type="http://schemas.openxmlformats.org/officeDocument/2006/relationships/slideLayout" Target="../slideLayouts/slideLayout32.xml"/></Relationships>
</file>

<file path=ppt/slides/_rels/slide216.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32.xml"/><Relationship Id="rId5" Type="http://schemas.openxmlformats.org/officeDocument/2006/relationships/image" Target="../media/image433.jpeg"/><Relationship Id="rId4" Type="http://schemas.openxmlformats.org/officeDocument/2006/relationships/image" Target="../media/image432.png"/></Relationships>
</file>

<file path=ppt/slides/_rels/slide217.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hyperlink" Target="&#38463;&#33394;&#20840;&#24687;&#33041;&#22270;-&#22823;&#31995;&#32479;&#35266;&#65306;&#20840;&#24687;&#26377;&#26426;&#31995;&#32479;&#35770;&#20840;&#24687;&#33041;&#22270;.html" TargetMode="External"/><Relationship Id="rId1" Type="http://schemas.openxmlformats.org/officeDocument/2006/relationships/slideLayout" Target="../slideLayouts/slideLayout3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8" Type="http://schemas.openxmlformats.org/officeDocument/2006/relationships/image" Target="../media/image440.jpeg"/><Relationship Id="rId3" Type="http://schemas.openxmlformats.org/officeDocument/2006/relationships/image" Target="../media/image435.jpeg"/><Relationship Id="rId7" Type="http://schemas.openxmlformats.org/officeDocument/2006/relationships/image" Target="../media/image43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38.png"/><Relationship Id="rId5" Type="http://schemas.openxmlformats.org/officeDocument/2006/relationships/image" Target="../media/image437.jpeg"/><Relationship Id="rId4" Type="http://schemas.openxmlformats.org/officeDocument/2006/relationships/image" Target="../media/image436.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GIF"/></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4" Type="http://schemas.openxmlformats.org/officeDocument/2006/relationships/image" Target="../media/image82.jpeg"/></Relationships>
</file>

<file path=ppt/slides/_rels/slide3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7" Type="http://schemas.microsoft.com/office/2007/relationships/hdphoto" Target="../media/hdphoto2.wdp"/><Relationship Id="rId2" Type="http://schemas.openxmlformats.org/officeDocument/2006/relationships/image" Target="../media/image12.gif"/><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GIF"/><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122.jpeg"/><Relationship Id="rId13" Type="http://schemas.openxmlformats.org/officeDocument/2006/relationships/image" Target="../media/image127.jpeg"/><Relationship Id="rId3" Type="http://schemas.openxmlformats.org/officeDocument/2006/relationships/image" Target="../media/image117.jpeg"/><Relationship Id="rId7" Type="http://schemas.openxmlformats.org/officeDocument/2006/relationships/image" Target="../media/image121.jpeg"/><Relationship Id="rId12" Type="http://schemas.openxmlformats.org/officeDocument/2006/relationships/image" Target="../media/image126.jpeg"/><Relationship Id="rId2" Type="http://schemas.openxmlformats.org/officeDocument/2006/relationships/image" Target="../media/image116.jpeg"/><Relationship Id="rId16"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20.jpeg"/><Relationship Id="rId11" Type="http://schemas.openxmlformats.org/officeDocument/2006/relationships/image" Target="../media/image125.jpeg"/><Relationship Id="rId5" Type="http://schemas.openxmlformats.org/officeDocument/2006/relationships/image" Target="../media/image119.jpeg"/><Relationship Id="rId15" Type="http://schemas.openxmlformats.org/officeDocument/2006/relationships/image" Target="../media/image128.png"/><Relationship Id="rId10" Type="http://schemas.openxmlformats.org/officeDocument/2006/relationships/image" Target="../media/image124.jpe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slide" Target="slide12.xml"/></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6.xml"/><Relationship Id="rId5" Type="http://schemas.openxmlformats.org/officeDocument/2006/relationships/image" Target="../media/image8.GIF"/><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42.jpeg"/></Relationships>
</file>

<file path=ppt/slides/_rels/slide5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jpeg"/><Relationship Id="rId4" Type="http://schemas.openxmlformats.org/officeDocument/2006/relationships/image" Target="../media/image145.png"/></Relationships>
</file>

<file path=ppt/slides/_rels/slide5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GIF"/></Relationships>
</file>

<file path=ppt/slides/_rels/slide64.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emf"/><Relationship Id="rId1" Type="http://schemas.openxmlformats.org/officeDocument/2006/relationships/slideLayout" Target="../slideLayouts/slideLayout7.xml"/><Relationship Id="rId5" Type="http://schemas.openxmlformats.org/officeDocument/2006/relationships/image" Target="../media/image168.jpeg"/><Relationship Id="rId4" Type="http://schemas.openxmlformats.org/officeDocument/2006/relationships/image" Target="../media/image167.png"/></Relationships>
</file>

<file path=ppt/slides/_rels/slide66.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jpe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79.jpeg"/><Relationship Id="rId5" Type="http://schemas.openxmlformats.org/officeDocument/2006/relationships/slide" Target="slide12.xml"/><Relationship Id="rId4" Type="http://schemas.openxmlformats.org/officeDocument/2006/relationships/image" Target="../media/image178.png"/></Relationships>
</file>

<file path=ppt/slides/_rels/slide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jpeg"/><Relationship Id="rId4" Type="http://schemas.openxmlformats.org/officeDocument/2006/relationships/image" Target="../media/image182.png"/></Relationships>
</file>

<file path=ppt/slides/_rels/slide6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7.jpeg"/></Relationships>
</file>

<file path=ppt/slides/_rels/slide71.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7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7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195.jpeg"/></Relationships>
</file>

<file path=ppt/slides/_rels/slide7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8.GIF"/><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77.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7.xml"/><Relationship Id="rId4" Type="http://schemas.openxmlformats.org/officeDocument/2006/relationships/image" Target="../media/image203.jpeg"/></Relationships>
</file>

<file path=ppt/slides/_rels/slide7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 Id="rId5" Type="http://schemas.openxmlformats.org/officeDocument/2006/relationships/image" Target="../media/image207.jpeg"/><Relationship Id="rId4" Type="http://schemas.openxmlformats.org/officeDocument/2006/relationships/image" Target="../media/image206.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10.jpeg"/><Relationship Id="rId7" Type="http://schemas.openxmlformats.org/officeDocument/2006/relationships/image" Target="../media/image214.jpeg"/><Relationship Id="rId2" Type="http://schemas.openxmlformats.org/officeDocument/2006/relationships/image" Target="../media/image209.jpeg"/><Relationship Id="rId1" Type="http://schemas.openxmlformats.org/officeDocument/2006/relationships/slideLayout" Target="../slideLayouts/slideLayout7.xml"/><Relationship Id="rId6" Type="http://schemas.openxmlformats.org/officeDocument/2006/relationships/image" Target="../media/image213.jpeg"/><Relationship Id="rId5" Type="http://schemas.openxmlformats.org/officeDocument/2006/relationships/image" Target="../media/image212.jpeg"/><Relationship Id="rId4" Type="http://schemas.openxmlformats.org/officeDocument/2006/relationships/image" Target="../media/image211.jpeg"/></Relationships>
</file>

<file path=ppt/slides/_rels/slide8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83.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7.xml"/><Relationship Id="rId6" Type="http://schemas.openxmlformats.org/officeDocument/2006/relationships/image" Target="../media/image221.jpeg"/><Relationship Id="rId5" Type="http://schemas.openxmlformats.org/officeDocument/2006/relationships/image" Target="../media/image220.jpeg"/><Relationship Id="rId4" Type="http://schemas.openxmlformats.org/officeDocument/2006/relationships/image" Target="../media/image219.jpeg"/></Relationships>
</file>

<file path=ppt/slides/_rels/slide84.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7.xml"/><Relationship Id="rId4" Type="http://schemas.openxmlformats.org/officeDocument/2006/relationships/image" Target="../media/image224.jpeg"/></Relationships>
</file>

<file path=ppt/slides/_rels/slide85.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2.GIF"/><Relationship Id="rId7" Type="http://schemas.openxmlformats.org/officeDocument/2006/relationships/slide" Target="slide124.xml"/><Relationship Id="rId2" Type="http://schemas.openxmlformats.org/officeDocument/2006/relationships/image" Target="../media/image5.jpeg"/><Relationship Id="rId1" Type="http://schemas.openxmlformats.org/officeDocument/2006/relationships/slideLayout" Target="../slideLayouts/slideLayout46.xml"/><Relationship Id="rId6" Type="http://schemas.openxmlformats.org/officeDocument/2006/relationships/slide" Target="slide63.xml"/><Relationship Id="rId5" Type="http://schemas.openxmlformats.org/officeDocument/2006/relationships/slide" Target="slide14.xml"/><Relationship Id="rId10" Type="http://schemas.openxmlformats.org/officeDocument/2006/relationships/slide" Target="slide140.xml"/><Relationship Id="rId4" Type="http://schemas.openxmlformats.org/officeDocument/2006/relationships/image" Target="../media/image37.jpeg"/><Relationship Id="rId9" Type="http://schemas.openxmlformats.org/officeDocument/2006/relationships/slide" Target="slide85.xml"/></Relationships>
</file>

<file path=ppt/slides/_rels/slide8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234.jpeg"/><Relationship Id="rId13" Type="http://schemas.openxmlformats.org/officeDocument/2006/relationships/image" Target="../media/image239.jpeg"/><Relationship Id="rId3" Type="http://schemas.openxmlformats.org/officeDocument/2006/relationships/image" Target="../media/image229.jpeg"/><Relationship Id="rId7" Type="http://schemas.openxmlformats.org/officeDocument/2006/relationships/image" Target="../media/image233.jpeg"/><Relationship Id="rId12" Type="http://schemas.openxmlformats.org/officeDocument/2006/relationships/image" Target="../media/image238.jpeg"/><Relationship Id="rId2" Type="http://schemas.openxmlformats.org/officeDocument/2006/relationships/image" Target="../media/image228.jpeg"/><Relationship Id="rId1" Type="http://schemas.openxmlformats.org/officeDocument/2006/relationships/slideLayout" Target="../slideLayouts/slideLayout7.xml"/><Relationship Id="rId6" Type="http://schemas.openxmlformats.org/officeDocument/2006/relationships/image" Target="../media/image232.jpeg"/><Relationship Id="rId11" Type="http://schemas.openxmlformats.org/officeDocument/2006/relationships/image" Target="../media/image237.jpeg"/><Relationship Id="rId5" Type="http://schemas.openxmlformats.org/officeDocument/2006/relationships/image" Target="../media/image231.jpeg"/><Relationship Id="rId10" Type="http://schemas.openxmlformats.org/officeDocument/2006/relationships/image" Target="../media/image236.jpeg"/><Relationship Id="rId4" Type="http://schemas.openxmlformats.org/officeDocument/2006/relationships/image" Target="../media/image230.jpeg"/><Relationship Id="rId9" Type="http://schemas.openxmlformats.org/officeDocument/2006/relationships/image" Target="../media/image235.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38463;&#33394;&#20840;&#24687;&#33041;&#22270;-&#22823;&#31995;&#32479;&#35266;&#65306;&#32463;&#20856;&#31995;&#32479;&#31185;&#23398;&#21644;&#31995;&#32479;&#35770;&#35201;&#20041;&#20840;&#24687;&#33041;&#22270;.html"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4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43.jpeg"/><Relationship Id="rId7" Type="http://schemas.openxmlformats.org/officeDocument/2006/relationships/slide" Target="slide12.xml"/><Relationship Id="rId2" Type="http://schemas.openxmlformats.org/officeDocument/2006/relationships/image" Target="../media/image242.jpeg"/><Relationship Id="rId1" Type="http://schemas.openxmlformats.org/officeDocument/2006/relationships/slideLayout" Target="../slideLayouts/slideLayout7.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9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68172"/>
            <a:ext cx="7920880" cy="2492990"/>
          </a:xfrm>
          <a:prstGeom prst="rect">
            <a:avLst/>
          </a:prstGeom>
          <a:noFill/>
        </p:spPr>
        <p:txBody>
          <a:bodyPr wrap="square" rtlCol="0">
            <a:spAutoFit/>
          </a:bodyPr>
          <a:lstStyle/>
          <a:p>
            <a:pPr algn="ctr"/>
            <a:r>
              <a:rPr lang="zh-CN" altLang="en-US"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a:t>
            </a:r>
            <a:endParaRPr lang="en-US" altLang="zh-CN"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关于信息、大数据、区块链、</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AI</a:t>
            </a: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、元宇宙以及人等</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复杂系统的思考与探索</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3636155" y="4322552"/>
            <a:ext cx="1954382" cy="584775"/>
          </a:xfrm>
          <a:prstGeom prst="rect">
            <a:avLst/>
          </a:prstGeom>
          <a:noFill/>
        </p:spPr>
        <p:txBody>
          <a:bodyPr wrap="none" rtlCol="0">
            <a:spAutoFit/>
          </a:bodyPr>
          <a:lstStyle/>
          <a:p>
            <a:pPr algn="ctr"/>
            <a:r>
              <a:rPr lang="zh-CN" altLang="en-US" sz="2000" dirty="0">
                <a:latin typeface="幼圆" panose="02010509060101010101" pitchFamily="49" charset="-122"/>
                <a:ea typeface="幼圆" panose="02010509060101010101" pitchFamily="49" charset="-122"/>
                <a:cs typeface="Arial Black" panose="020B0A04020102020204" pitchFamily="34" charset="0"/>
              </a:rPr>
              <a:t>王 权</a:t>
            </a:r>
            <a:endParaRPr lang="en-US" altLang="zh-CN" sz="2000" dirty="0">
              <a:latin typeface="楷体" panose="02010609060101010101" pitchFamily="49" charset="-122"/>
              <a:ea typeface="楷体" panose="02010609060101010101" pitchFamily="49" charset="-122"/>
              <a:cs typeface="Arial Black" panose="020B0A04020102020204" pitchFamily="34" charset="0"/>
            </a:endParaRPr>
          </a:p>
          <a:p>
            <a:pPr algn="ctr"/>
            <a:r>
              <a:rPr lang="en-US" altLang="zh-CN" sz="1200" dirty="0">
                <a:latin typeface="幼圆" panose="02010509060101010101" pitchFamily="49" charset="-122"/>
                <a:ea typeface="幼圆" panose="02010509060101010101" pitchFamily="49" charset="-122"/>
                <a:cs typeface="Arial Black" panose="020B0A04020102020204" pitchFamily="34" charset="0"/>
              </a:rPr>
              <a:t>2022.9.28 @</a:t>
            </a:r>
            <a:r>
              <a:rPr lang="zh-CN" altLang="en-US" sz="1200" dirty="0">
                <a:latin typeface="幼圆" panose="02010509060101010101" pitchFamily="49" charset="-122"/>
                <a:ea typeface="幼圆" panose="02010509060101010101" pitchFamily="49" charset="-122"/>
                <a:cs typeface="Arial Black" panose="020B0A04020102020204" pitchFamily="34" charset="0"/>
              </a:rPr>
              <a:t>东北石油大学</a:t>
            </a:r>
          </a:p>
        </p:txBody>
      </p:sp>
      <p:pic>
        <p:nvPicPr>
          <p:cNvPr id="5" name="图片 4"/>
          <p:cNvPicPr>
            <a:picLocks noChangeAspect="1"/>
          </p:cNvPicPr>
          <p:nvPr/>
        </p:nvPicPr>
        <p:blipFill>
          <a:blip r:embed="rId2" cstate="screen"/>
          <a:stretch>
            <a:fillRect/>
          </a:stretch>
        </p:blipFill>
        <p:spPr>
          <a:xfrm>
            <a:off x="6876256" y="2781280"/>
            <a:ext cx="2059861" cy="2327643"/>
          </a:xfrm>
          <a:prstGeom prst="rect">
            <a:avLst/>
          </a:prstGeom>
          <a:ln w="3175">
            <a:solidFill>
              <a:schemeClr val="bg1">
                <a:lumMod val="50000"/>
              </a:schemeClr>
            </a:solidFill>
          </a:ln>
        </p:spPr>
      </p:pic>
      <p:grpSp>
        <p:nvGrpSpPr>
          <p:cNvPr id="17" name="组合 16"/>
          <p:cNvGrpSpPr/>
          <p:nvPr/>
        </p:nvGrpSpPr>
        <p:grpSpPr>
          <a:xfrm>
            <a:off x="179512" y="131686"/>
            <a:ext cx="8756605" cy="895021"/>
            <a:chOff x="179512" y="131686"/>
            <a:chExt cx="8756605" cy="895021"/>
          </a:xfrm>
        </p:grpSpPr>
        <p:pic>
          <p:nvPicPr>
            <p:cNvPr id="18" name="图片 17"/>
            <p:cNvPicPr>
              <a:picLocks noChangeAspect="1"/>
            </p:cNvPicPr>
            <p:nvPr/>
          </p:nvPicPr>
          <p:blipFill>
            <a:blip r:embed="rId3" cstate="print"/>
            <a:stretch>
              <a:fillRect/>
            </a:stretch>
          </p:blipFill>
          <p:spPr>
            <a:xfrm>
              <a:off x="8121343" y="131686"/>
              <a:ext cx="814774" cy="774040"/>
            </a:xfrm>
            <a:prstGeom prst="rect">
              <a:avLst/>
            </a:prstGeom>
          </p:spPr>
        </p:pic>
        <p:sp>
          <p:nvSpPr>
            <p:cNvPr id="19" name="文本框 18"/>
            <p:cNvSpPr txBox="1"/>
            <p:nvPr/>
          </p:nvSpPr>
          <p:spPr>
            <a:xfrm>
              <a:off x="3659823" y="294380"/>
              <a:ext cx="4570483" cy="369332"/>
            </a:xfrm>
            <a:prstGeom prst="rect">
              <a:avLst/>
            </a:prstGeom>
            <a:noFill/>
          </p:spPr>
          <p:txBody>
            <a:bodyPr wrap="none" rtlCol="0">
              <a:spAutoFit/>
            </a:bodyPr>
            <a:lstStyle/>
            <a:p>
              <a:pPr algn="r"/>
              <a:r>
                <a:rPr lang="en-US" altLang="zh-CN" dirty="0">
                  <a:latin typeface="楷体" panose="02010609060101010101" pitchFamily="49" charset="-122"/>
                  <a:ea typeface="楷体" panose="02010609060101010101" pitchFamily="49" charset="-122"/>
                  <a:cs typeface="Arial Black" panose="020B0A04020102020204" pitchFamily="34" charset="0"/>
                </a:rPr>
                <a:t>2022</a:t>
              </a:r>
              <a:r>
                <a:rPr lang="zh-CN" altLang="en-US" dirty="0">
                  <a:latin typeface="楷体" panose="02010609060101010101" pitchFamily="49" charset="-122"/>
                  <a:ea typeface="楷体" panose="02010609060101010101" pitchFamily="49" charset="-122"/>
                  <a:cs typeface="Arial Black" panose="020B0A04020102020204" pitchFamily="34" charset="0"/>
                </a:rPr>
                <a:t>年东北石油大学研究生课件（</a:t>
              </a:r>
              <a:r>
                <a:rPr lang="en-US" altLang="zh-CN" dirty="0">
                  <a:latin typeface="楷体" panose="02010609060101010101" pitchFamily="49" charset="-122"/>
                  <a:ea typeface="楷体" panose="02010609060101010101" pitchFamily="49" charset="-122"/>
                  <a:cs typeface="Arial Black" panose="020B0A04020102020204" pitchFamily="34" charset="0"/>
                </a:rPr>
                <a:t>15</a:t>
              </a:r>
              <a:r>
                <a:rPr lang="zh-CN" altLang="en-US" dirty="0">
                  <a:latin typeface="楷体" panose="02010609060101010101" pitchFamily="49" charset="-122"/>
                  <a:ea typeface="楷体" panose="02010609060101010101" pitchFamily="49" charset="-122"/>
                  <a:cs typeface="Arial Black" panose="020B0A04020102020204" pitchFamily="34" charset="0"/>
                </a:rPr>
                <a:t>学时）</a:t>
              </a:r>
            </a:p>
          </p:txBody>
        </p:sp>
        <p:pic>
          <p:nvPicPr>
            <p:cNvPr id="20" name="图片 19"/>
            <p:cNvPicPr>
              <a:picLocks noChangeAspect="1"/>
            </p:cNvPicPr>
            <p:nvPr/>
          </p:nvPicPr>
          <p:blipFill>
            <a:blip r:embed="rId4"/>
            <a:stretch>
              <a:fillRect/>
            </a:stretch>
          </p:blipFill>
          <p:spPr>
            <a:xfrm>
              <a:off x="179512" y="159932"/>
              <a:ext cx="3019425" cy="866775"/>
            </a:xfrm>
            <a:prstGeom prst="rect">
              <a:avLst/>
            </a:prstGeom>
          </p:spPr>
        </p:pic>
      </p:grpSp>
      <p:sp>
        <p:nvSpPr>
          <p:cNvPr id="3" name="文本框 2"/>
          <p:cNvSpPr txBox="1"/>
          <p:nvPr/>
        </p:nvSpPr>
        <p:spPr>
          <a:xfrm>
            <a:off x="3455876" y="3738942"/>
            <a:ext cx="2232248" cy="369332"/>
          </a:xfrm>
          <a:prstGeom prst="rect">
            <a:avLst/>
          </a:prstGeom>
          <a:noFill/>
        </p:spPr>
        <p:txBody>
          <a:bodyPr wrap="square" rtlCol="0">
            <a:spAutoFit/>
          </a:bodyPr>
          <a:lstStyle/>
          <a:p>
            <a:pPr algn="ct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第</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2</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讲（共</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a:t>
            </a:r>
          </a:p>
        </p:txBody>
      </p:sp>
      <p:grpSp>
        <p:nvGrpSpPr>
          <p:cNvPr id="10" name="组合 9"/>
          <p:cNvGrpSpPr/>
          <p:nvPr/>
        </p:nvGrpSpPr>
        <p:grpSpPr>
          <a:xfrm>
            <a:off x="124333" y="2884662"/>
            <a:ext cx="2087431" cy="2260716"/>
            <a:chOff x="124333" y="2884662"/>
            <a:chExt cx="2087431" cy="2260716"/>
          </a:xfrm>
        </p:grpSpPr>
        <p:grpSp>
          <p:nvGrpSpPr>
            <p:cNvPr id="9" name="组合 8"/>
            <p:cNvGrpSpPr/>
            <p:nvPr/>
          </p:nvGrpSpPr>
          <p:grpSpPr>
            <a:xfrm>
              <a:off x="124333" y="2884662"/>
              <a:ext cx="2087431" cy="2260716"/>
              <a:chOff x="124333" y="2884662"/>
              <a:chExt cx="2087431" cy="2260716"/>
            </a:xfrm>
          </p:grpSpPr>
          <p:sp>
            <p:nvSpPr>
              <p:cNvPr id="16" name="矩形 15"/>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12667" t="34600" r="12667" b="31800"/>
            <a:stretch/>
          </p:blipFill>
          <p:spPr>
            <a:xfrm>
              <a:off x="297512" y="2971244"/>
              <a:ext cx="1728193" cy="1728192"/>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graphicFrame>
        <p:nvGraphicFramePr>
          <p:cNvPr id="5" name="图示 4"/>
          <p:cNvGraphicFramePr/>
          <p:nvPr/>
        </p:nvGraphicFramePr>
        <p:xfrm>
          <a:off x="6444208" y="699542"/>
          <a:ext cx="29523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环形箭头 5"/>
          <p:cNvSpPr/>
          <p:nvPr/>
        </p:nvSpPr>
        <p:spPr>
          <a:xfrm>
            <a:off x="6300192" y="1131590"/>
            <a:ext cx="2880320" cy="2880320"/>
          </a:xfrm>
          <a:prstGeom prst="circularArrow">
            <a:avLst>
              <a:gd name="adj1" fmla="val 12500"/>
              <a:gd name="adj2" fmla="val 1142319"/>
              <a:gd name="adj3" fmla="val 20457681"/>
              <a:gd name="adj4" fmla="val 412692"/>
              <a:gd name="adj5" fmla="val 12500"/>
            </a:avLst>
          </a:prstGeom>
          <a:solidFill>
            <a:srgbClr val="FFFF00">
              <a:alpha val="26000"/>
            </a:srgb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3" name="线形标注 1(带强调线) 2"/>
          <p:cNvSpPr/>
          <p:nvPr/>
        </p:nvSpPr>
        <p:spPr>
          <a:xfrm>
            <a:off x="1512168" y="1249472"/>
            <a:ext cx="3923928" cy="2523768"/>
          </a:xfrm>
          <a:prstGeom prst="accentCallout1">
            <a:avLst>
              <a:gd name="adj1" fmla="val 34534"/>
              <a:gd name="adj2" fmla="val 102371"/>
              <a:gd name="adj3" fmla="val 50534"/>
              <a:gd name="adj4" fmla="val 130369"/>
            </a:avLst>
          </a:prstGeom>
          <a:ln>
            <a:solidFill>
              <a:srgbClr val="C00000"/>
            </a:solidFill>
          </a:ln>
        </p:spPr>
        <p:txBody>
          <a:bodyPr wrap="square">
            <a:spAutoFit/>
          </a:bodyPr>
          <a:lstStyle/>
          <a:p>
            <a:pPr indent="361950"/>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第四次及循环迭代：</a:t>
            </a:r>
            <a:r>
              <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V Final</a:t>
            </a:r>
          </a:p>
          <a:p>
            <a:pPr indent="361950"/>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向领导汇报。将领导意图贯彻进来。如问题不大，直接修改，最终形成正式稿。如有较大修改，返回到前几步继续迭代，直至可形成正式稿。</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sz="32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多</a:t>
            </a:r>
            <a:r>
              <a:rPr lang="zh-CN" altLang="en-US" sz="2400" dirty="0">
                <a:latin typeface="幼圆" panose="02010509060101010101" pitchFamily="49" charset="-122"/>
                <a:ea typeface="幼圆" panose="02010509060101010101" pitchFamily="49" charset="-122"/>
                <a:cs typeface="Arial Black" panose="020B0A04020102020204" pitchFamily="34" charset="0"/>
              </a:rPr>
              <a:t>次</a:t>
            </a:r>
            <a:r>
              <a:rPr lang="zh-CN" altLang="en-US" sz="32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快</a:t>
            </a:r>
            <a:r>
              <a:rPr lang="zh-CN" altLang="en-US" sz="2400" dirty="0">
                <a:latin typeface="幼圆" panose="02010509060101010101" pitchFamily="49" charset="-122"/>
                <a:ea typeface="幼圆" panose="02010509060101010101" pitchFamily="49" charset="-122"/>
                <a:cs typeface="Arial Black" panose="020B0A04020102020204" pitchFamily="34" charset="0"/>
              </a:rPr>
              <a:t>速迭代！</a:t>
            </a:r>
          </a:p>
        </p:txBody>
      </p:sp>
      <p:sp>
        <p:nvSpPr>
          <p:cNvPr id="4" name="文本框 3"/>
          <p:cNvSpPr txBox="1"/>
          <p:nvPr/>
        </p:nvSpPr>
        <p:spPr>
          <a:xfrm>
            <a:off x="1835696" y="4083918"/>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目前已经迭代到</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475656" y="1131590"/>
            <a:ext cx="6480720" cy="3139321"/>
          </a:xfrm>
          <a:prstGeom prst="rect">
            <a:avLst/>
          </a:prstGeom>
        </p:spPr>
        <p:txBody>
          <a:bodyPr wrap="square">
            <a:spAutoFit/>
          </a:bodyPr>
          <a:lstStyle/>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类似于软件开发方法的“从瀑布模型到敏捷开发”的演进，敏捷规划方法论也突破了原来按部就班的线性路线，但每次迭代循环内还是线性的。</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传统规划的步骤基本是“需求调研</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总结分析</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目标设计</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方案制定</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项目分解”，是顺序开展工作的。而敏捷规划方法论是循环迭代的，由粗到细逐步逼近目标。</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如果用数据存取的方式来做比喻，传统方式的是“</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block</a:t>
            </a:r>
            <a:r>
              <a:rPr lang="zh-CN" altLang="en-US" dirty="0">
                <a:latin typeface="幼圆" panose="02010509060101010101" pitchFamily="49" charset="-122"/>
                <a:ea typeface="幼圆" panose="02010509060101010101" pitchFamily="49" charset="-122"/>
                <a:cs typeface="Arial Black" panose="020B0A04020102020204" pitchFamily="34" charset="0"/>
              </a:rPr>
              <a:t>）”操作，敏捷规划就是“</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流</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stream</a:t>
            </a:r>
            <a:r>
              <a:rPr lang="zh-CN" altLang="en-US" dirty="0">
                <a:latin typeface="幼圆" panose="02010509060101010101" pitchFamily="49" charset="-122"/>
                <a:ea typeface="幼圆" panose="02010509060101010101" pitchFamily="49" charset="-122"/>
                <a:cs typeface="Arial Black" panose="020B0A04020102020204" pitchFamily="34" charset="0"/>
              </a:rPr>
              <a:t>）”操作。</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传统的方式注重调研的深度、广度和准确性，是</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一次性</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大规模</a:t>
            </a:r>
            <a:r>
              <a:rPr lang="zh-CN" altLang="en-US" dirty="0">
                <a:latin typeface="幼圆" panose="02010509060101010101" pitchFamily="49" charset="-122"/>
                <a:ea typeface="幼圆" panose="02010509060101010101" pitchFamily="49" charset="-122"/>
                <a:cs typeface="Arial Black" panose="020B0A04020102020204" pitchFamily="34" charset="0"/>
              </a:rPr>
              <a:t>的；敏捷规划更注重在循环</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迭代中的增量</a:t>
            </a:r>
            <a:r>
              <a:rPr lang="zh-CN" altLang="en-US" dirty="0">
                <a:latin typeface="幼圆" panose="02010509060101010101" pitchFamily="49" charset="-122"/>
                <a:ea typeface="幼圆" panose="02010509060101010101" pitchFamily="49" charset="-122"/>
                <a:cs typeface="Arial Black" panose="020B0A04020102020204" pitchFamily="34" charset="0"/>
              </a:rPr>
              <a:t>，强调</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动态</a:t>
            </a:r>
            <a:r>
              <a:rPr lang="zh-CN" altLang="en-US" dirty="0">
                <a:latin typeface="幼圆" panose="02010509060101010101" pitchFamily="49" charset="-122"/>
                <a:ea typeface="幼圆" panose="02010509060101010101" pitchFamily="49" charset="-122"/>
                <a:cs typeface="Arial Black" panose="020B0A04020102020204" pitchFamily="34" charset="0"/>
              </a:rPr>
              <a:t>调整和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累积</a:t>
            </a:r>
            <a:r>
              <a:rPr lang="zh-CN" altLang="en-US" dirty="0">
                <a:latin typeface="幼圆" panose="02010509060101010101" pitchFamily="49" charset="-122"/>
                <a:ea typeface="幼圆" panose="02010509060101010101" pitchFamily="49" charset="-122"/>
                <a:cs typeface="Arial Black" panose="020B0A04020102020204" pitchFamily="34" charset="0"/>
              </a:rPr>
              <a:t>进步，效果更好。</a:t>
            </a:r>
          </a:p>
        </p:txBody>
      </p:sp>
      <p:sp>
        <p:nvSpPr>
          <p:cNvPr id="4" name="TextBox 3"/>
          <p:cNvSpPr txBox="1"/>
          <p:nvPr/>
        </p:nvSpPr>
        <p:spPr>
          <a:xfrm>
            <a:off x="1373639" y="339502"/>
            <a:ext cx="4134465" cy="523220"/>
          </a:xfrm>
          <a:prstGeom prst="rect">
            <a:avLst/>
          </a:prstGeom>
          <a:noFill/>
        </p:spPr>
        <p:txBody>
          <a:bodyPr wrap="none" rtlCol="0">
            <a:spAutoFit/>
          </a:bodyPr>
          <a:lstStyle>
            <a:defPPr>
              <a:defRPr lang="zh-CN"/>
            </a:defPPr>
            <a:lvl1pPr>
              <a:defRPr sz="280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r>
              <a:rPr lang="zh-CN" altLang="en-US" dirty="0">
                <a:cs typeface="Arial Black" panose="020B0A04020102020204" pitchFamily="34" charset="0"/>
              </a:rPr>
              <a:t>与传统方式的联系与区别</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475656" y="1131590"/>
            <a:ext cx="3888432" cy="646331"/>
          </a:xfrm>
          <a:prstGeom prst="rect">
            <a:avLst/>
          </a:prstGeom>
        </p:spPr>
        <p:txBody>
          <a:bodyPr wrap="square">
            <a:spAutoFit/>
          </a:bodyPr>
          <a:lstStyle/>
          <a:p>
            <a:pPr indent="361950" algn="just"/>
            <a:r>
              <a:rPr lang="zh-CN" altLang="en-US"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这个新方式，不是从头开始，也不是从脚开始，而是从腰部开始。</a:t>
            </a:r>
          </a:p>
        </p:txBody>
      </p:sp>
      <p:sp>
        <p:nvSpPr>
          <p:cNvPr id="4" name="TextBox 3"/>
          <p:cNvSpPr txBox="1"/>
          <p:nvPr/>
        </p:nvSpPr>
        <p:spPr>
          <a:xfrm>
            <a:off x="1373639" y="339502"/>
            <a:ext cx="4134465" cy="523220"/>
          </a:xfrm>
          <a:prstGeom prst="rect">
            <a:avLst/>
          </a:prstGeom>
          <a:noFill/>
        </p:spPr>
        <p:txBody>
          <a:bodyPr wrap="none" rtlCol="0">
            <a:spAutoFit/>
          </a:bodyPr>
          <a:lstStyle>
            <a:defPPr>
              <a:defRPr lang="zh-CN"/>
            </a:defPPr>
            <a:lvl1pPr>
              <a:defRPr sz="280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r>
              <a:rPr lang="zh-CN" altLang="en-US" dirty="0">
                <a:cs typeface="Arial Black" panose="020B0A04020102020204" pitchFamily="34" charset="0"/>
              </a:rPr>
              <a:t>与传统方式的联系与区别</a:t>
            </a:r>
          </a:p>
        </p:txBody>
      </p:sp>
      <p:pic>
        <p:nvPicPr>
          <p:cNvPr id="16386" name="Picture 2"/>
          <p:cNvPicPr>
            <a:picLocks noChangeAspect="1" noChangeArrowheads="1"/>
          </p:cNvPicPr>
          <p:nvPr/>
        </p:nvPicPr>
        <p:blipFill>
          <a:blip r:embed="rId2"/>
          <a:srcRect/>
          <a:stretch>
            <a:fillRect/>
          </a:stretch>
        </p:blipFill>
        <p:spPr bwMode="auto">
          <a:xfrm>
            <a:off x="6156176" y="860477"/>
            <a:ext cx="3037336" cy="403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563078" y="1958391"/>
            <a:ext cx="4572000" cy="923330"/>
          </a:xfrm>
          <a:prstGeom prst="rect">
            <a:avLst/>
          </a:prstGeom>
        </p:spPr>
        <p:txBody>
          <a:bodyPr>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其实，从哪开始都行！</a:t>
            </a:r>
          </a:p>
          <a:p>
            <a:r>
              <a:rPr lang="zh-CN" altLang="en-US" dirty="0">
                <a:latin typeface="幼圆" panose="02010509060101010101" pitchFamily="49" charset="-122"/>
                <a:ea typeface="幼圆" panose="02010509060101010101" pitchFamily="49" charset="-122"/>
                <a:cs typeface="Arial Black" panose="020B0A04020102020204" pitchFamily="34" charset="0"/>
              </a:rPr>
              <a:t>因为它具有“</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全息</a:t>
            </a:r>
            <a:r>
              <a:rPr lang="zh-CN" altLang="en-US" dirty="0">
                <a:latin typeface="幼圆" panose="02010509060101010101" pitchFamily="49" charset="-122"/>
                <a:ea typeface="幼圆" panose="02010509060101010101" pitchFamily="49" charset="-122"/>
                <a:cs typeface="Arial Black" panose="020B0A04020102020204" pitchFamily="34" charset="0"/>
              </a:rPr>
              <a:t>”特点。</a:t>
            </a:r>
          </a:p>
          <a:p>
            <a:r>
              <a:rPr lang="zh-CN" altLang="en-US" dirty="0">
                <a:latin typeface="幼圆" panose="02010509060101010101" pitchFamily="49" charset="-122"/>
                <a:ea typeface="幼圆" panose="02010509060101010101" pitchFamily="49" charset="-122"/>
                <a:cs typeface="Arial Black" panose="020B0A04020102020204" pitchFamily="34" charset="0"/>
              </a:rPr>
              <a:t>盲人摸象，从哪摸都行，关键是要一直摸！</a:t>
            </a:r>
          </a:p>
        </p:txBody>
      </p:sp>
      <p:pic>
        <p:nvPicPr>
          <p:cNvPr id="16387" name="Picture 3"/>
          <p:cNvPicPr>
            <a:picLocks noChangeAspect="1" noChangeArrowheads="1"/>
          </p:cNvPicPr>
          <p:nvPr/>
        </p:nvPicPr>
        <p:blipFill>
          <a:blip r:embed="rId3" cstate="screen"/>
          <a:srcRect/>
          <a:stretch>
            <a:fillRect/>
          </a:stretch>
        </p:blipFill>
        <p:spPr bwMode="auto">
          <a:xfrm>
            <a:off x="3110840" y="2881721"/>
            <a:ext cx="2973328" cy="221030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TextBox 5"/>
          <p:cNvSpPr txBox="1"/>
          <p:nvPr/>
        </p:nvSpPr>
        <p:spPr>
          <a:xfrm>
            <a:off x="1619672" y="3806253"/>
            <a:ext cx="1569660" cy="646331"/>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盲人摸象</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也是方法论！</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475656" y="448091"/>
            <a:ext cx="6768752" cy="4247317"/>
          </a:xfrm>
          <a:prstGeom prst="rect">
            <a:avLst/>
          </a:prstGeom>
        </p:spPr>
        <p:txBody>
          <a:bodyPr wrap="square">
            <a:spAutoFit/>
          </a:bodyPr>
          <a:lstStyle/>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从传统的规划方法转变为敏捷规划，为什么这样？为什么可以这样？</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我们认为这是经济因素决定的，具体地说是工作成本决定的。</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不论传统的，还是敏捷的，都遵守了成本最小化的原则。</a:t>
            </a:r>
            <a:endPar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266700" algn="just"/>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在过去，一次性地集中地搞清需求，进而线性地分析、设计、制定方案、确定项目，是有利于降低工作成本的。如果频繁地反复沟通，反复调研，就会大幅增加成本。</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而现在，在互联网时代，沟通成本大幅降低，几乎可以忽略不计，即时通讯技术已经使全动态沟通合作变得史无前例地顺畅，原来的线性操作已变成多次循环的迭代操作，而效果更好。</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可以说，</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传统的线性模式已经过时的，敏捷规划方法论是与时俱进的。这就是进化。</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619672" y="1203598"/>
            <a:ext cx="6480720" cy="2585323"/>
          </a:xfrm>
          <a:prstGeom prst="rect">
            <a:avLst/>
          </a:prstGeom>
        </p:spPr>
        <p:txBody>
          <a:bodyPr wrap="square">
            <a:spAutoFit/>
          </a:bodyPr>
          <a:lstStyle/>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请注意，这里所说的“敏捷规划”与软件开发项目管理中所说的那个“敏捷规划（</a:t>
            </a:r>
            <a:r>
              <a:rPr lang="en-US" altLang="zh-CN" dirty="0">
                <a:latin typeface="幼圆" panose="02010509060101010101" pitchFamily="49" charset="-122"/>
                <a:ea typeface="幼圆" panose="02010509060101010101" pitchFamily="49" charset="-122"/>
                <a:cs typeface="Arial Black" panose="020B0A04020102020204" pitchFamily="34" charset="0"/>
              </a:rPr>
              <a:t>Agile Planning</a:t>
            </a:r>
            <a:r>
              <a:rPr lang="zh-CN" altLang="en-US" dirty="0">
                <a:latin typeface="幼圆" panose="02010509060101010101" pitchFamily="49" charset="-122"/>
                <a:ea typeface="幼圆" panose="02010509060101010101" pitchFamily="49" charset="-122"/>
                <a:cs typeface="Arial Black" panose="020B0A04020102020204" pitchFamily="34" charset="0"/>
              </a:rPr>
              <a:t>）”是不同的，二者的规模、层次差别巨大。这是英文中没有“规划”这一词的问题。</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这里所说的“敏捷规划”可近似翻译为</a:t>
            </a:r>
            <a:r>
              <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Agile General Planning</a:t>
            </a:r>
            <a:r>
              <a:rPr lang="zh-CN" altLang="en-US" dirty="0">
                <a:latin typeface="幼圆" panose="02010509060101010101" pitchFamily="49" charset="-122"/>
                <a:ea typeface="幼圆" panose="02010509060101010101" pitchFamily="49" charset="-122"/>
                <a:cs typeface="Arial Black" panose="020B0A04020102020204" pitchFamily="34" charset="0"/>
              </a:rPr>
              <a:t>；而软件开发中</a:t>
            </a:r>
            <a:r>
              <a:rPr lang="en-US" altLang="zh-CN" dirty="0">
                <a:latin typeface="幼圆" panose="02010509060101010101" pitchFamily="49" charset="-122"/>
                <a:ea typeface="幼圆" panose="02010509060101010101" pitchFamily="49" charset="-122"/>
                <a:cs typeface="Arial Black" panose="020B0A04020102020204" pitchFamily="34" charset="0"/>
              </a:rPr>
              <a:t>Agile Planning </a:t>
            </a:r>
            <a:r>
              <a:rPr lang="zh-CN" altLang="en-US" dirty="0">
                <a:latin typeface="幼圆" panose="02010509060101010101" pitchFamily="49" charset="-122"/>
                <a:ea typeface="幼圆" panose="02010509060101010101" pitchFamily="49" charset="-122"/>
                <a:cs typeface="Arial Black" panose="020B0A04020102020204" pitchFamily="34" charset="0"/>
              </a:rPr>
              <a:t>还是翻译为“敏捷计划”较合适。</a:t>
            </a: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敏捷规划方法论，不仅应用于</a:t>
            </a:r>
            <a:r>
              <a:rPr lang="en-US" altLang="zh-CN" dirty="0">
                <a:latin typeface="幼圆" panose="02010509060101010101" pitchFamily="49" charset="-122"/>
                <a:ea typeface="幼圆" panose="02010509060101010101" pitchFamily="49" charset="-122"/>
                <a:cs typeface="Arial Black" panose="020B0A04020102020204" pitchFamily="34" charset="0"/>
              </a:rPr>
              <a:t>IT</a:t>
            </a:r>
            <a:r>
              <a:rPr lang="zh-CN" altLang="en-US" dirty="0">
                <a:latin typeface="幼圆" panose="02010509060101010101" pitchFamily="49" charset="-122"/>
                <a:ea typeface="幼圆" panose="02010509060101010101" pitchFamily="49" charset="-122"/>
                <a:cs typeface="Arial Black" panose="020B0A04020102020204" pitchFamily="34" charset="0"/>
              </a:rPr>
              <a:t>领域，也可应用到其他领域，所以在更大的范围内使用“敏捷规划”的叫法更恰当。</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pic>
        <p:nvPicPr>
          <p:cNvPr id="3" name="Picture 2"/>
          <p:cNvPicPr>
            <a:picLocks noChangeAspect="1" noChangeArrowheads="1"/>
          </p:cNvPicPr>
          <p:nvPr/>
        </p:nvPicPr>
        <p:blipFill>
          <a:blip r:embed="rId2" cstate="screen"/>
          <a:srcRect/>
          <a:stretch>
            <a:fillRect/>
          </a:stretch>
        </p:blipFill>
        <p:spPr bwMode="auto">
          <a:xfrm>
            <a:off x="6184158" y="968324"/>
            <a:ext cx="2250000" cy="1158974"/>
          </a:xfrm>
          <a:prstGeom prst="rect">
            <a:avLst/>
          </a:prstGeom>
          <a:noFill/>
          <a:ln w="9525">
            <a:noFill/>
            <a:miter lim="800000"/>
            <a:headEnd/>
            <a:tailEnd/>
          </a:ln>
        </p:spPr>
      </p:pic>
      <p:pic>
        <p:nvPicPr>
          <p:cNvPr id="4" name="Picture 4"/>
          <p:cNvPicPr>
            <a:picLocks noChangeAspect="1" noChangeArrowheads="1"/>
          </p:cNvPicPr>
          <p:nvPr/>
        </p:nvPicPr>
        <p:blipFill>
          <a:blip r:embed="rId3" cstate="screen"/>
          <a:srcRect/>
          <a:stretch>
            <a:fillRect/>
          </a:stretch>
        </p:blipFill>
        <p:spPr bwMode="auto">
          <a:xfrm>
            <a:off x="6184158" y="2414686"/>
            <a:ext cx="2250000" cy="1158974"/>
          </a:xfrm>
          <a:prstGeom prst="rect">
            <a:avLst/>
          </a:prstGeom>
          <a:noFill/>
          <a:ln w="9525">
            <a:noFill/>
            <a:miter lim="800000"/>
            <a:headEnd/>
            <a:tailEnd/>
          </a:ln>
        </p:spPr>
      </p:pic>
      <p:pic>
        <p:nvPicPr>
          <p:cNvPr id="5" name="图片 4" descr="gh.jpg"/>
          <p:cNvPicPr>
            <a:picLocks noChangeAspect="1"/>
          </p:cNvPicPr>
          <p:nvPr/>
        </p:nvPicPr>
        <p:blipFill>
          <a:blip r:embed="rId4" cstate="screen"/>
          <a:stretch>
            <a:fillRect/>
          </a:stretch>
        </p:blipFill>
        <p:spPr>
          <a:xfrm>
            <a:off x="6184158" y="3861048"/>
            <a:ext cx="2250000" cy="1158974"/>
          </a:xfrm>
          <a:prstGeom prst="rect">
            <a:avLst/>
          </a:prstGeom>
        </p:spPr>
      </p:pic>
      <p:pic>
        <p:nvPicPr>
          <p:cNvPr id="7" name="Picture 5"/>
          <p:cNvPicPr>
            <a:picLocks noChangeArrowheads="1"/>
          </p:cNvPicPr>
          <p:nvPr/>
        </p:nvPicPr>
        <p:blipFill>
          <a:blip r:embed="rId5" cstate="screen"/>
          <a:srcRect/>
          <a:stretch>
            <a:fillRect/>
          </a:stretch>
        </p:blipFill>
        <p:spPr bwMode="auto">
          <a:xfrm>
            <a:off x="1691680" y="968324"/>
            <a:ext cx="3816424" cy="2054964"/>
          </a:xfrm>
          <a:prstGeom prst="rect">
            <a:avLst/>
          </a:prstGeom>
          <a:noFill/>
          <a:ln w="9525">
            <a:noFill/>
            <a:miter lim="800000"/>
            <a:headEnd/>
            <a:tailEnd/>
          </a:ln>
        </p:spPr>
      </p:pic>
      <p:pic>
        <p:nvPicPr>
          <p:cNvPr id="8" name="Picture 3"/>
          <p:cNvPicPr>
            <a:picLocks noChangeArrowheads="1"/>
          </p:cNvPicPr>
          <p:nvPr/>
        </p:nvPicPr>
        <p:blipFill>
          <a:blip r:embed="rId6" cstate="screen"/>
          <a:srcRect/>
          <a:stretch>
            <a:fillRect/>
          </a:stretch>
        </p:blipFill>
        <p:spPr bwMode="auto">
          <a:xfrm>
            <a:off x="1691680" y="2965058"/>
            <a:ext cx="3816424" cy="2054964"/>
          </a:xfrm>
          <a:prstGeom prst="rect">
            <a:avLst/>
          </a:prstGeom>
          <a:noFill/>
          <a:ln w="9525">
            <a:noFill/>
            <a:miter lim="800000"/>
            <a:headEnd/>
            <a:tailEnd/>
          </a:ln>
        </p:spPr>
      </p:pic>
      <p:sp>
        <p:nvSpPr>
          <p:cNvPr id="9" name="TextBox 8"/>
          <p:cNvSpPr txBox="1"/>
          <p:nvPr/>
        </p:nvSpPr>
        <p:spPr>
          <a:xfrm>
            <a:off x="1331640" y="359078"/>
            <a:ext cx="3416320" cy="523220"/>
          </a:xfrm>
          <a:prstGeom prst="rect">
            <a:avLst/>
          </a:prstGeom>
          <a:noFill/>
        </p:spPr>
        <p:txBody>
          <a:bodyPr wrap="none" rtlCol="0">
            <a:spAutoFit/>
          </a:bodyPr>
          <a:lstStyle/>
          <a:p>
            <a:r>
              <a:rPr lang="zh-CN" altLang="en-US" sz="2800" dirty="0">
                <a:latin typeface="幼圆" panose="02010509060101010101" pitchFamily="49" charset="-122"/>
                <a:ea typeface="幼圆" panose="02010509060101010101" pitchFamily="49" charset="-122"/>
                <a:cs typeface="Arial Black" panose="020B0A04020102020204" pitchFamily="34" charset="0"/>
              </a:rPr>
              <a:t>十三五规划主要内容</a:t>
            </a:r>
          </a:p>
        </p:txBody>
      </p:sp>
      <p:pic>
        <p:nvPicPr>
          <p:cNvPr id="10" name="图片 9" descr="gh2.jpg"/>
          <p:cNvPicPr>
            <a:picLocks noChangeAspect="1"/>
          </p:cNvPicPr>
          <p:nvPr/>
        </p:nvPicPr>
        <p:blipFill>
          <a:blip r:embed="rId7" cstate="print">
            <a:clrChange>
              <a:clrFrom>
                <a:srgbClr val="FFFFFF"/>
              </a:clrFrom>
              <a:clrTo>
                <a:srgbClr val="FFFFFF">
                  <a:alpha val="0"/>
                </a:srgbClr>
              </a:clrTo>
            </a:clrChange>
          </a:blip>
          <a:stretch>
            <a:fillRect/>
          </a:stretch>
        </p:blipFill>
        <p:spPr>
          <a:xfrm rot="20512793">
            <a:off x="5977010" y="1727185"/>
            <a:ext cx="2664296" cy="11249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556326" y="1029965"/>
            <a:ext cx="5109091"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大系统观：信息对于系统的重大意义</a:t>
            </a:r>
          </a:p>
        </p:txBody>
      </p:sp>
      <p:sp>
        <p:nvSpPr>
          <p:cNvPr id="4" name="TextBox 3"/>
          <p:cNvSpPr txBox="1"/>
          <p:nvPr/>
        </p:nvSpPr>
        <p:spPr>
          <a:xfrm>
            <a:off x="2195736" y="1584176"/>
            <a:ext cx="5109091" cy="1569660"/>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信息化的关键：</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a:t>
            </a:r>
            <a:endParaRPr lang="en-US" altLang="zh-CN"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数据的痛点：</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共享</a:t>
            </a:r>
            <a:endParaRPr lang="en-US" altLang="zh-CN"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共享的关键：</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标准</a:t>
            </a:r>
          </a:p>
        </p:txBody>
      </p:sp>
      <p:pic>
        <p:nvPicPr>
          <p:cNvPr id="18434" name="Picture 2"/>
          <p:cNvPicPr>
            <a:picLocks noChangeAspect="1" noChangeArrowheads="1"/>
          </p:cNvPicPr>
          <p:nvPr/>
        </p:nvPicPr>
        <p:blipFill>
          <a:blip r:embed="rId2"/>
          <a:srcRect/>
          <a:stretch>
            <a:fillRect/>
          </a:stretch>
        </p:blipFill>
        <p:spPr bwMode="auto">
          <a:xfrm>
            <a:off x="6516216" y="3219822"/>
            <a:ext cx="2409825" cy="18097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6516216" y="3242909"/>
            <a:ext cx="1800493"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地球人都知道？</a:t>
            </a:r>
          </a:p>
        </p:txBody>
      </p:sp>
      <p:sp>
        <p:nvSpPr>
          <p:cNvPr id="6" name="TextBox 5"/>
          <p:cNvSpPr txBox="1"/>
          <p:nvPr/>
        </p:nvSpPr>
        <p:spPr>
          <a:xfrm>
            <a:off x="1333350" y="3293333"/>
            <a:ext cx="4965131" cy="707886"/>
          </a:xfrm>
          <a:prstGeom prst="rect">
            <a:avLst/>
          </a:prstGeom>
          <a:noFill/>
          <a:ln w="3175">
            <a:solidFill>
              <a:srgbClr val="C00000"/>
            </a:solidFill>
          </a:ln>
        </p:spPr>
        <p:txBody>
          <a:bodyPr wrap="square" rtlCol="0">
            <a:spAutoFit/>
          </a:bodyPr>
          <a:lstStyle/>
          <a:p>
            <a:pPr indent="360680"/>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软硬件都可花钱买来，只有数据是自己的，是企业的</a:t>
            </a:r>
            <a:r>
              <a:rPr lang="en-US" altLang="zh-CN"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DNA</a:t>
            </a:r>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，是全息，是买不来的！</a:t>
            </a:r>
          </a:p>
        </p:txBody>
      </p:sp>
      <p:sp>
        <p:nvSpPr>
          <p:cNvPr id="9" name="文本框 8">
            <a:hlinkClick r:id="rId3" action="ppaction://hlinksldjump"/>
          </p:cNvPr>
          <p:cNvSpPr txBox="1"/>
          <p:nvPr/>
        </p:nvSpPr>
        <p:spPr>
          <a:xfrm>
            <a:off x="8111931" y="908531"/>
            <a:ext cx="81411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BSV4ZBZ</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1" name="TextBox 1"/>
          <p:cNvSpPr txBox="1"/>
          <p:nvPr/>
        </p:nvSpPr>
        <p:spPr>
          <a:xfrm>
            <a:off x="1403648" y="437932"/>
            <a:ext cx="7725192"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7" name="矩形 6"/>
          <p:cNvSpPr/>
          <p:nvPr/>
        </p:nvSpPr>
        <p:spPr>
          <a:xfrm>
            <a:off x="1320545" y="4096692"/>
            <a:ext cx="4977936" cy="92333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zh-CN" altLang="en-US" dirty="0">
                <a:latin typeface="楷体" panose="02010609060101010101" pitchFamily="49" charset="-122"/>
                <a:ea typeface="楷体" panose="02010609060101010101" pitchFamily="49" charset="-122"/>
              </a:rPr>
              <a:t>袁满，王权，夏艳波等</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自标准数据研究及其在数据共享中的应用</a:t>
            </a:r>
            <a:r>
              <a:rPr lang="en-US" altLang="zh-CN" dirty="0">
                <a:latin typeface="楷体" panose="02010609060101010101" pitchFamily="49" charset="-122"/>
                <a:ea typeface="楷体" panose="02010609060101010101" pitchFamily="49" charset="-122"/>
              </a:rPr>
              <a:t>[J].</a:t>
            </a:r>
            <a:r>
              <a:rPr lang="zh-CN" altLang="en-US" dirty="0">
                <a:latin typeface="楷体" panose="02010609060101010101" pitchFamily="49" charset="-122"/>
                <a:ea typeface="楷体" panose="02010609060101010101" pitchFamily="49" charset="-122"/>
              </a:rPr>
              <a:t>吉林大学学报</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工学版</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
            </a:r>
            <a:br>
              <a:rPr lang="en-US" altLang="zh-CN" dirty="0">
                <a:latin typeface="楷体" panose="02010609060101010101" pitchFamily="49" charset="-122"/>
                <a:ea typeface="楷体" panose="02010609060101010101" pitchFamily="49" charset="-122"/>
              </a:rPr>
            </a:br>
            <a:r>
              <a:rPr lang="en-US" altLang="zh-CN" dirty="0">
                <a:latin typeface="楷体" panose="02010609060101010101" pitchFamily="49" charset="-122"/>
                <a:ea typeface="楷体" panose="02010609060101010101" pitchFamily="49" charset="-122"/>
              </a:rPr>
              <a:t>2016</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46(21)</a:t>
            </a:r>
            <a:r>
              <a:rPr lang="zh-CN" altLang="en-US" dirty="0">
                <a:latin typeface="楷体" panose="02010609060101010101" pitchFamily="49" charset="-122"/>
                <a:ea typeface="楷体" panose="02010609060101010101" pitchFamily="49" charset="-122"/>
              </a:rPr>
              <a:t>：</a:t>
            </a:r>
            <a:r>
              <a:rPr lang="en-US" altLang="zh-CN" dirty="0">
                <a:latin typeface="楷体" panose="02010609060101010101" pitchFamily="49" charset="-122"/>
                <a:ea typeface="楷体" panose="02010609060101010101" pitchFamily="49" charset="-122"/>
              </a:rPr>
              <a:t>277-283.</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7655466" y="139681"/>
            <a:ext cx="1402948" cy="369332"/>
          </a:xfrm>
          <a:prstGeom prst="rect">
            <a:avLst/>
          </a:prstGeom>
          <a:noFill/>
        </p:spPr>
        <p:txBody>
          <a:bodyPr wrap="none" rtlCol="0">
            <a:spAutoFit/>
          </a:bodyPr>
          <a:lstStyle/>
          <a:p>
            <a:pPr algn="r"/>
            <a:r>
              <a:rPr lang="en-US" altLang="zh-CN" dirty="0">
                <a:latin typeface="方正粗宋简体" panose="03000509000000000000" pitchFamily="65" charset="-122"/>
                <a:ea typeface="方正粗宋简体" panose="03000509000000000000" pitchFamily="65" charset="-122"/>
              </a:rPr>
              <a:t>2013</a:t>
            </a:r>
            <a:r>
              <a:rPr lang="zh-CN" altLang="en-US" dirty="0">
                <a:latin typeface="方正粗宋简体" panose="03000509000000000000" pitchFamily="65" charset="-122"/>
                <a:ea typeface="方正粗宋简体" panose="03000509000000000000" pitchFamily="65" charset="-122"/>
              </a:rPr>
              <a:t>年提出</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8" name="TextBox 7"/>
          <p:cNvSpPr txBox="1"/>
          <p:nvPr/>
        </p:nvSpPr>
        <p:spPr>
          <a:xfrm>
            <a:off x="1331640" y="555526"/>
            <a:ext cx="198002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标准的尴尬</a:t>
            </a:r>
          </a:p>
        </p:txBody>
      </p:sp>
      <p:sp>
        <p:nvSpPr>
          <p:cNvPr id="9" name="矩形 8"/>
          <p:cNvSpPr/>
          <p:nvPr/>
        </p:nvSpPr>
        <p:spPr>
          <a:xfrm>
            <a:off x="1691680" y="1214422"/>
            <a:ext cx="6642024" cy="1631216"/>
          </a:xfrm>
          <a:prstGeom prst="rect">
            <a:avLst/>
          </a:prstGeom>
        </p:spPr>
        <p:txBody>
          <a:bodyPr wrap="square">
            <a:spAutoFit/>
          </a:bodyPr>
          <a:lstStyle/>
          <a:p>
            <a:pPr marL="342900" indent="-342900">
              <a:buFont typeface="Wingdings" panose="05000000000000000000" pitchFamily="2" charset="2"/>
              <a:buChar char="n"/>
            </a:pPr>
            <a:r>
              <a:rPr lang="zh-CN" altLang="en-US"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数据标准过严不易推行，过松不易整合</a:t>
            </a:r>
            <a:endParaRPr lang="en-US" altLang="zh-CN"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数据使用者急，积极性高；而提供者不急，积极性不高</a:t>
            </a:r>
            <a:endParaRPr lang="en-US" altLang="zh-CN"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en-US" altLang="zh-CN"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数据霸权：强势部门不积极，弱势部门干着急。有些标准甚至保密！</a:t>
            </a:r>
          </a:p>
        </p:txBody>
      </p:sp>
      <p:pic>
        <p:nvPicPr>
          <p:cNvPr id="17410" name="Picture 2"/>
          <p:cNvPicPr>
            <a:picLocks noChangeAspect="1" noChangeArrowheads="1"/>
          </p:cNvPicPr>
          <p:nvPr/>
        </p:nvPicPr>
        <p:blipFill>
          <a:blip r:embed="rId2" cstate="screen"/>
          <a:srcRect/>
          <a:stretch>
            <a:fillRect/>
          </a:stretch>
        </p:blipFill>
        <p:spPr bwMode="auto">
          <a:xfrm>
            <a:off x="2099726" y="2787774"/>
            <a:ext cx="2112234" cy="1584176"/>
          </a:xfrm>
          <a:prstGeom prst="ellipse">
            <a:avLst/>
          </a:prstGeom>
          <a:ln w="9525">
            <a:solidFill>
              <a:schemeClr val="tx1"/>
            </a:solidFill>
            <a:miter lim="800000"/>
            <a:headEnd/>
            <a:tailEnd/>
          </a:ln>
          <a:effectLst>
            <a:outerShdw blurRad="127000" algn="bl" rotWithShape="0">
              <a:srgbClr val="000000"/>
            </a:outerShdw>
          </a:effectLst>
          <a:scene3d>
            <a:camera prst="perspectiveFront" fov="5400000"/>
            <a:lightRig rig="threePt" dir="t">
              <a:rot lat="0" lon="0" rev="19200000"/>
            </a:lightRig>
          </a:scene3d>
          <a:sp3d extrusionH="25400">
            <a:bevelT w="304800" h="152400" prst="relaxedInset"/>
            <a:extrusionClr>
              <a:srgbClr val="000000"/>
            </a:extrusionClr>
          </a:sp3d>
          <a:extLst>
            <a:ext uri="{909E8E84-426E-40DD-AFC4-6F175D3DCCD1}">
              <a14:hiddenFill xmlns:a14="http://schemas.microsoft.com/office/drawing/2010/main">
                <a:solidFill>
                  <a:schemeClr val="accent1"/>
                </a:solidFill>
              </a14:hiddenFill>
            </a:ext>
          </a:extLst>
        </p:spPr>
      </p:pic>
      <p:sp>
        <p:nvSpPr>
          <p:cNvPr id="12" name="TextBox 11"/>
          <p:cNvSpPr txBox="1"/>
          <p:nvPr/>
        </p:nvSpPr>
        <p:spPr>
          <a:xfrm>
            <a:off x="5220072" y="3164363"/>
            <a:ext cx="2646878" cy="830997"/>
          </a:xfrm>
          <a:prstGeom prst="rect">
            <a:avLst/>
          </a:prstGeom>
          <a:noFill/>
          <a:ln w="3175">
            <a:solidFill>
              <a:srgbClr val="C00000"/>
            </a:solidFill>
          </a:ln>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标准是需要成本的</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标准是有价值的</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grpSp>
        <p:nvGrpSpPr>
          <p:cNvPr id="3" name="组合 2"/>
          <p:cNvGrpSpPr/>
          <p:nvPr/>
        </p:nvGrpSpPr>
        <p:grpSpPr>
          <a:xfrm>
            <a:off x="5489015" y="3651870"/>
            <a:ext cx="3331457" cy="1254534"/>
            <a:chOff x="5580232" y="836712"/>
            <a:chExt cx="2664176" cy="1080000"/>
          </a:xfrm>
        </p:grpSpPr>
        <p:pic>
          <p:nvPicPr>
            <p:cNvPr id="4" name="图片 3" descr="雪花计划-20140303-600x600.jpg"/>
            <p:cNvPicPr>
              <a:picLocks noChangeAspect="1"/>
            </p:cNvPicPr>
            <p:nvPr/>
          </p:nvPicPr>
          <p:blipFill>
            <a:blip r:embed="rId2" cstate="screen"/>
            <a:stretch>
              <a:fillRect/>
            </a:stretch>
          </p:blipFill>
          <p:spPr>
            <a:xfrm>
              <a:off x="7164408" y="836712"/>
              <a:ext cx="1080000" cy="1080000"/>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pic>
          <p:nvPicPr>
            <p:cNvPr id="5" name="图片 4" descr="ssd.png"/>
            <p:cNvPicPr>
              <a:picLocks noChangeAspect="1"/>
            </p:cNvPicPr>
            <p:nvPr/>
          </p:nvPicPr>
          <p:blipFill>
            <a:blip r:embed="rId3" cstate="screen"/>
            <a:stretch>
              <a:fillRect/>
            </a:stretch>
          </p:blipFill>
          <p:spPr>
            <a:xfrm>
              <a:off x="5580232" y="836712"/>
              <a:ext cx="1412307" cy="1080000"/>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grpSp>
      <p:sp>
        <p:nvSpPr>
          <p:cNvPr id="6" name="TextBox 5"/>
          <p:cNvSpPr txBox="1"/>
          <p:nvPr/>
        </p:nvSpPr>
        <p:spPr>
          <a:xfrm>
            <a:off x="1188717" y="339502"/>
            <a:ext cx="295465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系统自组织原理的具体应用</a:t>
            </a:r>
          </a:p>
        </p:txBody>
      </p:sp>
      <p:sp>
        <p:nvSpPr>
          <p:cNvPr id="7" name="TextBox 6"/>
          <p:cNvSpPr txBox="1"/>
          <p:nvPr/>
        </p:nvSpPr>
        <p:spPr>
          <a:xfrm>
            <a:off x="1260155" y="839568"/>
            <a:ext cx="3416320"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什么是自标准数据？</a:t>
            </a:r>
          </a:p>
        </p:txBody>
      </p:sp>
      <p:sp>
        <p:nvSpPr>
          <p:cNvPr id="8" name="矩形 7"/>
          <p:cNvSpPr/>
          <p:nvPr/>
        </p:nvSpPr>
        <p:spPr>
          <a:xfrm>
            <a:off x="1547664" y="1472344"/>
            <a:ext cx="6858048" cy="2554545"/>
          </a:xfrm>
          <a:prstGeom prst="rect">
            <a:avLst/>
          </a:prstGeom>
        </p:spPr>
        <p:txBody>
          <a:bodyPr wrap="square">
            <a:spAutoFit/>
          </a:bodyPr>
          <a:lstStyle/>
          <a:p>
            <a:pPr indent="450850"/>
            <a:r>
              <a:rPr lang="zh-CN" altLang="en-US" sz="2000" dirty="0">
                <a:latin typeface="幼圆" panose="02010509060101010101" pitchFamily="49" charset="-122"/>
                <a:ea typeface="幼圆" panose="02010509060101010101" pitchFamily="49" charset="-122"/>
                <a:cs typeface="Arial Black" panose="020B0A04020102020204" pitchFamily="34" charset="0"/>
              </a:rPr>
              <a:t>自标准数据，</a:t>
            </a:r>
            <a:r>
              <a:rPr lang="en-US" altLang="zh-CN" sz="2000" dirty="0">
                <a:latin typeface="幼圆" panose="02010509060101010101" pitchFamily="49" charset="-122"/>
                <a:ea typeface="幼圆" panose="02010509060101010101" pitchFamily="49" charset="-122"/>
                <a:cs typeface="Arial Black" panose="020B0A04020102020204" pitchFamily="34" charset="0"/>
              </a:rPr>
              <a:t>Self-Standard Data</a:t>
            </a:r>
            <a:r>
              <a:rPr lang="zh-CN" altLang="en-US" sz="2000" dirty="0">
                <a:latin typeface="幼圆" panose="02010509060101010101" pitchFamily="49" charset="-122"/>
                <a:ea typeface="幼圆" panose="02010509060101010101" pitchFamily="49" charset="-122"/>
                <a:cs typeface="Arial Black" panose="020B0A04020102020204" pitchFamily="34" charset="0"/>
              </a:rPr>
              <a:t>，即</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自带标准或格式</a:t>
            </a:r>
            <a:r>
              <a:rPr lang="zh-CN" altLang="en-US" sz="2000" dirty="0">
                <a:latin typeface="幼圆" panose="02010509060101010101" pitchFamily="49" charset="-122"/>
                <a:ea typeface="幼圆" panose="02010509060101010101" pitchFamily="49" charset="-122"/>
                <a:cs typeface="Arial Black" panose="020B0A04020102020204" pitchFamily="34" charset="0"/>
              </a:rPr>
              <a:t>的数据体。数据提供者按照自己的标准或格式提供数据，并将该数据所使用的标准或格式与所提供的数据一起打包，数据使用者按照该标准或格式自行解读并使用数据。</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indent="450850"/>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indent="450850"/>
            <a:r>
              <a:rPr lang="zh-CN" altLang="en-US" sz="2000" dirty="0">
                <a:latin typeface="幼圆" panose="02010509060101010101" pitchFamily="49" charset="-122"/>
                <a:ea typeface="幼圆" panose="02010509060101010101" pitchFamily="49" charset="-122"/>
                <a:cs typeface="Arial Black" panose="020B0A04020102020204" pitchFamily="34" charset="0"/>
              </a:rPr>
              <a:t>它是传统数据标准体系的重要补充和突破。</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indent="450850"/>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自标准不排斥传统标准</a:t>
            </a:r>
            <a:r>
              <a:rPr lang="zh-CN" altLang="en-US" sz="2000" dirty="0">
                <a:latin typeface="幼圆" panose="02010509060101010101" pitchFamily="49" charset="-122"/>
                <a:ea typeface="幼圆" panose="02010509060101010101" pitchFamily="49" charset="-122"/>
                <a:cs typeface="Arial Black" panose="020B0A04020102020204" pitchFamily="34" charset="0"/>
              </a:rPr>
              <a:t>。</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indent="450850"/>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标准优先于自标准</a:t>
            </a:r>
            <a:r>
              <a:rPr lang="zh-CN" altLang="en-US" sz="2000" dirty="0">
                <a:latin typeface="幼圆" panose="02010509060101010101" pitchFamily="49" charset="-122"/>
                <a:ea typeface="幼圆" panose="02010509060101010101" pitchFamily="49" charset="-122"/>
                <a:cs typeface="Arial Black" panose="020B0A04020102020204" pitchFamily="34" charset="0"/>
              </a:rPr>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7" name="TextBox 6"/>
          <p:cNvSpPr txBox="1"/>
          <p:nvPr/>
        </p:nvSpPr>
        <p:spPr>
          <a:xfrm>
            <a:off x="1643042" y="1714494"/>
            <a:ext cx="6083717" cy="1938992"/>
          </a:xfrm>
          <a:prstGeom prst="rect">
            <a:avLst/>
          </a:prstGeom>
          <a:noFill/>
        </p:spPr>
        <p:txBody>
          <a:bodyPr wrap="non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自标准数据最大限度地</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减少提供者工作量</a:t>
            </a:r>
            <a:r>
              <a:rPr lang="zh-CN" altLang="en-US" sz="2000" dirty="0">
                <a:latin typeface="幼圆" panose="02010509060101010101" pitchFamily="49" charset="-122"/>
                <a:ea typeface="幼圆" panose="02010509060101010101" pitchFamily="49" charset="-122"/>
                <a:cs typeface="Arial Black" panose="020B0A04020102020204" pitchFamily="34" charset="0"/>
              </a:rPr>
              <a:t>，方便交换</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自标准数据是</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松耦合</a:t>
            </a:r>
            <a:r>
              <a:rPr lang="zh-CN" altLang="en-US" sz="2000" dirty="0">
                <a:latin typeface="幼圆" panose="02010509060101010101" pitchFamily="49" charset="-122"/>
                <a:ea typeface="幼圆" panose="02010509060101010101" pitchFamily="49" charset="-122"/>
                <a:cs typeface="Arial Black" panose="020B0A04020102020204" pitchFamily="34" charset="0"/>
              </a:rPr>
              <a:t>的，</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健壮</a:t>
            </a:r>
            <a:r>
              <a:rPr lang="zh-CN" altLang="en-US" sz="2000" dirty="0">
                <a:latin typeface="幼圆" panose="02010509060101010101" pitchFamily="49" charset="-122"/>
                <a:ea typeface="幼圆" panose="02010509060101010101" pitchFamily="49" charset="-122"/>
                <a:cs typeface="Arial Black" panose="020B0A04020102020204" pitchFamily="34" charset="0"/>
              </a:rPr>
              <a:t>性高</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主要用于</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交换</a:t>
            </a:r>
            <a:endParaRPr lang="en-US" altLang="zh-CN" sz="2000"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允许</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冗余</a:t>
            </a:r>
            <a:r>
              <a:rPr lang="zh-CN" altLang="en-US" sz="2000" dirty="0">
                <a:latin typeface="幼圆" panose="02010509060101010101" pitchFamily="49" charset="-122"/>
                <a:ea typeface="幼圆" panose="02010509060101010101" pitchFamily="49" charset="-122"/>
                <a:cs typeface="Arial Black" panose="020B0A04020102020204" pitchFamily="34" charset="0"/>
              </a:rPr>
              <a:t>、</a:t>
            </a:r>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代偿</a:t>
            </a:r>
            <a:endParaRPr lang="en-US" altLang="zh-CN" sz="2000"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C00000"/>
                </a:solidFill>
                <a:latin typeface="幼圆" panose="02010509060101010101" pitchFamily="49" charset="-122"/>
                <a:ea typeface="幼圆" panose="02010509060101010101" pitchFamily="49" charset="-122"/>
                <a:cs typeface="Arial Black" panose="020B0A04020102020204" pitchFamily="34" charset="0"/>
              </a:rPr>
              <a:t>不排斥传统数据接口</a:t>
            </a:r>
          </a:p>
        </p:txBody>
      </p:sp>
      <p:grpSp>
        <p:nvGrpSpPr>
          <p:cNvPr id="10" name="组合 9"/>
          <p:cNvGrpSpPr/>
          <p:nvPr/>
        </p:nvGrpSpPr>
        <p:grpSpPr>
          <a:xfrm>
            <a:off x="5489015" y="3651870"/>
            <a:ext cx="3331457" cy="1254534"/>
            <a:chOff x="5580232" y="836712"/>
            <a:chExt cx="2664176" cy="1080000"/>
          </a:xfrm>
        </p:grpSpPr>
        <p:pic>
          <p:nvPicPr>
            <p:cNvPr id="11" name="图片 10" descr="雪花计划-20140303-600x600.jpg"/>
            <p:cNvPicPr>
              <a:picLocks noChangeAspect="1"/>
            </p:cNvPicPr>
            <p:nvPr/>
          </p:nvPicPr>
          <p:blipFill>
            <a:blip r:embed="rId2" cstate="screen"/>
            <a:stretch>
              <a:fillRect/>
            </a:stretch>
          </p:blipFill>
          <p:spPr>
            <a:xfrm>
              <a:off x="7164408" y="836712"/>
              <a:ext cx="1080000" cy="1080000"/>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pic>
          <p:nvPicPr>
            <p:cNvPr id="13" name="图片 12" descr="ssd.png"/>
            <p:cNvPicPr>
              <a:picLocks noChangeAspect="1"/>
            </p:cNvPicPr>
            <p:nvPr/>
          </p:nvPicPr>
          <p:blipFill>
            <a:blip r:embed="rId3" cstate="screen"/>
            <a:stretch>
              <a:fillRect/>
            </a:stretch>
          </p:blipFill>
          <p:spPr>
            <a:xfrm>
              <a:off x="5580232" y="836712"/>
              <a:ext cx="1412307" cy="1080000"/>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grpSp>
      <p:sp>
        <p:nvSpPr>
          <p:cNvPr id="12" name="TextBox 11"/>
          <p:cNvSpPr txBox="1"/>
          <p:nvPr/>
        </p:nvSpPr>
        <p:spPr>
          <a:xfrm>
            <a:off x="1188717" y="339502"/>
            <a:ext cx="295465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系统自组织原理的具体应用</a:t>
            </a:r>
          </a:p>
        </p:txBody>
      </p:sp>
      <p:sp>
        <p:nvSpPr>
          <p:cNvPr id="14" name="TextBox 13"/>
          <p:cNvSpPr txBox="1"/>
          <p:nvPr/>
        </p:nvSpPr>
        <p:spPr>
          <a:xfrm>
            <a:off x="1260155" y="839568"/>
            <a:ext cx="3416320"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什么是自标准数据？</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3404968" y="2386327"/>
            <a:ext cx="1561400" cy="58421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4849331" y="468701"/>
            <a:ext cx="3471747" cy="1164087"/>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哲学与大系统观</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第一性原理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系统观的层次</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grpSp>
      <p:grpSp>
        <p:nvGrpSpPr>
          <p:cNvPr id="8" name="组合 7"/>
          <p:cNvGrpSpPr/>
          <p:nvPr/>
        </p:nvGrpSpPr>
        <p:grpSpPr>
          <a:xfrm>
            <a:off x="354483" y="2750742"/>
            <a:ext cx="3613334" cy="2485304"/>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吸引子是系统的核心</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与</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灵魂</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也是</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耦合度定理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系统驱动力合成原理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系统聚集原理</a:t>
              </a:r>
            </a:p>
          </p:txBody>
        </p:sp>
      </p:grpSp>
      <p:grpSp>
        <p:nvGrpSpPr>
          <p:cNvPr id="9" name="组合 8"/>
          <p:cNvGrpSpPr/>
          <p:nvPr/>
        </p:nvGrpSpPr>
        <p:grpSpPr>
          <a:xfrm>
            <a:off x="4710285" y="3224829"/>
            <a:ext cx="4101205" cy="123557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基于不确定性的确定性原理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grpSp>
        <p:nvGrpSpPr>
          <p:cNvPr id="10" name="组合 9"/>
          <p:cNvGrpSpPr/>
          <p:nvPr/>
        </p:nvGrpSpPr>
        <p:grpSpPr>
          <a:xfrm>
            <a:off x="4712037" y="1583090"/>
            <a:ext cx="4055786" cy="1703873"/>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ea typeface="方正粗宋简体" panose="03000509000000000000" pitchFamily="65" charset="-122"/>
                  <a:cs typeface="Arial Black" panose="020B0A04020102020204" pitchFamily="34" charset="0"/>
                </a:rPr>
                <a:t>敏捷规划迭代精进方法</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大系统观将各种系统</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理论</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数字油田-智能油田-智慧油田</a:t>
              </a: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r>
              <a:b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b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a:t>
              </a: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全息油田</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sp>
        <p:nvSpPr>
          <p:cNvPr id="3" name="文本框 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大系统观思维导图</a:t>
            </a:r>
          </a:p>
        </p:txBody>
      </p:sp>
      <p:sp>
        <p:nvSpPr>
          <p:cNvPr id="4" name="文本框 3"/>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cs typeface="Arial Black" panose="020B0A04020102020204" pitchFamily="34" charset="0"/>
              </a:rPr>
              <a:t>2018.7.11</a:t>
            </a:r>
            <a:endParaRPr lang="zh-CN" altLang="en-US" sz="1350" dirty="0">
              <a:solidFill>
                <a:schemeClr val="bg1">
                  <a:lumMod val="65000"/>
                </a:schemeClr>
              </a:solidFill>
              <a:ea typeface="方正粗宋简体" panose="03000509000000000000" pitchFamily="65" charset="-122"/>
              <a:cs typeface="Arial Black" panose="020B0A04020102020204" pitchFamily="34" charset="0"/>
            </a:endParaRPr>
          </a:p>
        </p:txBody>
      </p:sp>
      <p:grpSp>
        <p:nvGrpSpPr>
          <p:cNvPr id="7" name="组合 6"/>
          <p:cNvGrpSpPr/>
          <p:nvPr/>
        </p:nvGrpSpPr>
        <p:grpSpPr>
          <a:xfrm>
            <a:off x="621482" y="1135336"/>
            <a:ext cx="3367627" cy="1886062"/>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黄金序律</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熵增原理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总结老三论、新三论等前人成果，奠定系统论和大系统观的科学基础。系统论是科技与哲学之间的桥梁</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信息熵减原理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开放耗散原理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cs typeface="Arial Black" panose="020B0A04020102020204" pitchFamily="34" charset="0"/>
                </a:rPr>
                <a:t>迭代精进原理</a:t>
              </a:r>
              <a:endParaRPr sz="790" dirty="0">
                <a:solidFill>
                  <a:srgbClr val="303030"/>
                </a:solidFill>
                <a:latin typeface="幼圆" panose="02010509060101010101" pitchFamily="49" charset="-122"/>
                <a:ea typeface="幼圆" panose="02010509060101010101" pitchFamily="49" charset="-122"/>
                <a:cs typeface="Arial Black" panose="020B0A04020102020204" pitchFamily="34" charset="0"/>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403648" y="339502"/>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pic>
        <p:nvPicPr>
          <p:cNvPr id="7" name="图片 6" descr="自标准数据港口运行机制图-夏艳波-王权-20140121.jpg"/>
          <p:cNvPicPr>
            <a:picLocks noChangeAspect="1"/>
          </p:cNvPicPr>
          <p:nvPr/>
        </p:nvPicPr>
        <p:blipFill>
          <a:blip r:embed="rId2" cstate="screen"/>
          <a:stretch>
            <a:fillRect/>
          </a:stretch>
        </p:blipFill>
        <p:spPr>
          <a:xfrm>
            <a:off x="3961368" y="1313683"/>
            <a:ext cx="5328592" cy="3979792"/>
          </a:xfrm>
          <a:prstGeom prst="rect">
            <a:avLst/>
          </a:prstGeom>
          <a:solidFill>
            <a:srgbClr val="FFFFFF">
              <a:shade val="85000"/>
            </a:srgbClr>
          </a:solidFill>
          <a:ln w="508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extBox 7"/>
          <p:cNvSpPr txBox="1"/>
          <p:nvPr/>
        </p:nvSpPr>
        <p:spPr>
          <a:xfrm>
            <a:off x="1530478" y="944351"/>
            <a:ext cx="1645002"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组织 </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a:t>
            </a:r>
          </a:p>
        </p:txBody>
      </p:sp>
      <p:sp>
        <p:nvSpPr>
          <p:cNvPr id="9" name="TextBox 8"/>
          <p:cNvSpPr txBox="1"/>
          <p:nvPr/>
        </p:nvSpPr>
        <p:spPr>
          <a:xfrm>
            <a:off x="1495008" y="1388675"/>
            <a:ext cx="3365024" cy="1107996"/>
          </a:xfrm>
          <a:prstGeom prst="rect">
            <a:avLst/>
          </a:prstGeom>
          <a:noFill/>
        </p:spPr>
        <p:txBody>
          <a:bodyPr wrap="none" rtlCol="0">
            <a:spAutoFit/>
          </a:bodyPr>
          <a:lstStyle/>
          <a:p>
            <a:r>
              <a:rPr lang="en-US" altLang="zh-CN" sz="1600" dirty="0">
                <a:latin typeface="幼圆" panose="02010509060101010101" pitchFamily="49" charset="-122"/>
                <a:ea typeface="幼圆" panose="02010509060101010101" pitchFamily="49" charset="-122"/>
                <a:cs typeface="Arial Black" panose="020B0A04020102020204" pitchFamily="34" charset="0"/>
              </a:rPr>
              <a:t>DQMDS</a:t>
            </a:r>
            <a:r>
              <a:rPr lang="zh-CN" altLang="en-US" sz="1600" dirty="0">
                <a:latin typeface="幼圆" panose="02010509060101010101" pitchFamily="49" charset="-122"/>
                <a:ea typeface="幼圆" panose="02010509060101010101" pitchFamily="49" charset="-122"/>
                <a:cs typeface="Arial Black" panose="020B0A04020102020204" pitchFamily="34" charset="0"/>
              </a:rPr>
              <a:t>建设越来越意识到是数据问题</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r>
              <a:rPr lang="zh-CN" altLang="en-US" sz="1600" dirty="0">
                <a:latin typeface="幼圆" panose="02010509060101010101" pitchFamily="49" charset="-122"/>
                <a:ea typeface="幼圆" panose="02010509060101010101" pitchFamily="49" charset="-122"/>
                <a:cs typeface="Arial Black" panose="020B0A04020102020204" pitchFamily="34" charset="0"/>
              </a:rPr>
              <a:t>标准化不足与过度同时存在：</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p"/>
            </a:pP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技术标准过度</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p"/>
            </a:pP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管理标准不足</a:t>
            </a:r>
          </a:p>
        </p:txBody>
      </p:sp>
      <p:pic>
        <p:nvPicPr>
          <p:cNvPr id="10" name="Picture 2" descr="http://img4.imgtn.bdimg.com/it/u=955473595,1828704057&amp;fm=21&amp;gp=0.jpg"/>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146286" y="3075806"/>
            <a:ext cx="1553506" cy="1635646"/>
          </a:xfrm>
          <a:prstGeom prst="rect">
            <a:avLst/>
          </a:prstGeom>
          <a:noFill/>
        </p:spPr>
      </p:pic>
      <p:sp>
        <p:nvSpPr>
          <p:cNvPr id="11" name="圆角矩形标注 10"/>
          <p:cNvSpPr/>
          <p:nvPr/>
        </p:nvSpPr>
        <p:spPr>
          <a:xfrm>
            <a:off x="2843808" y="2789823"/>
            <a:ext cx="1656184" cy="1566386"/>
          </a:xfrm>
          <a:prstGeom prst="wedgeRoundRectCallout">
            <a:avLst>
              <a:gd name="adj1" fmla="val -81275"/>
              <a:gd name="adj2" fmla="val 32390"/>
              <a:gd name="adj3" fmla="val 16667"/>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长大后，</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我就成了你！</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自标准对标准唱到</a:t>
            </a:r>
          </a:p>
        </p:txBody>
      </p:sp>
      <p:grpSp>
        <p:nvGrpSpPr>
          <p:cNvPr id="12" name="组合 68"/>
          <p:cNvGrpSpPr/>
          <p:nvPr/>
        </p:nvGrpSpPr>
        <p:grpSpPr bwMode="auto">
          <a:xfrm>
            <a:off x="5015939" y="687156"/>
            <a:ext cx="3778250" cy="1236523"/>
            <a:chOff x="785786" y="4143380"/>
            <a:chExt cx="3778599" cy="1236531"/>
          </a:xfrm>
        </p:grpSpPr>
        <p:sp>
          <p:nvSpPr>
            <p:cNvPr id="13" name="TextBox 12"/>
            <p:cNvSpPr txBox="1"/>
            <p:nvPr/>
          </p:nvSpPr>
          <p:spPr>
            <a:xfrm>
              <a:off x="785786" y="4143380"/>
              <a:ext cx="3778599" cy="400053"/>
            </a:xfrm>
            <a:prstGeom prst="rect">
              <a:avLst/>
            </a:prstGeom>
            <a:noFill/>
          </p:spPr>
          <p:txBody>
            <a:bodyPr wrap="none">
              <a:spAutoFit/>
            </a:bodyPr>
            <a:lstStyle/>
            <a:p>
              <a:pPr>
                <a:defRPr/>
              </a:pP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孔    子：</a:t>
              </a:r>
              <a:r>
                <a:rPr lang="zh-CN" altLang="en-US" sz="2000" u="sng"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修身齐家</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u="sng"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治国平天下</a:t>
              </a:r>
              <a:endParaRPr lang="en-US" altLang="zh-CN" sz="2000" u="sng"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4" name="矩形 13"/>
            <p:cNvSpPr/>
            <p:nvPr/>
          </p:nvSpPr>
          <p:spPr>
            <a:xfrm>
              <a:off x="785786" y="4672020"/>
              <a:ext cx="3243496" cy="707891"/>
            </a:xfrm>
            <a:prstGeom prst="rect">
              <a:avLst/>
            </a:prstGeom>
          </p:spPr>
          <p:txBody>
            <a:bodyPr wrap="none">
              <a:spAutoFit/>
            </a:bodyPr>
            <a:lstStyle/>
            <a:p>
              <a:pPr>
                <a:defRPr/>
              </a:pPr>
              <a:r>
                <a:rPr lang="zh-CN" altLang="en-US" sz="20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系统观：   </a:t>
              </a:r>
              <a:r>
                <a:rPr lang="zh-CN" altLang="en-US" sz="2000" u="sng"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a:t>
              </a:r>
              <a:r>
                <a:rPr lang="zh-CN" altLang="en-US" sz="20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u="sng"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组织</a:t>
              </a:r>
              <a:endParaRPr lang="en-US" altLang="zh-CN" sz="2000" u="sng"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defRPr/>
              </a:pPr>
              <a:r>
                <a:rPr lang="zh-CN" altLang="en-US" sz="20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   </a:t>
              </a:r>
              <a:r>
                <a:rPr lang="zh-CN" altLang="en-US" sz="2000" u="sng"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自标准</a:t>
              </a:r>
              <a:r>
                <a:rPr lang="zh-CN" altLang="en-US" sz="20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u="sng"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a:t>
              </a:r>
            </a:p>
          </p:txBody>
        </p:sp>
        <p:sp>
          <p:nvSpPr>
            <p:cNvPr id="15" name="下箭头 14"/>
            <p:cNvSpPr/>
            <p:nvPr/>
          </p:nvSpPr>
          <p:spPr>
            <a:xfrm>
              <a:off x="2395660" y="4500570"/>
              <a:ext cx="214332" cy="214313"/>
            </a:xfrm>
            <a:prstGeom prst="downArrow">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方正粗宋简体" panose="03000509000000000000" pitchFamily="65" charset="-122"/>
                <a:cs typeface="Arial Black" panose="020B0A04020102020204" pitchFamily="34" charset="0"/>
              </a:endParaRPr>
            </a:p>
          </p:txBody>
        </p:sp>
        <p:sp>
          <p:nvSpPr>
            <p:cNvPr id="16" name="下箭头 15"/>
            <p:cNvSpPr/>
            <p:nvPr/>
          </p:nvSpPr>
          <p:spPr>
            <a:xfrm>
              <a:off x="3691179" y="4500570"/>
              <a:ext cx="214332" cy="214313"/>
            </a:xfrm>
            <a:prstGeom prst="downArrow">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prstClr val="white"/>
                </a:solidFill>
                <a:ea typeface="方正粗宋简体" panose="03000509000000000000" pitchFamily="65" charset="-122"/>
                <a:cs typeface="Arial Black" panose="020B0A04020102020204" pitchFamily="34" charset="0"/>
              </a:endParaRPr>
            </a:p>
          </p:txBody>
        </p:sp>
      </p:grpSp>
      <p:grpSp>
        <p:nvGrpSpPr>
          <p:cNvPr id="17" name="组合 27"/>
          <p:cNvGrpSpPr/>
          <p:nvPr/>
        </p:nvGrpSpPr>
        <p:grpSpPr>
          <a:xfrm>
            <a:off x="402825" y="5661248"/>
            <a:ext cx="7027214" cy="905768"/>
            <a:chOff x="402825" y="5661248"/>
            <a:chExt cx="7027214" cy="905768"/>
          </a:xfrm>
        </p:grpSpPr>
        <p:pic>
          <p:nvPicPr>
            <p:cNvPr id="18" name="图片 17" descr="wq13.jpg"/>
            <p:cNvPicPr>
              <a:picLocks noChangeAspect="1"/>
            </p:cNvPicPr>
            <p:nvPr/>
          </p:nvPicPr>
          <p:blipFill>
            <a:blip r:embed="rId4" cstate="screen"/>
            <a:stretch>
              <a:fillRect/>
            </a:stretch>
          </p:blipFill>
          <p:spPr>
            <a:xfrm>
              <a:off x="402825" y="5661248"/>
              <a:ext cx="640783" cy="905768"/>
            </a:xfrm>
            <a:prstGeom prst="rect">
              <a:avLst/>
            </a:prstGeom>
          </p:spPr>
        </p:pic>
        <p:sp>
          <p:nvSpPr>
            <p:cNvPr id="19" name="TextBox 18"/>
            <p:cNvSpPr txBox="1"/>
            <p:nvPr/>
          </p:nvSpPr>
          <p:spPr>
            <a:xfrm>
              <a:off x="1187624" y="5949280"/>
              <a:ext cx="624241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zh-CN" sz="2400" dirty="0">
                  <a:solidFill>
                    <a:schemeClr val="bg1"/>
                  </a:solidFill>
                  <a:effectLst>
                    <a:outerShdw blurRad="38100" dist="38100" dir="2700000" algn="tl">
                      <a:srgbClr val="000000">
                        <a:alpha val="43137"/>
                      </a:srgbClr>
                    </a:outerShdw>
                  </a:effectLst>
                  <a:latin typeface="Arial Narrow" panose="020B0606020202030204" pitchFamily="34" charset="0"/>
                  <a:ea typeface="Arial Black" panose="020B0A04020102020204" pitchFamily="34" charset="0"/>
                  <a:cs typeface="Arial Black" panose="020B0A04020102020204" pitchFamily="34" charset="0"/>
                </a:rPr>
                <a:t>7</a:t>
              </a:r>
              <a:r>
                <a:rPr lang="zh-CN" altLang="en-US" sz="2400" dirty="0">
                  <a:solidFill>
                    <a:schemeClr val="bg1"/>
                  </a:solidFill>
                  <a:effectLst>
                    <a:outerShdw blurRad="38100" dist="38100" dir="2700000" algn="tl">
                      <a:srgbClr val="000000">
                        <a:alpha val="43137"/>
                      </a:srgbClr>
                    </a:outerShdw>
                  </a:effectLst>
                  <a:latin typeface="Arial Narrow" panose="020B0606020202030204" pitchFamily="34" charset="0"/>
                  <a:ea typeface="Arial Black" panose="020B0A04020102020204" pitchFamily="34" charset="0"/>
                  <a:cs typeface="Arial Black" panose="020B0A04020102020204" pitchFamily="34" charset="0"/>
                </a:rPr>
                <a:t> </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自标准数据，弥补传统标准不足，大有可为</a:t>
              </a: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19458"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763688" y="2204864"/>
            <a:ext cx="4248472" cy="123098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）码头</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用于存数据，可有若干个码头，应该支持分布式。</a:t>
            </a:r>
          </a:p>
          <a:p>
            <a:endPar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cxnSp>
        <p:nvCxnSpPr>
          <p:cNvPr id="5" name="直接连接符 4"/>
          <p:cNvCxnSpPr>
            <a:stCxn id="4" idx="0"/>
          </p:cNvCxnSpPr>
          <p:nvPr/>
        </p:nvCxnSpPr>
        <p:spPr>
          <a:xfrm flipH="1" flipV="1">
            <a:off x="3203848" y="1196752"/>
            <a:ext cx="684076" cy="1008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4" idx="0"/>
          </p:cNvCxnSpPr>
          <p:nvPr/>
        </p:nvCxnSpPr>
        <p:spPr>
          <a:xfrm flipV="1">
            <a:off x="3887924" y="1124744"/>
            <a:ext cx="882098" cy="1080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4" idx="0"/>
          </p:cNvCxnSpPr>
          <p:nvPr/>
        </p:nvCxnSpPr>
        <p:spPr>
          <a:xfrm flipV="1">
            <a:off x="3887924" y="1124744"/>
            <a:ext cx="2988332" cy="10801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2"/>
          </p:cNvCxnSpPr>
          <p:nvPr/>
        </p:nvCxnSpPr>
        <p:spPr>
          <a:xfrm flipH="1">
            <a:off x="3581890" y="3435846"/>
            <a:ext cx="306034" cy="10406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887924" y="3456479"/>
            <a:ext cx="684076" cy="10200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2"/>
          </p:cNvCxnSpPr>
          <p:nvPr/>
        </p:nvCxnSpPr>
        <p:spPr>
          <a:xfrm>
            <a:off x="3887924" y="3435846"/>
            <a:ext cx="2772308" cy="104069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矩形 2"/>
          <p:cNvSpPr/>
          <p:nvPr/>
        </p:nvSpPr>
        <p:spPr>
          <a:xfrm>
            <a:off x="1763688" y="2348880"/>
            <a:ext cx="5544616" cy="267114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2</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）打包工具</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供用户把自己的数据打包并传到港口的码头上去。打包时应该表明数据包保存期限（</a:t>
            </a:r>
            <a:r>
              <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天、</a:t>
            </a:r>
            <a:r>
              <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周、</a:t>
            </a:r>
            <a:r>
              <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月、</a:t>
            </a:r>
            <a:r>
              <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年，或更新时自动覆盖，永久。。。）、数据提供者及联系信息、格式（或格式文档编号）</a:t>
            </a:r>
            <a:endPar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3</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）拆包工具</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dirty="0">
                <a:latin typeface="幼圆" panose="02010509060101010101" pitchFamily="49" charset="-122"/>
                <a:ea typeface="幼圆" panose="02010509060101010101" pitchFamily="49" charset="-122"/>
                <a:cs typeface="Arial Black" panose="020B0A04020102020204" pitchFamily="34" charset="0"/>
              </a:rPr>
              <a:t>辅助拆包并下载数据。</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4</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）其他工具</a:t>
            </a:r>
            <a:endPar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cxnSp>
        <p:nvCxnSpPr>
          <p:cNvPr id="4" name="直接连接符 3"/>
          <p:cNvCxnSpPr>
            <a:stCxn id="3" idx="0"/>
          </p:cNvCxnSpPr>
          <p:nvPr/>
        </p:nvCxnSpPr>
        <p:spPr>
          <a:xfrm flipV="1">
            <a:off x="4535996" y="1419622"/>
            <a:ext cx="1836204" cy="92925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 idx="0"/>
          </p:cNvCxnSpPr>
          <p:nvPr/>
        </p:nvCxnSpPr>
        <p:spPr>
          <a:xfrm flipV="1">
            <a:off x="4535996" y="1059582"/>
            <a:ext cx="324036" cy="12892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3" idx="0"/>
          </p:cNvCxnSpPr>
          <p:nvPr/>
        </p:nvCxnSpPr>
        <p:spPr>
          <a:xfrm flipH="1" flipV="1">
            <a:off x="3707904" y="908720"/>
            <a:ext cx="828092" cy="14401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691680" y="3140968"/>
            <a:ext cx="3384376" cy="1447006"/>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5</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）警察</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自动形成日志、定期巡港、清理过期数据包、管理用户权限、管理标准和其他港口设施。</a:t>
            </a:r>
          </a:p>
          <a:p>
            <a:endParaRPr lang="zh-CN" altLang="en-US" sz="1600" b="1" dirty="0">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p:txBody>
      </p:sp>
      <p:cxnSp>
        <p:nvCxnSpPr>
          <p:cNvPr id="5" name="直接连接符 4"/>
          <p:cNvCxnSpPr>
            <a:stCxn id="4" idx="0"/>
          </p:cNvCxnSpPr>
          <p:nvPr/>
        </p:nvCxnSpPr>
        <p:spPr>
          <a:xfrm flipH="1" flipV="1">
            <a:off x="2627784" y="1923678"/>
            <a:ext cx="756084" cy="12172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07704" y="3535476"/>
            <a:ext cx="3672408" cy="1374998"/>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6</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）消息发布和订阅</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用户系统可关注指定数据，更新时提醒或自动下载。用户也可反向发布自己的数据更新信息。</a:t>
            </a:r>
          </a:p>
        </p:txBody>
      </p:sp>
      <p:cxnSp>
        <p:nvCxnSpPr>
          <p:cNvPr id="5" name="直接连接符 4"/>
          <p:cNvCxnSpPr>
            <a:stCxn id="4" idx="0"/>
          </p:cNvCxnSpPr>
          <p:nvPr/>
        </p:nvCxnSpPr>
        <p:spPr>
          <a:xfrm flipH="1" flipV="1">
            <a:off x="3491880" y="1419622"/>
            <a:ext cx="252028" cy="21158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4" idx="0"/>
          </p:cNvCxnSpPr>
          <p:nvPr/>
        </p:nvCxnSpPr>
        <p:spPr>
          <a:xfrm flipV="1">
            <a:off x="3743908" y="1419622"/>
            <a:ext cx="1188132" cy="21158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4" idx="0"/>
          </p:cNvCxnSpPr>
          <p:nvPr/>
        </p:nvCxnSpPr>
        <p:spPr>
          <a:xfrm flipV="1">
            <a:off x="3743908" y="1419622"/>
            <a:ext cx="2484276" cy="21158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4" idx="0"/>
          </p:cNvCxnSpPr>
          <p:nvPr/>
        </p:nvCxnSpPr>
        <p:spPr>
          <a:xfrm flipV="1">
            <a:off x="3743908" y="2579538"/>
            <a:ext cx="1980220" cy="9559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4" idx="0"/>
          </p:cNvCxnSpPr>
          <p:nvPr/>
        </p:nvCxnSpPr>
        <p:spPr>
          <a:xfrm flipV="1">
            <a:off x="3743908" y="2643758"/>
            <a:ext cx="3204356" cy="8917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835696" y="3140968"/>
            <a:ext cx="3888432" cy="1230982"/>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7</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）搜索引擎</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搜索数据项、标准、用户等港口资源。</a:t>
            </a:r>
          </a:p>
        </p:txBody>
      </p:sp>
      <p:cxnSp>
        <p:nvCxnSpPr>
          <p:cNvPr id="5" name="直接连接符 4"/>
          <p:cNvCxnSpPr>
            <a:stCxn id="4" idx="0"/>
          </p:cNvCxnSpPr>
          <p:nvPr/>
        </p:nvCxnSpPr>
        <p:spPr>
          <a:xfrm flipV="1">
            <a:off x="3779912" y="1419622"/>
            <a:ext cx="3744416" cy="1721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691680" y="3140968"/>
            <a:ext cx="4536504" cy="166303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8</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）标准管理</a:t>
            </a:r>
            <a:endPar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成型的标准、自标准、数据格式统一管理更新，在数据体中可以标注标准或格式</a:t>
            </a:r>
            <a:r>
              <a:rPr lang="en-US" altLang="zh-CN"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ID</a:t>
            </a:r>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号而免去每次都将标准内容打包。</a:t>
            </a:r>
          </a:p>
        </p:txBody>
      </p:sp>
      <p:cxnSp>
        <p:nvCxnSpPr>
          <p:cNvPr id="5" name="直接连接符 4"/>
          <p:cNvCxnSpPr>
            <a:stCxn id="4" idx="0"/>
          </p:cNvCxnSpPr>
          <p:nvPr/>
        </p:nvCxnSpPr>
        <p:spPr>
          <a:xfrm flipV="1">
            <a:off x="3959932" y="1419622"/>
            <a:ext cx="900100" cy="17213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Picture 2"/>
          <p:cNvPicPr>
            <a:picLocks noChangeAspect="1" noChangeArrowheads="1"/>
          </p:cNvPicPr>
          <p:nvPr/>
        </p:nvPicPr>
        <p:blipFill>
          <a:blip r:embed="rId2" cstate="screen"/>
          <a:srcRect/>
          <a:stretch>
            <a:fillRect/>
          </a:stretch>
        </p:blipFill>
        <p:spPr bwMode="auto">
          <a:xfrm>
            <a:off x="1403648" y="267494"/>
            <a:ext cx="7344816" cy="462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907704" y="3140968"/>
            <a:ext cx="4536504" cy="1224136"/>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9</a:t>
            </a:r>
            <a:r>
              <a:rPr lang="zh-CN" altLang="en-US"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）用户</a:t>
            </a:r>
            <a:endParaRPr lang="en-US" altLang="zh-CN" sz="24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可以是人，也可以是某个系统。</a:t>
            </a:r>
          </a:p>
        </p:txBody>
      </p:sp>
      <p:cxnSp>
        <p:nvCxnSpPr>
          <p:cNvPr id="5" name="直接连接符 4"/>
          <p:cNvCxnSpPr>
            <a:stCxn id="4" idx="0"/>
          </p:cNvCxnSpPr>
          <p:nvPr/>
        </p:nvCxnSpPr>
        <p:spPr>
          <a:xfrm flipV="1">
            <a:off x="4175956" y="1923678"/>
            <a:ext cx="2052228" cy="12172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4" name="图片 3" descr="自标准数据港口运行机制图-夏艳波-王权-20140121.jpg"/>
          <p:cNvPicPr>
            <a:picLocks noChangeAspect="1"/>
          </p:cNvPicPr>
          <p:nvPr/>
        </p:nvPicPr>
        <p:blipFill>
          <a:blip r:embed="rId2" cstate="screen"/>
          <a:stretch>
            <a:fillRect/>
          </a:stretch>
        </p:blipFill>
        <p:spPr>
          <a:xfrm>
            <a:off x="1187624" y="2859782"/>
            <a:ext cx="2952328" cy="2205020"/>
          </a:xfrm>
          <a:prstGeom prst="rect">
            <a:avLst/>
          </a:prstGeom>
          <a:solidFill>
            <a:srgbClr val="FFFFFF">
              <a:shade val="85000"/>
            </a:srgbClr>
          </a:solidFill>
          <a:ln w="508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TextBox 4"/>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sp>
        <p:nvSpPr>
          <p:cNvPr id="6" name="TextBox 5"/>
          <p:cNvSpPr txBox="1"/>
          <p:nvPr/>
        </p:nvSpPr>
        <p:spPr>
          <a:xfrm>
            <a:off x="1403648" y="952148"/>
            <a:ext cx="7272808" cy="2123658"/>
          </a:xfrm>
          <a:prstGeom prst="rect">
            <a:avLst/>
          </a:prstGeom>
          <a:noFill/>
        </p:spPr>
        <p:txBody>
          <a:bodyPr wrap="square" rtlCol="0">
            <a:spAutoFit/>
          </a:bodyPr>
          <a:lstStyle/>
          <a:p>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数据港口：</a:t>
            </a:r>
            <a:endParaRPr lang="en-US" altLang="zh-CN"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是自标准数据交换中心，更可以交换标准数据。</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数据更动态。</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能够靠强大的自组织力顺势而为整合全油田数据。</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en-US" altLang="zh-CN" dirty="0">
                <a:latin typeface="幼圆" panose="02010509060101010101" pitchFamily="49" charset="-122"/>
                <a:ea typeface="幼圆" panose="02010509060101010101" pitchFamily="49" charset="-122"/>
                <a:cs typeface="Arial Black" panose="020B0A04020102020204" pitchFamily="34" charset="0"/>
              </a:rPr>
              <a:t> DQMDS</a:t>
            </a:r>
            <a:r>
              <a:rPr lang="zh-CN" altLang="en-US" dirty="0">
                <a:latin typeface="幼圆" panose="02010509060101010101" pitchFamily="49" charset="-122"/>
                <a:ea typeface="幼圆" panose="02010509060101010101" pitchFamily="49" charset="-122"/>
                <a:cs typeface="Arial Black" panose="020B0A04020102020204" pitchFamily="34" charset="0"/>
              </a:rPr>
              <a:t>能变得更松耦合。</a:t>
            </a: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促进</a:t>
            </a:r>
            <a:r>
              <a:rPr lang="en-US" altLang="zh-CN" dirty="0">
                <a:latin typeface="幼圆" panose="02010509060101010101" pitchFamily="49" charset="-122"/>
                <a:ea typeface="幼圆" panose="02010509060101010101" pitchFamily="49" charset="-122"/>
                <a:cs typeface="Arial Black" panose="020B0A04020102020204" pitchFamily="34" charset="0"/>
              </a:rPr>
              <a:t>DQMDS</a:t>
            </a:r>
            <a:r>
              <a:rPr lang="zh-CN" altLang="en-US" dirty="0">
                <a:latin typeface="幼圆" panose="02010509060101010101" pitchFamily="49" charset="-122"/>
                <a:ea typeface="幼圆" panose="02010509060101010101" pitchFamily="49" charset="-122"/>
                <a:cs typeface="Arial Black" panose="020B0A04020102020204" pitchFamily="34" charset="0"/>
              </a:rPr>
              <a:t>和其他系统共同发展整合。</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数据港口要独立运行，但可先依附于</a:t>
            </a:r>
            <a:r>
              <a:rPr lang="en-US" altLang="zh-CN" dirty="0">
                <a:latin typeface="幼圆" panose="02010509060101010101" pitchFamily="49" charset="-122"/>
                <a:ea typeface="幼圆" panose="02010509060101010101" pitchFamily="49" charset="-122"/>
                <a:cs typeface="Arial Black" panose="020B0A04020102020204" pitchFamily="34" charset="0"/>
              </a:rPr>
              <a:t>DQMDS</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7" name="矩形 6"/>
          <p:cNvSpPr/>
          <p:nvPr/>
        </p:nvSpPr>
        <p:spPr>
          <a:xfrm>
            <a:off x="4355976" y="3275995"/>
            <a:ext cx="4536504" cy="156966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反过来看，如果仅仅按照自标准去各相关系统抓取数据，然后直接放到</a:t>
            </a:r>
            <a:r>
              <a:rPr lang="en-US" altLang="zh-CN" sz="1600" dirty="0">
                <a:latin typeface="幼圆" panose="02010509060101010101" pitchFamily="49" charset="-122"/>
                <a:ea typeface="幼圆" panose="02010509060101010101" pitchFamily="49" charset="-122"/>
                <a:cs typeface="Arial Black" panose="020B0A04020102020204" pitchFamily="34" charset="0"/>
              </a:rPr>
              <a:t>DQMDS</a:t>
            </a:r>
            <a:r>
              <a:rPr lang="zh-CN" altLang="en-US" sz="1600" dirty="0">
                <a:latin typeface="幼圆" panose="02010509060101010101" pitchFamily="49" charset="-122"/>
                <a:ea typeface="幼圆" panose="02010509060101010101" pitchFamily="49" charset="-122"/>
                <a:cs typeface="Arial Black" panose="020B0A04020102020204" pitchFamily="34" charset="0"/>
              </a:rPr>
              <a:t>的数据库中，那么</a:t>
            </a:r>
            <a:r>
              <a:rPr lang="en-US" altLang="zh-CN" sz="1600" dirty="0">
                <a:latin typeface="幼圆" panose="02010509060101010101" pitchFamily="49" charset="-122"/>
                <a:ea typeface="幼圆" panose="02010509060101010101" pitchFamily="49" charset="-122"/>
                <a:cs typeface="Arial Black" panose="020B0A04020102020204" pitchFamily="34" charset="0"/>
              </a:rPr>
              <a:t>DQMDS</a:t>
            </a:r>
            <a:r>
              <a:rPr lang="zh-CN" altLang="en-US" sz="1600" dirty="0">
                <a:latin typeface="幼圆" panose="02010509060101010101" pitchFamily="49" charset="-122"/>
                <a:ea typeface="幼圆" panose="02010509060101010101" pitchFamily="49" charset="-122"/>
                <a:cs typeface="Arial Black" panose="020B0A04020102020204" pitchFamily="34" charset="0"/>
              </a:rPr>
              <a:t>又成为了一个新的大孤岛，永远都存在着要开发新的数据接口的问题。现在已有的接口方式要变成数据港口的一种连接方式之一，但不是唯一，要与其他方式统筹考虑。</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pic>
        <p:nvPicPr>
          <p:cNvPr id="3" name="图片 2" descr="自标准数据港口运行机制图-夏艳波-王权-20140121.jpg"/>
          <p:cNvPicPr/>
          <p:nvPr/>
        </p:nvPicPr>
        <p:blipFill>
          <a:blip r:embed="rId2" cstate="screen"/>
          <a:stretch>
            <a:fillRect/>
          </a:stretch>
        </p:blipFill>
        <p:spPr>
          <a:xfrm>
            <a:off x="5580112" y="123478"/>
            <a:ext cx="3312368" cy="23762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1259632" y="843558"/>
            <a:ext cx="2669320" cy="400110"/>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数据港口与</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ESB</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的区别</a:t>
            </a:r>
          </a:p>
        </p:txBody>
      </p:sp>
      <p:sp>
        <p:nvSpPr>
          <p:cNvPr id="5" name="TextBox 4"/>
          <p:cNvSpPr txBox="1"/>
          <p:nvPr/>
        </p:nvSpPr>
        <p:spPr>
          <a:xfrm>
            <a:off x="1261374" y="2466449"/>
            <a:ext cx="4102713" cy="1015663"/>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indent="360680"/>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数据港口不排斥</a:t>
            </a:r>
            <a:r>
              <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ESB</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，用</a:t>
            </a:r>
            <a:r>
              <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ESB</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实现数据港口应该是较好的，但不是唯一的方式</a:t>
            </a:r>
          </a:p>
        </p:txBody>
      </p:sp>
      <p:pic>
        <p:nvPicPr>
          <p:cNvPr id="6" name="Picture 2" descr="c:\documents and settings\arthur wang\application data\360se6\User Data\temp\Figure1.jpg"/>
          <p:cNvPicPr>
            <a:picLocks noChangeArrowheads="1"/>
          </p:cNvPicPr>
          <p:nvPr/>
        </p:nvPicPr>
        <p:blipFill>
          <a:blip r:embed="rId3" cstate="print"/>
          <a:srcRect/>
          <a:stretch>
            <a:fillRect/>
          </a:stretch>
        </p:blipFill>
        <p:spPr bwMode="auto">
          <a:xfrm>
            <a:off x="5580112" y="2643758"/>
            <a:ext cx="3312368" cy="23762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403648" y="1203598"/>
            <a:ext cx="3811402" cy="1200329"/>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latin typeface="幼圆" panose="02010509060101010101" pitchFamily="49" charset="-122"/>
                <a:ea typeface="幼圆" panose="02010509060101010101" pitchFamily="49" charset="-122"/>
                <a:cs typeface="Arial Black" panose="020B0A04020102020204" pitchFamily="34" charset="0"/>
              </a:rPr>
              <a:t> ESB</a:t>
            </a:r>
            <a:r>
              <a:rPr lang="zh-CN" altLang="en-US" dirty="0">
                <a:latin typeface="幼圆" panose="02010509060101010101" pitchFamily="49" charset="-122"/>
                <a:ea typeface="幼圆" panose="02010509060101010101" pitchFamily="49" charset="-122"/>
                <a:cs typeface="Arial Black" panose="020B0A04020102020204" pitchFamily="34" charset="0"/>
              </a:rPr>
              <a:t>提供的是服务，数据也包含在服务中，而数据港口只管数据。</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en-US" altLang="zh-CN" dirty="0">
                <a:latin typeface="幼圆" panose="02010509060101010101" pitchFamily="49" charset="-122"/>
                <a:ea typeface="幼圆" panose="02010509060101010101" pitchFamily="49" charset="-122"/>
                <a:cs typeface="Arial Black" panose="020B0A04020102020204" pitchFamily="34" charset="0"/>
              </a:rPr>
              <a:t> ESB</a:t>
            </a:r>
            <a:r>
              <a:rPr lang="zh-CN" altLang="en-US" dirty="0">
                <a:latin typeface="幼圆" panose="02010509060101010101" pitchFamily="49" charset="-122"/>
                <a:ea typeface="幼圆" panose="02010509060101010101" pitchFamily="49" charset="-122"/>
                <a:cs typeface="Arial Black" panose="020B0A04020102020204" pitchFamily="34" charset="0"/>
              </a:rPr>
              <a:t>与应用系统之间耦合更紧密。</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 数据港口更适合于复杂系统。</a:t>
            </a:r>
          </a:p>
        </p:txBody>
      </p:sp>
      <p:sp>
        <p:nvSpPr>
          <p:cNvPr id="8" name="三十二角星 7"/>
          <p:cNvSpPr/>
          <p:nvPr/>
        </p:nvSpPr>
        <p:spPr>
          <a:xfrm>
            <a:off x="919442" y="3363838"/>
            <a:ext cx="4248472" cy="2016224"/>
          </a:xfrm>
          <a:prstGeom prst="star32">
            <a:avLst>
              <a:gd name="adj" fmla="val 43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因特奈特主义</a:t>
            </a:r>
            <a:endParaRPr lang="en-US" altLang="zh-CN"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数据港口抓住了</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核心要素</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a:t>
            </a:r>
          </a:p>
        </p:txBody>
      </p:sp>
      <p:sp>
        <p:nvSpPr>
          <p:cNvPr id="9" name="TextBox 8"/>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algn="ctr"/>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黄金序律：BSV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 action="ppaction://hlinksldjump"/>
              </a:rPr>
              <a:t>1HJXL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熵增原理：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 action="ppaction://hlinksldjump"/>
              </a:rPr>
              <a:t>BSV1SZ</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系统结构功能原理：BSV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 action="ppaction://hlinksldjump"/>
              </a:rPr>
              <a:t>1JGGN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涌现原理：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5" action="ppaction://hlinksldjump"/>
              </a:rPr>
              <a:t>BSV1YX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6" action="ppaction://hlinksldjump"/>
              </a:rPr>
              <a:t>信息熵减原理：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6" action="ppaction://hlinksldjump"/>
              </a:rPr>
              <a:t>BSV1XXSJ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开放耗散原理：BSV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7" action="ppaction://hlinksldjump"/>
              </a:rPr>
              <a:t>1KFHS</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序参量支配原理：BSV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8" action="ppaction://hlinksldjump"/>
              </a:rPr>
              <a:t>1XCLZP</a:t>
            </a: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组织</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自组织原理：BSV</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9" action="ppaction://hlinksldjump"/>
              </a:rPr>
              <a:t>1ZZZZZ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KISS</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原则</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简化原理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0" action="ppaction://hlinksldjump"/>
              </a:rPr>
              <a:t>BSV1KISS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钱学森系统科学体系：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1" action="ppaction://hlinksldjump"/>
              </a:rPr>
              <a:t>BSV1QXSTX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en-US" altLang="zh-CN" sz="1200" dirty="0">
                <a:latin typeface="楷体" panose="02010609060101010101" pitchFamily="49" charset="-122"/>
                <a:ea typeface="楷体" panose="02010609060101010101" pitchFamily="49" charset="-122"/>
                <a:cs typeface="Arial Black" panose="020B0A04020102020204" pitchFamily="34" charset="0"/>
              </a:rPr>
              <a:t/>
            </a:r>
            <a:br>
              <a:rPr lang="en-US" altLang="zh-CN" sz="1200" dirty="0">
                <a:latin typeface="楷体" panose="02010609060101010101" pitchFamily="49" charset="-122"/>
                <a:ea typeface="楷体" panose="02010609060101010101" pitchFamily="49" charset="-122"/>
                <a:cs typeface="Arial Black" panose="020B0A04020102020204" pitchFamily="34" charset="0"/>
              </a:rPr>
            </a:b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吸引子能动性原理：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2" action="ppaction://hlinksldjump"/>
              </a:rPr>
              <a:t>BSV2XYZNDX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系统惯性原理：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3" action="ppaction://hlinksldjump"/>
              </a:rPr>
              <a:t>BSV2GX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系统边界原理：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BSV2BJ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势力云边界原理：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BSV2SLYBJ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吸引力递减原理：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6" action="ppaction://hlinksldjump"/>
              </a:rPr>
              <a:t>BSV2XYLDJ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耦合度定理：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7" action="ppaction://hlinksldjump"/>
              </a:rPr>
              <a:t>BSV2OHDDL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系统驱动力合成原理：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8" action="ppaction://hlinksldjump"/>
              </a:rPr>
              <a:t>BSV2QDL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6" name="矩形 5"/>
          <p:cNvSpPr/>
          <p:nvPr/>
        </p:nvSpPr>
        <p:spPr>
          <a:xfrm>
            <a:off x="670934" y="195486"/>
            <a:ext cx="7802137" cy="800219"/>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大系统观原理、概念、术语、要点索引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点击下面链接可转到相应章节，在相应页面点击标签        可返回本页</a:t>
            </a:r>
          </a:p>
        </p:txBody>
      </p:sp>
      <p:sp>
        <p:nvSpPr>
          <p:cNvPr id="8" name="文本框 7">
            <a:hlinkClick r:id="rId19" action="ppaction://hlinksldjump"/>
          </p:cNvPr>
          <p:cNvSpPr txBox="1"/>
          <p:nvPr/>
        </p:nvSpPr>
        <p:spPr>
          <a:xfrm>
            <a:off x="6263966" y="684153"/>
            <a:ext cx="75630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err="1">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BSVxxxx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9" name="矩形 8"/>
          <p:cNvSpPr/>
          <p:nvPr/>
        </p:nvSpPr>
        <p:spPr>
          <a:xfrm>
            <a:off x="3131841"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系统作用累积原理：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BSV2ZYLJ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1" action="ppaction://hlinksldjump"/>
              </a:rPr>
              <a:t>系统参量边际作用原理：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1" action="ppaction://hlinksldjump"/>
              </a:rPr>
              <a:t>BSV2BJZY</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rId22" action="ppaction://hlinksldjump"/>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2" action="ppaction://hlinksldjump"/>
              </a:rPr>
              <a:t>系统共振原理：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2" action="ppaction://hlinksldjump"/>
              </a:rPr>
              <a:t>BSV2GZ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3" action="ppaction://hlinksldjump"/>
              </a:rPr>
              <a:t>系统体增长原理：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3" action="ppaction://hlinksldjump"/>
              </a:rPr>
              <a:t>BSV2ZZ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4" action="ppaction://hlinksldjump"/>
              </a:rPr>
              <a:t>局部比较优势原理：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4" action="ppaction://hlinksldjump"/>
              </a:rPr>
              <a:t>BSV2BJYS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5" action="ppaction://hlinksldjump"/>
              </a:rPr>
              <a:t>远交近攻原理：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5" action="ppaction://hlinksldjump"/>
              </a:rPr>
              <a:t>BSV2YJJG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6" action="ppaction://hlinksldjump"/>
              </a:rPr>
              <a:t>系统失败原理：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6" action="ppaction://hlinksldjump"/>
              </a:rPr>
              <a:t>BSV2SB</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7" action="ppaction://hlinksldjump"/>
              </a:rPr>
              <a:t>系统涨落作用原理：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7" action="ppaction://hlinksldjump"/>
              </a:rPr>
              <a:t>BSV2ZLZY</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8" action="ppaction://hlinksldjump"/>
              </a:rPr>
              <a:t>系统聚集原理：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8" action="ppaction://hlinksldjump"/>
              </a:rPr>
              <a:t>BSV2JJ</a:t>
            </a:r>
            <a:r>
              <a:rPr lang="en-US" altLang="zh-CN" sz="1200" dirty="0">
                <a:latin typeface="楷体" panose="02010609060101010101" pitchFamily="49" charset="-122"/>
                <a:ea typeface="楷体" panose="02010609060101010101" pitchFamily="49" charset="-122"/>
                <a:cs typeface="Arial Black" panose="020B0A04020102020204" pitchFamily="34" charset="0"/>
              </a:rPr>
              <a:t/>
            </a:r>
            <a:br>
              <a:rPr lang="en-US" altLang="zh-CN" sz="1200" dirty="0">
                <a:latin typeface="楷体" panose="02010609060101010101" pitchFamily="49" charset="-122"/>
                <a:ea typeface="楷体" panose="02010609060101010101" pitchFamily="49" charset="-122"/>
                <a:cs typeface="Arial Black" panose="020B0A04020102020204" pitchFamily="34" charset="0"/>
              </a:rPr>
            </a:b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lang="en-US" altLang="zh-CN" sz="1200" dirty="0">
              <a:solidFill>
                <a:schemeClr val="bg1">
                  <a:lumMod val="85000"/>
                </a:schemeClr>
              </a:solidFill>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9" action="ppaction://hlinksldjump"/>
              </a:rPr>
              <a:t>全息：</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9" action="ppaction://hlinksldjump"/>
              </a:rPr>
              <a:t>BSV3QX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0" action="ppaction://hlinksldjump"/>
              </a:rPr>
              <a:t>块茎结构：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0" action="ppaction://hlinksldjump"/>
              </a:rPr>
              <a:t>BSV3KJJG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1" action="ppaction://hlinksldjump"/>
              </a:rPr>
              <a:t>全息有机系统论：</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1" action="ppaction://hlinksldjump"/>
              </a:rPr>
              <a:t>BSV3QXYJ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2" action="ppaction://hlinksldjump"/>
              </a:rPr>
              <a:t>建构</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2"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2" action="ppaction://hlinksldjump"/>
              </a:rPr>
              <a:t>解构原理：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2" action="ppaction://hlinksldjump"/>
              </a:rPr>
              <a:t>BSV3JGJG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3" action="ppaction://hlinksldjump"/>
              </a:rPr>
              <a:t>全息智能原理：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3" action="ppaction://hlinksldjump"/>
              </a:rPr>
              <a:t>BSV3QXZN</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4" action="ppaction://hlinksldjump"/>
              </a:rPr>
              <a:t>全息激光战队：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4" action="ppaction://hlinksldjump"/>
              </a:rPr>
              <a:t>BSV3QXJG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5" action="ppaction://hlinksldjump"/>
              </a:rPr>
              <a:t>无边界系统：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5" action="ppaction://hlinksldjump"/>
              </a:rPr>
              <a:t>BSV3WBJ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6" action="ppaction://hlinksldjump"/>
              </a:rPr>
              <a:t>自我实现原理：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6" action="ppaction://hlinksldjump"/>
              </a:rPr>
              <a:t>BSV3ZWSX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7" action="ppaction://hlinksldjump"/>
              </a:rPr>
              <a:t>基于不确定性确定性原理：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7" action="ppaction://hlinksldjump"/>
              </a:rPr>
              <a:t>BSV3BQDX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8" action="ppaction://hlinksldjump"/>
              </a:rPr>
              <a:t>迭代精进原理：</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8" action="ppaction://hlinksldjump"/>
              </a:rPr>
              <a:t>BSV3DDJJ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startAt="19"/>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sp>
        <p:nvSpPr>
          <p:cNvPr id="10" name="矩形 9"/>
          <p:cNvSpPr/>
          <p:nvPr/>
        </p:nvSpPr>
        <p:spPr>
          <a:xfrm>
            <a:off x="6084169"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endPar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39" action="ppaction://hlinksldjump"/>
              </a:rPr>
              <a:t>因特奈特主义：</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39" action="ppaction://hlinksldjump"/>
              </a:rPr>
              <a:t>BSV4YTNT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0" action="ppaction://hlinksldjump"/>
              </a:rPr>
              <a:t>七色光方法：</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0" action="ppaction://hlinksldjump"/>
              </a:rPr>
              <a:t>BSV4QSG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1" action="ppaction://hlinksldjump"/>
              </a:rPr>
              <a:t>敏捷规划：</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1" action="ppaction://hlinksldjump"/>
              </a:rPr>
              <a:t>BSV4MJGH</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2" action="ppaction://hlinksldjump"/>
              </a:rPr>
              <a:t>自标准数据与数据港口：</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2" action="ppaction://hlinksldjump"/>
              </a:rPr>
              <a:t>BSV4ZBZ</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3" action="ppaction://hlinksldjump"/>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3" action="ppaction://hlinksldjump"/>
              </a:rPr>
              <a:t>BSV4SZYT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4" action="ppaction://hlinksldjump"/>
              </a:rPr>
              <a:t>大信息观：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4" action="ppaction://hlinksldjump"/>
              </a:rPr>
              <a:t>BSV5DXXG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互联网</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的精神实质</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20" action="ppaction://hlinksldjump"/>
              </a:rPr>
              <a:t>:BSV5HLWJ</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信息化生产函数：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4" action="ppaction://hlinksldjump"/>
              </a:rPr>
              <a:t>BSV5XXHSCHS</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信息生产力与生产关系：</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15" action="ppaction://hlinksldjump"/>
              </a:rPr>
              <a:t>BSV5XXSCL</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大数据、</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AI</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、复杂系统：</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BSV5O</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数字油田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智能油田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智慧油田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a:t>
            </a:r>
            <a:r>
              <a:rPr lang="zh-CN" altLang="en-US"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全息油田：</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rId45" action="ppaction://hlinksldjump"/>
              </a:rPr>
              <a:t>BSV5QXYT</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系统观的层次：</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BSV6XTGCC</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哲学与大系统观：</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BSV6ZXDXTG</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大系统观工具箱：</a:t>
            </a:r>
            <a:r>
              <a:rPr lang="en-US" altLang="zh-CN" sz="1200" dirty="0">
                <a:latin typeface="楷体" panose="02010609060101010101" pitchFamily="49" charset="-122"/>
                <a:ea typeface="楷体" panose="02010609060101010101" pitchFamily="49" charset="-122"/>
                <a:cs typeface="Arial Black" panose="020B0A04020102020204" pitchFamily="34" charset="0"/>
                <a:hlinkClick r:id="" action="ppaction://noaction"/>
              </a:rPr>
              <a:t>BSV6GJX</a:t>
            </a: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en-US" altLang="zh-CN" sz="1200" dirty="0">
              <a:latin typeface="楷体" panose="02010609060101010101" pitchFamily="49" charset="-122"/>
              <a:ea typeface="楷体" panose="02010609060101010101" pitchFamily="49" charset="-122"/>
              <a:cs typeface="Arial Black" panose="020B0A04020102020204" pitchFamily="34" charset="0"/>
            </a:endParaRPr>
          </a:p>
          <a:p>
            <a:pPr marL="228600" indent="-228600">
              <a:buFont typeface="Arial Black" panose="020B0A04020102020204" pitchFamily="34" charset="0"/>
              <a:buAutoNum type="arabicPeriod"/>
            </a:pPr>
            <a:endParaRPr lang="zh-CN" altLang="en-US" sz="1200" dirty="0">
              <a:latin typeface="楷体" panose="02010609060101010101" pitchFamily="49" charset="-122"/>
              <a:ea typeface="楷体" panose="02010609060101010101" pitchFamily="49" charset="-122"/>
              <a:cs typeface="Arial Black" panose="020B0A04020102020204" pitchFamily="34" charset="0"/>
            </a:endParaRPr>
          </a:p>
        </p:txBody>
      </p:sp>
      <p:pic>
        <p:nvPicPr>
          <p:cNvPr id="2" name="图片 1">
            <a:hlinkClick r:id="rId46" action="ppaction://hlinksldjump"/>
          </p:cNvPr>
          <p:cNvPicPr>
            <a:picLocks noChangeAspect="1"/>
          </p:cNvPicPr>
          <p:nvPr/>
        </p:nvPicPr>
        <p:blipFill rotWithShape="1">
          <a:blip r:embed="rId47" cstate="screen"/>
          <a:srcRect/>
          <a:stretch>
            <a:fillRect/>
          </a:stretch>
        </p:blipFill>
        <p:spPr>
          <a:xfrm>
            <a:off x="8311430" y="192828"/>
            <a:ext cx="662377" cy="64807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grpSp>
        <p:nvGrpSpPr>
          <p:cNvPr id="4" name="组合 3"/>
          <p:cNvGrpSpPr/>
          <p:nvPr/>
        </p:nvGrpSpPr>
        <p:grpSpPr>
          <a:xfrm>
            <a:off x="1735811" y="2427734"/>
            <a:ext cx="2620164" cy="2195793"/>
            <a:chOff x="611560" y="1700808"/>
            <a:chExt cx="2620164" cy="2195793"/>
          </a:xfrm>
        </p:grpSpPr>
        <p:pic>
          <p:nvPicPr>
            <p:cNvPr id="5" name="Picture 2" descr="c:\documents and settings\arthur wang\application data\360se6\User Data\temp\Figure1.jpg"/>
            <p:cNvPicPr>
              <a:picLocks noChangeArrowheads="1"/>
            </p:cNvPicPr>
            <p:nvPr/>
          </p:nvPicPr>
          <p:blipFill>
            <a:blip r:embed="rId2" cstate="screen"/>
            <a:stretch>
              <a:fillRect/>
            </a:stretch>
          </p:blipFill>
          <p:spPr bwMode="auto">
            <a:xfrm>
              <a:off x="611560" y="2378697"/>
              <a:ext cx="2606040" cy="1517904"/>
            </a:xfrm>
            <a:prstGeom prst="rect">
              <a:avLst/>
            </a:prstGeom>
            <a:noFill/>
            <a:ln w="3175">
              <a:solidFill>
                <a:schemeClr val="tx1"/>
              </a:solidFill>
            </a:ln>
          </p:spPr>
        </p:pic>
        <p:sp>
          <p:nvSpPr>
            <p:cNvPr id="6" name="TextBox 5"/>
            <p:cNvSpPr txBox="1"/>
            <p:nvPr/>
          </p:nvSpPr>
          <p:spPr>
            <a:xfrm>
              <a:off x="611560" y="1700808"/>
              <a:ext cx="104387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DQMDS</a:t>
              </a:r>
              <a:endParaRPr lang="zh-CN" altLang="en-US"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endParaRPr>
            </a:p>
          </p:txBody>
        </p:sp>
        <p:cxnSp>
          <p:nvCxnSpPr>
            <p:cNvPr id="7" name="直接箭头连接符 6"/>
            <p:cNvCxnSpPr/>
            <p:nvPr/>
          </p:nvCxnSpPr>
          <p:spPr>
            <a:xfrm>
              <a:off x="1259632" y="2060848"/>
              <a:ext cx="0" cy="7920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123728" y="1700808"/>
              <a:ext cx="110799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其他系统</a:t>
              </a:r>
            </a:p>
          </p:txBody>
        </p:sp>
        <p:cxnSp>
          <p:nvCxnSpPr>
            <p:cNvPr id="9" name="直接箭头连接符 8"/>
            <p:cNvCxnSpPr/>
            <p:nvPr/>
          </p:nvCxnSpPr>
          <p:spPr>
            <a:xfrm>
              <a:off x="2555776" y="2060848"/>
              <a:ext cx="0" cy="792088"/>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724128" y="555526"/>
            <a:ext cx="2644418" cy="4077293"/>
            <a:chOff x="4355976" y="1871987"/>
            <a:chExt cx="2644418" cy="4077293"/>
          </a:xfrm>
        </p:grpSpPr>
        <p:pic>
          <p:nvPicPr>
            <p:cNvPr id="11" name="图片 10" descr="自标准数据港口运行机制图-夏艳波-王权-20140121.jpg"/>
            <p:cNvPicPr/>
            <p:nvPr/>
          </p:nvPicPr>
          <p:blipFill>
            <a:blip r:embed="rId3" cstate="screen"/>
            <a:srcRect/>
            <a:stretch>
              <a:fillRect/>
            </a:stretch>
          </p:blipFill>
          <p:spPr>
            <a:xfrm>
              <a:off x="4542872" y="2636912"/>
              <a:ext cx="2232248" cy="1449840"/>
            </a:xfrm>
            <a:prstGeom prst="rect">
              <a:avLst/>
            </a:prstGeom>
            <a:noFill/>
            <a:ln w="3175">
              <a:solidFill>
                <a:schemeClr val="tx1"/>
              </a:solidFill>
            </a:ln>
          </p:spPr>
        </p:pic>
        <p:sp>
          <p:nvSpPr>
            <p:cNvPr id="12" name="TextBox 11"/>
            <p:cNvSpPr txBox="1"/>
            <p:nvPr/>
          </p:nvSpPr>
          <p:spPr>
            <a:xfrm>
              <a:off x="4380230" y="1871987"/>
              <a:ext cx="104387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DQMDS</a:t>
              </a:r>
              <a:endParaRPr lang="zh-CN" altLang="en-US"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endParaRPr>
            </a:p>
          </p:txBody>
        </p:sp>
        <p:cxnSp>
          <p:nvCxnSpPr>
            <p:cNvPr id="13" name="直接箭头连接符 12"/>
            <p:cNvCxnSpPr/>
            <p:nvPr/>
          </p:nvCxnSpPr>
          <p:spPr>
            <a:xfrm>
              <a:off x="5028302" y="2241319"/>
              <a:ext cx="0" cy="395593"/>
            </a:xfrm>
            <a:prstGeom prst="straightConnector1">
              <a:avLst/>
            </a:prstGeom>
            <a:ln w="28575">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92398" y="1871987"/>
              <a:ext cx="1107996"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其他系统</a:t>
              </a:r>
            </a:p>
          </p:txBody>
        </p:sp>
        <p:pic>
          <p:nvPicPr>
            <p:cNvPr id="15" name="Picture 2" descr="c:\documents and settings\arthur wang\application data\360se6\User Data\temp\Figure1.jpg"/>
            <p:cNvPicPr>
              <a:picLocks noChangeArrowheads="1"/>
            </p:cNvPicPr>
            <p:nvPr/>
          </p:nvPicPr>
          <p:blipFill>
            <a:blip r:embed="rId2" cstate="screen"/>
            <a:stretch>
              <a:fillRect/>
            </a:stretch>
          </p:blipFill>
          <p:spPr bwMode="auto">
            <a:xfrm>
              <a:off x="4355976" y="4431376"/>
              <a:ext cx="2606040" cy="1517904"/>
            </a:xfrm>
            <a:prstGeom prst="rect">
              <a:avLst/>
            </a:prstGeom>
            <a:noFill/>
            <a:ln w="3175">
              <a:solidFill>
                <a:schemeClr val="tx1"/>
              </a:solidFill>
            </a:ln>
          </p:spPr>
        </p:pic>
        <p:sp>
          <p:nvSpPr>
            <p:cNvPr id="16" name="上下箭头 15"/>
            <p:cNvSpPr/>
            <p:nvPr/>
          </p:nvSpPr>
          <p:spPr>
            <a:xfrm>
              <a:off x="5406968" y="4149080"/>
              <a:ext cx="389168" cy="720080"/>
            </a:xfrm>
            <a:prstGeom prst="upDownArrow">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cxnSp>
          <p:nvCxnSpPr>
            <p:cNvPr id="17" name="直接箭头连接符 16"/>
            <p:cNvCxnSpPr/>
            <p:nvPr/>
          </p:nvCxnSpPr>
          <p:spPr>
            <a:xfrm>
              <a:off x="6300192" y="2241319"/>
              <a:ext cx="0" cy="395593"/>
            </a:xfrm>
            <a:prstGeom prst="straightConnector1">
              <a:avLst/>
            </a:prstGeom>
            <a:ln w="28575">
              <a:solidFill>
                <a:srgbClr val="FF0000"/>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547664" y="843558"/>
            <a:ext cx="4104456" cy="1477328"/>
          </a:xfrm>
          <a:prstGeom prst="rect">
            <a:avLst/>
          </a:prstGeom>
          <a:noFill/>
        </p:spPr>
        <p:txBody>
          <a:bodyPr wrap="square" rtlCol="0">
            <a:spAutoFit/>
          </a:bodyPr>
          <a:lstStyle/>
          <a:p>
            <a:r>
              <a:rPr lang="en-US" altLang="zh-CN"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DQMDS</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，以及油田公司</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各系统</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与</a:t>
            </a:r>
            <a:r>
              <a:rPr lang="en-US" altLang="zh-CN"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ESB</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和</a:t>
            </a:r>
            <a:r>
              <a:rPr lang="zh-CN" altLang="en-US"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数据港口</a:t>
            </a:r>
            <a:endParaRPr lang="en-US" altLang="zh-CN"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的关系</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ESB</a:t>
            </a: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非可控，不能过度依赖</a:t>
            </a:r>
          </a:p>
        </p:txBody>
      </p:sp>
      <p:sp>
        <p:nvSpPr>
          <p:cNvPr id="19" name="TextBox 18"/>
          <p:cNvSpPr txBox="1"/>
          <p:nvPr/>
        </p:nvSpPr>
        <p:spPr>
          <a:xfrm>
            <a:off x="2527899" y="4659982"/>
            <a:ext cx="877163"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紧耦合</a:t>
            </a:r>
          </a:p>
        </p:txBody>
      </p:sp>
      <p:sp>
        <p:nvSpPr>
          <p:cNvPr id="20" name="TextBox 19"/>
          <p:cNvSpPr txBox="1"/>
          <p:nvPr/>
        </p:nvSpPr>
        <p:spPr>
          <a:xfrm>
            <a:off x="6516216" y="4669274"/>
            <a:ext cx="877163"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松耦合</a:t>
            </a:r>
          </a:p>
        </p:txBody>
      </p:sp>
      <p:pic>
        <p:nvPicPr>
          <p:cNvPr id="21" name="Picture 2" descr="c:\documents and settings\arthur wang\application data\360se6\User Data\temp\318743-1310240T34932.jpg"/>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7740352" y="4453250"/>
            <a:ext cx="1080120" cy="1008112"/>
          </a:xfrm>
          <a:prstGeom prst="rect">
            <a:avLst/>
          </a:prstGeom>
          <a:noFill/>
        </p:spPr>
      </p:pic>
      <p:cxnSp>
        <p:nvCxnSpPr>
          <p:cNvPr id="22" name="直接连接符 21"/>
          <p:cNvCxnSpPr/>
          <p:nvPr/>
        </p:nvCxnSpPr>
        <p:spPr>
          <a:xfrm>
            <a:off x="5105873" y="987574"/>
            <a:ext cx="0" cy="4176464"/>
          </a:xfrm>
          <a:prstGeom prst="line">
            <a:avLst/>
          </a:prstGeom>
          <a:ln w="3175">
            <a:solidFill>
              <a:srgbClr val="FF0000"/>
            </a:solidFill>
            <a:prstDash val="lgDash"/>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5">
            <a:extLst>
              <a:ext uri="{BEBA8EAE-BF5A-486C-A8C5-ECC9F3942E4B}">
                <a14:imgProps xmlns:a14="http://schemas.microsoft.com/office/drawing/2010/main">
                  <a14:imgLayer r:embed="rId6">
                    <a14:imgEffect>
                      <a14:artisticLineDrawing/>
                    </a14:imgEffect>
                  </a14:imgLayer>
                </a14:imgProps>
              </a:ext>
            </a:extLst>
          </a:blip>
          <a:stretch>
            <a:fillRect/>
          </a:stretch>
        </p:blipFill>
        <p:spPr>
          <a:xfrm>
            <a:off x="4119596" y="2832619"/>
            <a:ext cx="2907552" cy="2133424"/>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pic>
        <p:nvPicPr>
          <p:cNvPr id="4" name="图片 3" descr="自标准数据港口运行机制图-夏艳波-王权-20140121.jpg"/>
          <p:cNvPicPr/>
          <p:nvPr/>
        </p:nvPicPr>
        <p:blipFill>
          <a:blip r:embed="rId2" cstate="screen"/>
          <a:stretch>
            <a:fillRect/>
          </a:stretch>
        </p:blipFill>
        <p:spPr>
          <a:xfrm>
            <a:off x="5331028" y="1491630"/>
            <a:ext cx="3384376" cy="1868794"/>
          </a:xfrm>
          <a:prstGeom prst="rect">
            <a:avLst/>
          </a:prstGeom>
          <a:ln>
            <a:noFill/>
          </a:ln>
          <a:effectLst>
            <a:outerShdw blurRad="292100" dist="139700" dir="2700000" algn="tl" rotWithShape="0">
              <a:srgbClr val="333333">
                <a:alpha val="65000"/>
              </a:srgbClr>
            </a:outerShdw>
          </a:effectLst>
        </p:spPr>
      </p:pic>
      <p:pic>
        <p:nvPicPr>
          <p:cNvPr id="5" name="Picture 4" descr="c:\documents and settings\administrator\application data\360se6\User Data\temp\u=3846367309,2777510953&amp;fm=21&amp;gp=0.jpg"/>
          <p:cNvPicPr>
            <a:picLocks noChangeArrowheads="1"/>
          </p:cNvPicPr>
          <p:nvPr/>
        </p:nvPicPr>
        <p:blipFill>
          <a:blip r:embed="rId3" cstate="print"/>
          <a:srcRect/>
          <a:stretch>
            <a:fillRect/>
          </a:stretch>
        </p:blipFill>
        <p:spPr bwMode="auto">
          <a:xfrm>
            <a:off x="1403648" y="1496320"/>
            <a:ext cx="3384376" cy="186879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2036841" y="3853774"/>
            <a:ext cx="1782112" cy="40011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正面是标准的</a:t>
            </a:r>
          </a:p>
        </p:txBody>
      </p:sp>
      <p:sp>
        <p:nvSpPr>
          <p:cNvPr id="7" name="TextBox 6"/>
          <p:cNvSpPr txBox="1"/>
          <p:nvPr/>
        </p:nvSpPr>
        <p:spPr>
          <a:xfrm>
            <a:off x="6001980" y="3853774"/>
            <a:ext cx="2052129" cy="400110"/>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背面是自标准的</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sp>
        <p:nvSpPr>
          <p:cNvPr id="9" name="TextBox 8"/>
          <p:cNvSpPr txBox="1"/>
          <p:nvPr/>
        </p:nvSpPr>
        <p:spPr>
          <a:xfrm>
            <a:off x="6299224" y="4391838"/>
            <a:ext cx="1620957"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两册系统</a:t>
            </a:r>
          </a:p>
        </p:txBody>
      </p:sp>
      <p:grpSp>
        <p:nvGrpSpPr>
          <p:cNvPr id="13" name="组合 12"/>
          <p:cNvGrpSpPr/>
          <p:nvPr/>
        </p:nvGrpSpPr>
        <p:grpSpPr>
          <a:xfrm>
            <a:off x="5732839" y="385241"/>
            <a:ext cx="2753727" cy="3986710"/>
            <a:chOff x="4355976" y="631595"/>
            <a:chExt cx="3168352" cy="5399632"/>
          </a:xfrm>
        </p:grpSpPr>
        <p:sp>
          <p:nvSpPr>
            <p:cNvPr id="4" name="矩形 3"/>
            <p:cNvSpPr/>
            <p:nvPr/>
          </p:nvSpPr>
          <p:spPr>
            <a:xfrm>
              <a:off x="4572000" y="2964700"/>
              <a:ext cx="2736304" cy="1368152"/>
            </a:xfrm>
            <a:prstGeom prst="rect">
              <a:avLst/>
            </a:prstGeom>
            <a:solidFill>
              <a:srgbClr val="FFFF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5" name="下箭头 4"/>
            <p:cNvSpPr/>
            <p:nvPr/>
          </p:nvSpPr>
          <p:spPr>
            <a:xfrm>
              <a:off x="4968044" y="1484784"/>
              <a:ext cx="1944216" cy="13681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下箭头 5"/>
            <p:cNvSpPr/>
            <p:nvPr/>
          </p:nvSpPr>
          <p:spPr>
            <a:xfrm flipV="1">
              <a:off x="4968044" y="4509120"/>
              <a:ext cx="1944216" cy="136815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7" name="图片 6" descr="1-140614005P9248.jpg"/>
            <p:cNvPicPr>
              <a:picLocks noChangeAspect="1"/>
            </p:cNvPicPr>
            <p:nvPr/>
          </p:nvPicPr>
          <p:blipFill>
            <a:blip r:embed="rId2" cstate="screen">
              <a:clrChange>
                <a:clrFrom>
                  <a:srgbClr val="FFFFFF"/>
                </a:clrFrom>
                <a:clrTo>
                  <a:srgbClr val="FFFFFF">
                    <a:alpha val="0"/>
                  </a:srgbClr>
                </a:clrTo>
              </a:clrChange>
            </a:blip>
            <a:srcRect/>
            <a:stretch>
              <a:fillRect/>
            </a:stretch>
          </p:blipFill>
          <p:spPr>
            <a:xfrm>
              <a:off x="4883662" y="2872814"/>
              <a:ext cx="2232248" cy="1440160"/>
            </a:xfrm>
            <a:prstGeom prst="rect">
              <a:avLst/>
            </a:prstGeom>
          </p:spPr>
        </p:pic>
        <p:sp>
          <p:nvSpPr>
            <p:cNvPr id="8" name="TextBox 7"/>
            <p:cNvSpPr txBox="1"/>
            <p:nvPr/>
          </p:nvSpPr>
          <p:spPr>
            <a:xfrm>
              <a:off x="4594503" y="631595"/>
              <a:ext cx="2691299" cy="708653"/>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绩效考核系统</a:t>
              </a:r>
            </a:p>
          </p:txBody>
        </p:sp>
        <p:sp>
          <p:nvSpPr>
            <p:cNvPr id="10" name="矩形 9"/>
            <p:cNvSpPr/>
            <p:nvPr/>
          </p:nvSpPr>
          <p:spPr>
            <a:xfrm>
              <a:off x="4355976" y="1268760"/>
              <a:ext cx="3168352" cy="1656184"/>
            </a:xfrm>
            <a:prstGeom prst="rect">
              <a:avLst/>
            </a:prstGeom>
            <a:solidFill>
              <a:srgbClr val="00B050">
                <a:alpha val="65000"/>
              </a:srgb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a:solidFill>
                      <a:schemeClr val="tx1"/>
                    </a:solidFill>
                  </a:ln>
                  <a:latin typeface="方正超粗黑简体" panose="03000509000000000000" pitchFamily="65" charset="-122"/>
                  <a:ea typeface="方正超粗黑简体" panose="03000509000000000000" pitchFamily="65" charset="-122"/>
                  <a:cs typeface="Arial Black" panose="020B0A04020102020204" pitchFamily="34" charset="0"/>
                </a:rPr>
                <a:t>自上而下</a:t>
              </a:r>
            </a:p>
          </p:txBody>
        </p:sp>
        <p:sp>
          <p:nvSpPr>
            <p:cNvPr id="11" name="矩形 10"/>
            <p:cNvSpPr/>
            <p:nvPr/>
          </p:nvSpPr>
          <p:spPr>
            <a:xfrm>
              <a:off x="4355976" y="4375043"/>
              <a:ext cx="3168352" cy="1656184"/>
            </a:xfrm>
            <a:prstGeom prst="rect">
              <a:avLst/>
            </a:prstGeom>
            <a:solidFill>
              <a:srgbClr val="00B0F0">
                <a:alpha val="65000"/>
              </a:srgb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a:solidFill>
                      <a:schemeClr val="tx1"/>
                    </a:solidFill>
                  </a:ln>
                  <a:latin typeface="方正超粗黑简体" panose="03000509000000000000" pitchFamily="65" charset="-122"/>
                  <a:ea typeface="方正超粗黑简体" panose="03000509000000000000" pitchFamily="65" charset="-122"/>
                  <a:cs typeface="Arial Black" panose="020B0A04020102020204" pitchFamily="34" charset="0"/>
                </a:rPr>
                <a:t>自下而上</a:t>
              </a:r>
            </a:p>
          </p:txBody>
        </p:sp>
      </p:grpSp>
      <p:sp>
        <p:nvSpPr>
          <p:cNvPr id="12" name="TextBox 11"/>
          <p:cNvSpPr txBox="1"/>
          <p:nvPr/>
        </p:nvSpPr>
        <p:spPr>
          <a:xfrm>
            <a:off x="1835696" y="1797308"/>
            <a:ext cx="3744416" cy="1631216"/>
          </a:xfrm>
          <a:prstGeom prst="homePlate">
            <a:avLst>
              <a:gd name="adj" fmla="val 29763"/>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endPar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20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弹性、灵活、可伸缩</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的连接</a:t>
            </a:r>
            <a:endPar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endPar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r"/>
            <a:r>
              <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20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自家木匠</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能做好</a:t>
            </a:r>
            <a:endPar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r"/>
            <a:endPar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115616" y="271849"/>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标准＋自标准</a:t>
            </a:r>
          </a:p>
        </p:txBody>
      </p:sp>
      <p:grpSp>
        <p:nvGrpSpPr>
          <p:cNvPr id="4" name="组合 3"/>
          <p:cNvGrpSpPr/>
          <p:nvPr/>
        </p:nvGrpSpPr>
        <p:grpSpPr>
          <a:xfrm>
            <a:off x="1763688" y="1707078"/>
            <a:ext cx="6449940" cy="1728768"/>
            <a:chOff x="714348" y="3000372"/>
            <a:chExt cx="7715304" cy="2214578"/>
          </a:xfrm>
        </p:grpSpPr>
        <p:pic>
          <p:nvPicPr>
            <p:cNvPr id="5" name="Picture 2" descr="c:\documents and settings\administrator\application data\360se6\User Data\temp\u=524246893,1542161171&amp;fm=21&amp;gp=0.jpg"/>
            <p:cNvPicPr>
              <a:picLocks noChangeArrowheads="1"/>
            </p:cNvPicPr>
            <p:nvPr/>
          </p:nvPicPr>
          <p:blipFill>
            <a:blip r:embed="rId2" cstate="screen"/>
            <a:srcRect/>
            <a:stretch>
              <a:fillRect/>
            </a:stretch>
          </p:blipFill>
          <p:spPr bwMode="auto">
            <a:xfrm>
              <a:off x="5286380" y="3000372"/>
              <a:ext cx="3143272" cy="221457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descr="c:\documents and settings\administrator\application data\360se6\User Data\temp\u=3794955978,916792948&amp;fm=21&amp;gp=0.jpg"/>
            <p:cNvPicPr>
              <a:picLocks noChangeArrowheads="1"/>
            </p:cNvPicPr>
            <p:nvPr/>
          </p:nvPicPr>
          <p:blipFill>
            <a:blip r:embed="rId3" cstate="print"/>
            <a:srcRect/>
            <a:stretch>
              <a:fillRect/>
            </a:stretch>
          </p:blipFill>
          <p:spPr bwMode="auto">
            <a:xfrm>
              <a:off x="714348" y="3000372"/>
              <a:ext cx="3143272" cy="221457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右箭头 6"/>
            <p:cNvSpPr/>
            <p:nvPr/>
          </p:nvSpPr>
          <p:spPr>
            <a:xfrm>
              <a:off x="4101430" y="3588926"/>
              <a:ext cx="1000132" cy="107157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400" dirty="0">
                <a:ea typeface="方正粗宋简体" panose="03000509000000000000" pitchFamily="65" charset="-122"/>
                <a:cs typeface="Arial Black" panose="020B0A04020102020204" pitchFamily="34" charset="0"/>
              </a:endParaRPr>
            </a:p>
          </p:txBody>
        </p:sp>
      </p:grpSp>
      <p:sp>
        <p:nvSpPr>
          <p:cNvPr id="8" name="TextBox 7"/>
          <p:cNvSpPr txBox="1"/>
          <p:nvPr/>
        </p:nvSpPr>
        <p:spPr>
          <a:xfrm>
            <a:off x="1498262" y="890420"/>
            <a:ext cx="4528464" cy="400110"/>
          </a:xfrm>
          <a:prstGeom prst="rect">
            <a:avLst/>
          </a:prstGeom>
          <a:noFill/>
        </p:spPr>
        <p:txBody>
          <a:bodyPr wrap="squar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绩效考核系统与两册系统数据接口问题</a:t>
            </a:r>
          </a:p>
        </p:txBody>
      </p:sp>
      <p:sp>
        <p:nvSpPr>
          <p:cNvPr id="9" name="TextBox 8"/>
          <p:cNvSpPr txBox="1"/>
          <p:nvPr/>
        </p:nvSpPr>
        <p:spPr>
          <a:xfrm>
            <a:off x="1691680" y="3776722"/>
            <a:ext cx="3739688"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从</a:t>
            </a:r>
            <a:r>
              <a:rPr lang="zh-CN" altLang="en-US" sz="2800" dirty="0">
                <a:ln>
                  <a:solidFill>
                    <a:srgbClr val="FFFF00"/>
                  </a:solidFill>
                </a:ln>
                <a:latin typeface="方正超粗黑简体" panose="03000509000000000000" pitchFamily="65" charset="-122"/>
                <a:ea typeface="方正超粗黑简体" panose="03000509000000000000" pitchFamily="65" charset="-122"/>
                <a:cs typeface="Arial Black" panose="020B0A04020102020204" pitchFamily="34" charset="0"/>
              </a:rPr>
              <a:t>自标准</a:t>
            </a:r>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逐渐过渡到</a:t>
            </a:r>
            <a:r>
              <a:rPr lang="zh-CN" altLang="en-US" sz="2800" dirty="0">
                <a:ln>
                  <a:solidFill>
                    <a:srgbClr val="FFFF00"/>
                  </a:solidFill>
                </a:ln>
                <a:latin typeface="方正超粗黑简体" panose="03000509000000000000" pitchFamily="65" charset="-122"/>
                <a:ea typeface="方正超粗黑简体" panose="03000509000000000000" pitchFamily="65" charset="-122"/>
                <a:cs typeface="Arial Black" panose="020B0A04020102020204" pitchFamily="34" charset="0"/>
              </a:rPr>
              <a:t>标准</a:t>
            </a:r>
            <a:endParaRPr lang="zh-CN" altLang="en-US" sz="2000" dirty="0">
              <a:ln>
                <a:solidFill>
                  <a:srgbClr val="FFFF00"/>
                </a:solidFill>
              </a:ln>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自标准数据与数据港口</a:t>
            </a:r>
          </a:p>
        </p:txBody>
      </p:sp>
      <p:sp>
        <p:nvSpPr>
          <p:cNvPr id="3" name="TextBox 2"/>
          <p:cNvSpPr txBox="1"/>
          <p:nvPr/>
        </p:nvSpPr>
        <p:spPr>
          <a:xfrm>
            <a:off x="1331640" y="339502"/>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数据港口与数据湖</a:t>
            </a:r>
          </a:p>
        </p:txBody>
      </p:sp>
      <p:pic>
        <p:nvPicPr>
          <p:cNvPr id="10" name="图片 9"/>
          <p:cNvPicPr>
            <a:picLocks noChangeAspect="1"/>
          </p:cNvPicPr>
          <p:nvPr/>
        </p:nvPicPr>
        <p:blipFill>
          <a:blip r:embed="rId2" cstate="screen"/>
          <a:stretch>
            <a:fillRect/>
          </a:stretch>
        </p:blipFill>
        <p:spPr>
          <a:xfrm>
            <a:off x="1475657" y="2715766"/>
            <a:ext cx="4248472" cy="2327223"/>
          </a:xfrm>
          <a:prstGeom prst="rect">
            <a:avLst/>
          </a:prstGeom>
          <a:solidFill>
            <a:srgbClr val="FFFFFF">
              <a:shade val="85000"/>
            </a:srgbClr>
          </a:solidFill>
          <a:ln w="31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矩形 10"/>
          <p:cNvSpPr/>
          <p:nvPr/>
        </p:nvSpPr>
        <p:spPr>
          <a:xfrm>
            <a:off x="1313893" y="1090412"/>
            <a:ext cx="4572000" cy="1384995"/>
          </a:xfrm>
          <a:prstGeom prst="rect">
            <a:avLst/>
          </a:prstGeom>
        </p:spPr>
        <p:txBody>
          <a:bodyPr>
            <a:spAutoFit/>
          </a:bodyPr>
          <a:lstStyle/>
          <a:p>
            <a:pPr algn="just"/>
            <a:r>
              <a:rPr lang="zh-CN" altLang="en-US" sz="1400" dirty="0">
                <a:latin typeface="幼圆" panose="02010509060101010101" pitchFamily="49" charset="-122"/>
                <a:ea typeface="幼圆" panose="02010509060101010101" pitchFamily="49" charset="-122"/>
                <a:cs typeface="Arial Black" panose="020B0A04020102020204" pitchFamily="34" charset="0"/>
              </a:rPr>
              <a:t>   数据湖是一个存储企业的各种各样原始数据的大型仓库，其中的数据可供存取、处理、分析及传输。数据湖从企业的多个数据源获取原始数据，并且针对不同的目的，同一份原始数据还可能有多种满足特定内部模型格式的数据副本。因此，数据湖中被处理的数据可能是任意类型的信息，从结构化数据到完全非结构化数据。</a:t>
            </a:r>
          </a:p>
        </p:txBody>
      </p:sp>
      <p:sp>
        <p:nvSpPr>
          <p:cNvPr id="12" name="文本框 11"/>
          <p:cNvSpPr txBox="1"/>
          <p:nvPr/>
        </p:nvSpPr>
        <p:spPr>
          <a:xfrm>
            <a:off x="6858496" y="1040418"/>
            <a:ext cx="1082348" cy="523220"/>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  别</a:t>
            </a:r>
          </a:p>
        </p:txBody>
      </p:sp>
      <p:graphicFrame>
        <p:nvGraphicFramePr>
          <p:cNvPr id="14" name="表格 13"/>
          <p:cNvGraphicFramePr>
            <a:graphicFrameLocks noGrp="1"/>
          </p:cNvGraphicFramePr>
          <p:nvPr/>
        </p:nvGraphicFramePr>
        <p:xfrm>
          <a:off x="6038970" y="1635646"/>
          <a:ext cx="2721397" cy="32004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723988">
                  <a:extLst>
                    <a:ext uri="{9D8B030D-6E8A-4147-A177-3AD203B41FA5}">
                      <a16:colId xmlns:a16="http://schemas.microsoft.com/office/drawing/2014/main" xmlns="" val="20000"/>
                    </a:ext>
                  </a:extLst>
                </a:gridCol>
                <a:gridCol w="989297">
                  <a:extLst>
                    <a:ext uri="{9D8B030D-6E8A-4147-A177-3AD203B41FA5}">
                      <a16:colId xmlns:a16="http://schemas.microsoft.com/office/drawing/2014/main" xmlns="" val="20001"/>
                    </a:ext>
                  </a:extLst>
                </a:gridCol>
                <a:gridCol w="1008112">
                  <a:extLst>
                    <a:ext uri="{9D8B030D-6E8A-4147-A177-3AD203B41FA5}">
                      <a16:colId xmlns:a16="http://schemas.microsoft.com/office/drawing/2014/main" xmlns="" val="20002"/>
                    </a:ext>
                  </a:extLst>
                </a:gridCol>
              </a:tblGrid>
              <a:tr h="345982">
                <a:tc>
                  <a:txBody>
                    <a:bodyPr/>
                    <a:lstStyle/>
                    <a:p>
                      <a:pPr algn="ctr"/>
                      <a:endParaRPr lang="zh-CN" altLang="en-US" dirty="0">
                        <a:latin typeface="幼圆" panose="02010509060101010101" pitchFamily="49" charset="-122"/>
                        <a:ea typeface="幼圆" panose="02010509060101010101" pitchFamily="49" charset="-122"/>
                        <a:cs typeface="Arial Black" panose="020B0A04020102020204" pitchFamily="34" charset="0"/>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cell3D prstMaterial="dkEdge">
                      <a:bevel h="50800" prst="divot"/>
                      <a:lightRig rig="flood" dir="t"/>
                    </a:cell3D>
                  </a:tcPr>
                </a:tc>
                <a:tc>
                  <a:txBody>
                    <a:bodyPr/>
                    <a:lstStyle/>
                    <a:p>
                      <a:pPr algn="ctr"/>
                      <a:r>
                        <a:rPr lang="en-US" altLang="zh-CN" sz="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数据湖</a:t>
                      </a:r>
                    </a:p>
                  </a:txBody>
                  <a:tcPr>
                    <a:lnT w="12700" cap="flat" cmpd="sng" algn="ctr">
                      <a:noFill/>
                      <a:prstDash val="solid"/>
                      <a:round/>
                      <a:headEnd type="none" w="med" len="med"/>
                      <a:tailEnd type="none" w="med" len="med"/>
                    </a:lnT>
                    <a:cell3D prstMaterial="dkEdge">
                      <a:bevel h="50800" prst="divot"/>
                      <a:lightRig rig="flood" dir="t"/>
                    </a:cell3D>
                  </a:tcPr>
                </a:tc>
                <a:tc>
                  <a:txBody>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港口</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cell3D prstMaterial="dkEdge">
                      <a:bevel h="50800" prst="divot"/>
                      <a:lightRig rig="flood" dir="t"/>
                    </a:cell3D>
                  </a:tcPr>
                </a:tc>
                <a:extLst>
                  <a:ext uri="{0D108BD9-81ED-4DB2-BD59-A6C34878D82A}">
                    <a16:rowId xmlns:a16="http://schemas.microsoft.com/office/drawing/2014/main" xmlns="" val="10000"/>
                  </a:ext>
                </a:extLst>
              </a:tr>
              <a:tr h="345982">
                <a:tc>
                  <a:txBody>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主要</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目的</a:t>
                      </a:r>
                    </a:p>
                  </a:txBody>
                  <a:tcPr>
                    <a:lnL w="12700" cap="flat" cmpd="sng" algn="ctr">
                      <a:noFill/>
                      <a:prstDash val="solid"/>
                      <a:round/>
                      <a:headEnd type="none" w="med" len="med"/>
                      <a:tailEnd type="none" w="med" len="med"/>
                    </a:lnL>
                    <a:cell3D prstMaterial="dkEdge">
                      <a:bevel h="50800" prst="divot"/>
                      <a:lightRig rig="flood" dir="t"/>
                    </a:cell3D>
                  </a:tcPr>
                </a:tc>
                <a:tc>
                  <a:txBody>
                    <a:bodyPr/>
                    <a:lstStyle/>
                    <a:p>
                      <a:pPr algn="ctr"/>
                      <a:r>
                        <a:rPr lang="en-US" altLang="zh-CN" sz="7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存储</a:t>
                      </a:r>
                    </a:p>
                  </a:txBody>
                  <a:tcPr>
                    <a:cell3D prstMaterial="dkEdge">
                      <a:bevel h="50800" prst="divot"/>
                      <a:lightRig rig="flood" dir="t"/>
                    </a:cell3D>
                  </a:tcPr>
                </a:tc>
                <a:tc>
                  <a:txBody>
                    <a:bodyPr/>
                    <a:lstStyle/>
                    <a:p>
                      <a:pPr algn="ctr"/>
                      <a:r>
                        <a:rPr lang="en-US" altLang="zh-CN" sz="8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共享</a:t>
                      </a:r>
                    </a:p>
                  </a:txBody>
                  <a:tcPr>
                    <a:lnR w="12700" cap="flat" cmpd="sng" algn="ctr">
                      <a:noFill/>
                      <a:prstDash val="solid"/>
                      <a:round/>
                      <a:headEnd type="none" w="med" len="med"/>
                      <a:tailEnd type="none" w="med" len="med"/>
                    </a:lnR>
                    <a:cell3D prstMaterial="dkEdge">
                      <a:bevel h="50800" prst="divot"/>
                      <a:lightRig rig="flood" dir="t"/>
                    </a:cell3D>
                  </a:tcPr>
                </a:tc>
                <a:extLst>
                  <a:ext uri="{0D108BD9-81ED-4DB2-BD59-A6C34878D82A}">
                    <a16:rowId xmlns:a16="http://schemas.microsoft.com/office/drawing/2014/main" xmlns="" val="10001"/>
                  </a:ext>
                </a:extLst>
              </a:tr>
              <a:tr h="345982">
                <a:tc>
                  <a:txBody>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存储</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形式</a:t>
                      </a:r>
                    </a:p>
                  </a:txBody>
                  <a:tcPr>
                    <a:lnL w="12700" cap="flat" cmpd="sng" algn="ctr">
                      <a:noFill/>
                      <a:prstDash val="solid"/>
                      <a:round/>
                      <a:headEnd type="none" w="med" len="med"/>
                      <a:tailEnd type="none" w="med" len="med"/>
                    </a:lnL>
                    <a:cell3D prstMaterial="dkEdge">
                      <a:bevel h="50800" prst="divot"/>
                      <a:lightRig rig="flood" dir="t"/>
                    </a:cell3D>
                  </a:tcPr>
                </a:tc>
                <a:tc>
                  <a:txBody>
                    <a:bodyPr/>
                    <a:lstStyle/>
                    <a:p>
                      <a:pPr algn="ctr"/>
                      <a:r>
                        <a:rPr lang="en-US" altLang="zh-CN" sz="8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集中</a:t>
                      </a:r>
                    </a:p>
                  </a:txBody>
                  <a:tcPr>
                    <a:cell3D prstMaterial="dkEdge">
                      <a:bevel h="50800" prst="divot"/>
                      <a:lightRig rig="flood" dir="t"/>
                    </a:cell3D>
                  </a:tcPr>
                </a:tc>
                <a:tc>
                  <a:txBody>
                    <a:bodyPr/>
                    <a:lstStyle/>
                    <a:p>
                      <a:pPr algn="ctr"/>
                      <a:r>
                        <a:rPr lang="en-US" altLang="zh-CN" sz="8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分布</a:t>
                      </a:r>
                    </a:p>
                  </a:txBody>
                  <a:tcPr>
                    <a:lnR w="12700" cap="flat" cmpd="sng" algn="ctr">
                      <a:noFill/>
                      <a:prstDash val="solid"/>
                      <a:round/>
                      <a:headEnd type="none" w="med" len="med"/>
                      <a:tailEnd type="none" w="med" len="med"/>
                    </a:lnR>
                    <a:cell3D prstMaterial="dkEdge">
                      <a:bevel h="50800" prst="divot"/>
                      <a:lightRig rig="flood" dir="t"/>
                    </a:cell3D>
                  </a:tcPr>
                </a:tc>
                <a:extLst>
                  <a:ext uri="{0D108BD9-81ED-4DB2-BD59-A6C34878D82A}">
                    <a16:rowId xmlns:a16="http://schemas.microsoft.com/office/drawing/2014/main" xmlns="" val="10002"/>
                  </a:ext>
                </a:extLst>
              </a:tr>
              <a:tr h="345982">
                <a:tc>
                  <a:txBody>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管理</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对象</a:t>
                      </a:r>
                    </a:p>
                  </a:txBody>
                  <a:tcPr>
                    <a:lnL w="12700" cap="flat" cmpd="sng" algn="ctr">
                      <a:noFill/>
                      <a:prstDash val="solid"/>
                      <a:round/>
                      <a:headEnd type="none" w="med" len="med"/>
                      <a:tailEnd type="none" w="med" len="med"/>
                    </a:lnL>
                    <a:cell3D prstMaterial="dkEdge">
                      <a:bevel h="50800" prst="divot"/>
                      <a:lightRig rig="flood" dir="t"/>
                    </a:cell3D>
                  </a:tcPr>
                </a:tc>
                <a:tc>
                  <a:txBody>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数据</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实体</a:t>
                      </a:r>
                    </a:p>
                  </a:txBody>
                  <a:tcPr>
                    <a:cell3D prstMaterial="dkEdge">
                      <a:bevel h="50800" prst="divot"/>
                      <a:lightRig rig="flood" dir="t"/>
                    </a:cell3D>
                  </a:tcPr>
                </a:tc>
                <a:tc>
                  <a:txBody>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数据</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关系</a:t>
                      </a:r>
                    </a:p>
                  </a:txBody>
                  <a:tcPr>
                    <a:lnR w="12700" cap="flat" cmpd="sng" algn="ctr">
                      <a:noFill/>
                      <a:prstDash val="solid"/>
                      <a:round/>
                      <a:headEnd type="none" w="med" len="med"/>
                      <a:tailEnd type="none" w="med" len="med"/>
                    </a:lnR>
                    <a:cell3D prstMaterial="dkEdge">
                      <a:bevel h="50800" prst="divot"/>
                      <a:lightRig rig="flood" dir="t"/>
                    </a:cell3D>
                  </a:tcPr>
                </a:tc>
                <a:extLst>
                  <a:ext uri="{0D108BD9-81ED-4DB2-BD59-A6C34878D82A}">
                    <a16:rowId xmlns:a16="http://schemas.microsoft.com/office/drawing/2014/main" xmlns="" val="10003"/>
                  </a:ext>
                </a:extLst>
              </a:tr>
              <a:tr h="345982">
                <a:tc>
                  <a:txBody>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体系</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cell3D prstMaterial="dkEdge">
                      <a:bevel h="50800" prst="divot"/>
                      <a:lightRig rig="flood" dir="t"/>
                    </a:cell3D>
                  </a:tcPr>
                </a:tc>
                <a:tc>
                  <a:txBody>
                    <a:bodyPr/>
                    <a:lstStyle/>
                    <a:p>
                      <a:pPr algn="ctr"/>
                      <a:r>
                        <a:rPr lang="en-US" altLang="zh-CN" sz="8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组织</a:t>
                      </a:r>
                    </a:p>
                  </a:txBody>
                  <a:tcPr>
                    <a:lnB w="12700" cap="flat" cmpd="sng" algn="ctr">
                      <a:noFill/>
                      <a:prstDash val="solid"/>
                      <a:round/>
                      <a:headEnd type="none" w="med" len="med"/>
                      <a:tailEnd type="none" w="med" len="med"/>
                    </a:lnB>
                    <a:cell3D prstMaterial="dkEdge">
                      <a:bevel h="50800" prst="divot"/>
                      <a:lightRig rig="flood" dir="t"/>
                    </a:cell3D>
                  </a:tcPr>
                </a:tc>
                <a:tc>
                  <a:txBody>
                    <a:bodyPr/>
                    <a:lstStyle/>
                    <a:p>
                      <a:pPr algn="ctr"/>
                      <a:r>
                        <a:rPr lang="en-US" altLang="zh-CN" sz="800" dirty="0">
                          <a:latin typeface="幼圆" panose="02010509060101010101" pitchFamily="49" charset="-122"/>
                          <a:ea typeface="幼圆" panose="02010509060101010101" pitchFamily="49" charset="-122"/>
                          <a:cs typeface="Arial Black" panose="020B0A04020102020204" pitchFamily="34" charset="0"/>
                        </a:rPr>
                        <a:t> </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自组织</a:t>
                      </a: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sp>
        <p:nvSpPr>
          <p:cNvPr id="3" name="矩形 2"/>
          <p:cNvSpPr/>
          <p:nvPr/>
        </p:nvSpPr>
        <p:spPr>
          <a:xfrm>
            <a:off x="1691680" y="1095608"/>
            <a:ext cx="5688632" cy="954107"/>
          </a:xfrm>
          <a:prstGeom prst="rect">
            <a:avLst/>
          </a:prstGeom>
        </p:spPr>
        <p:txBody>
          <a:bodyPr wrap="square">
            <a:spAutoFit/>
          </a:bodyPr>
          <a:lstStyle/>
          <a:p>
            <a:pPr indent="360680"/>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1999</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年末，大庆油田首次在全球范围内提出了数字油田的概念。</a:t>
            </a:r>
          </a:p>
        </p:txBody>
      </p:sp>
      <p:pic>
        <p:nvPicPr>
          <p:cNvPr id="14338" name="Picture 2"/>
          <p:cNvPicPr>
            <a:picLocks noChangeAspect="1" noChangeArrowheads="1"/>
          </p:cNvPicPr>
          <p:nvPr/>
        </p:nvPicPr>
        <p:blipFill>
          <a:blip r:embed="rId2"/>
          <a:srcRect/>
          <a:stretch>
            <a:fillRect/>
          </a:stretch>
        </p:blipFill>
        <p:spPr bwMode="auto">
          <a:xfrm>
            <a:off x="7452320" y="1167616"/>
            <a:ext cx="997074" cy="85521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srcRect/>
          <a:stretch>
            <a:fillRect/>
          </a:stretch>
        </p:blipFill>
        <p:spPr bwMode="auto">
          <a:xfrm>
            <a:off x="4302187" y="2235994"/>
            <a:ext cx="3956050" cy="26400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1763688" y="2625779"/>
            <a:ext cx="2448272" cy="1569660"/>
          </a:xfrm>
          <a:prstGeom prst="rect">
            <a:avLst/>
          </a:prstGeom>
          <a:noFill/>
        </p:spPr>
        <p:txBody>
          <a:bodyPr wrap="square" rtlCol="0">
            <a:spAutoFit/>
          </a:bodyPr>
          <a:lstStyle/>
          <a:p>
            <a:pPr indent="269875"/>
            <a:r>
              <a:rPr lang="en-US" altLang="zh-CN" sz="2400" dirty="0">
                <a:latin typeface="幼圆" panose="02010509060101010101" pitchFamily="49" charset="-122"/>
                <a:ea typeface="幼圆" panose="02010509060101010101" pitchFamily="49" charset="-122"/>
                <a:cs typeface="Arial Black" panose="020B0A04020102020204" pitchFamily="34" charset="0"/>
              </a:rPr>
              <a:t>2003</a:t>
            </a:r>
            <a:r>
              <a:rPr lang="zh-CN" altLang="en-US" sz="2400" dirty="0">
                <a:latin typeface="幼圆" panose="02010509060101010101" pitchFamily="49" charset="-122"/>
                <a:ea typeface="幼圆" panose="02010509060101010101" pitchFamily="49" charset="-122"/>
                <a:cs typeface="Arial Black" panose="020B0A04020102020204" pitchFamily="34" charset="0"/>
              </a:rPr>
              <a:t>年，大庆油田提出了数字油田总体结构模型（</a:t>
            </a:r>
            <a:r>
              <a:rPr lang="en-US" altLang="zh-CN" sz="2400" dirty="0">
                <a:latin typeface="幼圆" panose="02010509060101010101" pitchFamily="49" charset="-122"/>
                <a:ea typeface="幼圆" panose="02010509060101010101" pitchFamily="49" charset="-122"/>
                <a:cs typeface="Arial Black" panose="020B0A04020102020204" pitchFamily="34" charset="0"/>
              </a:rPr>
              <a:t>DORA</a:t>
            </a:r>
            <a:r>
              <a:rPr lang="zh-CN" altLang="en-US" sz="2400" dirty="0">
                <a:latin typeface="幼圆" panose="02010509060101010101" pitchFamily="49" charset="-122"/>
                <a:ea typeface="幼圆" panose="02010509060101010101" pitchFamily="49" charset="-122"/>
                <a:cs typeface="Arial Black" panose="020B0A04020102020204" pitchFamily="34" charset="0"/>
              </a:rPr>
              <a:t>）。</a:t>
            </a:r>
          </a:p>
        </p:txBody>
      </p:sp>
      <p:sp>
        <p:nvSpPr>
          <p:cNvPr id="7" name="文本框 6">
            <a:hlinkClick r:id="rId4" action="ppaction://hlinksldjump"/>
          </p:cNvPr>
          <p:cNvSpPr txBox="1"/>
          <p:nvPr/>
        </p:nvSpPr>
        <p:spPr>
          <a:xfrm>
            <a:off x="6974404" y="556072"/>
            <a:ext cx="89840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BSV4SZYT</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8" name="TextBox 1"/>
          <p:cNvSpPr txBox="1"/>
          <p:nvPr/>
        </p:nvSpPr>
        <p:spPr>
          <a:xfrm>
            <a:off x="1403648" y="437932"/>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15362" name="Picture 2"/>
          <p:cNvPicPr>
            <a:picLocks noChangeAspect="1" noChangeArrowheads="1"/>
          </p:cNvPicPr>
          <p:nvPr/>
        </p:nvPicPr>
        <p:blipFill>
          <a:blip r:embed="rId2"/>
          <a:srcRect/>
          <a:stretch>
            <a:fillRect/>
          </a:stretch>
        </p:blipFill>
        <p:spPr bwMode="auto">
          <a:xfrm>
            <a:off x="1907704" y="452990"/>
            <a:ext cx="6593209" cy="46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grpSp>
        <p:nvGrpSpPr>
          <p:cNvPr id="4" name="组合 101"/>
          <p:cNvGrpSpPr/>
          <p:nvPr/>
        </p:nvGrpSpPr>
        <p:grpSpPr>
          <a:xfrm>
            <a:off x="3584331" y="373522"/>
            <a:ext cx="5380157" cy="4646500"/>
            <a:chOff x="1907704" y="1196752"/>
            <a:chExt cx="6336704" cy="5472608"/>
          </a:xfrm>
          <a:effectLst>
            <a:outerShdw blurRad="50800" dist="38100" dir="2700000" algn="tl" rotWithShape="0">
              <a:prstClr val="black">
                <a:alpha val="40000"/>
              </a:prstClr>
            </a:outerShdw>
          </a:effectLst>
        </p:grpSpPr>
        <p:grpSp>
          <p:nvGrpSpPr>
            <p:cNvPr id="5" name="组合 94"/>
            <p:cNvGrpSpPr/>
            <p:nvPr/>
          </p:nvGrpSpPr>
          <p:grpSpPr>
            <a:xfrm>
              <a:off x="1907704" y="1196752"/>
              <a:ext cx="6336704" cy="5472608"/>
              <a:chOff x="1619672" y="1196752"/>
              <a:chExt cx="6336704" cy="5472608"/>
            </a:xfrm>
          </p:grpSpPr>
          <p:grpSp>
            <p:nvGrpSpPr>
              <p:cNvPr id="7" name="组合 93"/>
              <p:cNvGrpSpPr/>
              <p:nvPr/>
            </p:nvGrpSpPr>
            <p:grpSpPr>
              <a:xfrm>
                <a:off x="1619672" y="1196752"/>
                <a:ext cx="6336704" cy="5472608"/>
                <a:chOff x="1619672" y="1196752"/>
                <a:chExt cx="6336704" cy="5472608"/>
              </a:xfrm>
            </p:grpSpPr>
            <p:sp>
              <p:nvSpPr>
                <p:cNvPr id="9" name="矩形 8"/>
                <p:cNvSpPr/>
                <p:nvPr/>
              </p:nvSpPr>
              <p:spPr>
                <a:xfrm>
                  <a:off x="1835696" y="1772816"/>
                  <a:ext cx="5904656" cy="489654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10" name="等腰三角形 3"/>
                <p:cNvSpPr/>
                <p:nvPr/>
              </p:nvSpPr>
              <p:spPr>
                <a:xfrm>
                  <a:off x="1619672" y="1196752"/>
                  <a:ext cx="6336704" cy="576064"/>
                </a:xfrm>
                <a:prstGeom prst="triangle">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11" name="矩形 5"/>
                <p:cNvSpPr/>
                <p:nvPr/>
              </p:nvSpPr>
              <p:spPr>
                <a:xfrm>
                  <a:off x="1835696" y="1792694"/>
                  <a:ext cx="5904656"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grpSp>
          <p:sp>
            <p:nvSpPr>
              <p:cNvPr id="8" name="矩形 4"/>
              <p:cNvSpPr/>
              <p:nvPr/>
            </p:nvSpPr>
            <p:spPr>
              <a:xfrm>
                <a:off x="2502024" y="1240684"/>
                <a:ext cx="4572000" cy="507495"/>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1100" b="1" spc="50" dirty="0">
                    <a:ln w="11430"/>
                    <a:solidFill>
                      <a:srgbClr val="FF0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a:t>
                </a:r>
                <a:r>
                  <a:rPr lang="en-US" altLang="zh-CN" sz="1100" b="1" spc="50" dirty="0">
                    <a:ln w="11430"/>
                    <a:solidFill>
                      <a:srgbClr val="FF0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100" b="1" spc="50" dirty="0">
                    <a:ln w="11430"/>
                    <a:solidFill>
                      <a:srgbClr val="FF0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100" b="1" spc="50" dirty="0">
                    <a:ln w="11430"/>
                    <a:solidFill>
                      <a:srgbClr val="FF0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新型工业化之路</a:t>
                </a:r>
              </a:p>
            </p:txBody>
          </p:sp>
        </p:grpSp>
        <p:sp>
          <p:nvSpPr>
            <p:cNvPr id="6" name="矩形 5"/>
            <p:cNvSpPr/>
            <p:nvPr/>
          </p:nvSpPr>
          <p:spPr>
            <a:xfrm>
              <a:off x="2790056" y="1810138"/>
              <a:ext cx="4572000" cy="308122"/>
            </a:xfrm>
            <a:prstGeom prst="rect">
              <a:avLst/>
            </a:prstGeom>
          </p:spPr>
          <p:txBody>
            <a:bodyPr>
              <a:spAutoFit/>
            </a:bodyPr>
            <a:lstStyle/>
            <a:p>
              <a:pPr algn="ctr"/>
              <a:r>
                <a:rPr lang="zh-CN" altLang="en-US" sz="11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战略决策驱动力</a:t>
              </a:r>
            </a:p>
          </p:txBody>
        </p:sp>
      </p:grpSp>
      <p:grpSp>
        <p:nvGrpSpPr>
          <p:cNvPr id="12" name="组合 42"/>
          <p:cNvGrpSpPr/>
          <p:nvPr/>
        </p:nvGrpSpPr>
        <p:grpSpPr>
          <a:xfrm>
            <a:off x="6274410" y="1195702"/>
            <a:ext cx="2567802" cy="3702044"/>
            <a:chOff x="4788024" y="2165108"/>
            <a:chExt cx="3024336" cy="4360236"/>
          </a:xfrm>
          <a:effectLst>
            <a:outerShdw blurRad="50800" dist="38100" dir="2700000" algn="tl" rotWithShape="0">
              <a:prstClr val="black">
                <a:alpha val="40000"/>
              </a:prstClr>
            </a:outerShdw>
          </a:effectLst>
        </p:grpSpPr>
        <p:sp>
          <p:nvSpPr>
            <p:cNvPr id="13" name="上箭头 12"/>
            <p:cNvSpPr/>
            <p:nvPr/>
          </p:nvSpPr>
          <p:spPr>
            <a:xfrm>
              <a:off x="4788024" y="2165108"/>
              <a:ext cx="3024336" cy="4360236"/>
            </a:xfrm>
            <a:prstGeom prst="upArrow">
              <a:avLst>
                <a:gd name="adj1" fmla="val 88271"/>
                <a:gd name="adj2" fmla="val 9219"/>
              </a:avLst>
            </a:prstGeom>
            <a:solidFill>
              <a:schemeClr val="accent3">
                <a:lumMod val="40000"/>
                <a:lumOff val="60000"/>
              </a:schemeClr>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14" name="矩形 13"/>
            <p:cNvSpPr/>
            <p:nvPr/>
          </p:nvSpPr>
          <p:spPr>
            <a:xfrm>
              <a:off x="5508104" y="6237312"/>
              <a:ext cx="2125192" cy="288032"/>
            </a:xfrm>
            <a:prstGeom prst="rect">
              <a:avLst/>
            </a:prstGeom>
            <a:solidFill>
              <a:srgbClr val="FF0000"/>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方正超粗黑简体" panose="03000509000000000000" pitchFamily="65" charset="-122"/>
                  <a:ea typeface="方正超粗黑简体" panose="03000509000000000000" pitchFamily="65" charset="-122"/>
                  <a:cs typeface="Arial Black" panose="020B0A04020102020204" pitchFamily="34" charset="0"/>
                </a:rPr>
                <a:t>推动力：</a:t>
              </a:r>
              <a:r>
                <a:rPr lang="zh-CN" altLang="en-US" sz="1200" dirty="0">
                  <a:latin typeface="幼圆" panose="02010509060101010101" pitchFamily="49" charset="-122"/>
                  <a:ea typeface="幼圆" panose="02010509060101010101" pitchFamily="49" charset="-122"/>
                  <a:cs typeface="Arial Black" panose="020B0A04020102020204" pitchFamily="34" charset="0"/>
                </a:rPr>
                <a:t>管理系统</a:t>
              </a:r>
            </a:p>
          </p:txBody>
        </p:sp>
      </p:grpSp>
      <p:grpSp>
        <p:nvGrpSpPr>
          <p:cNvPr id="15" name="组合 41"/>
          <p:cNvGrpSpPr/>
          <p:nvPr/>
        </p:nvGrpSpPr>
        <p:grpSpPr>
          <a:xfrm>
            <a:off x="3706607" y="1195705"/>
            <a:ext cx="2567802" cy="3702050"/>
            <a:chOff x="1763688" y="2165108"/>
            <a:chExt cx="3024336" cy="4360236"/>
          </a:xfrm>
          <a:effectLst>
            <a:outerShdw blurRad="50800" dist="38100" dir="2700000" algn="tl" rotWithShape="0">
              <a:prstClr val="black">
                <a:alpha val="40000"/>
              </a:prstClr>
            </a:outerShdw>
          </a:effectLst>
        </p:grpSpPr>
        <p:sp>
          <p:nvSpPr>
            <p:cNvPr id="16" name="上箭头 7"/>
            <p:cNvSpPr/>
            <p:nvPr/>
          </p:nvSpPr>
          <p:spPr>
            <a:xfrm>
              <a:off x="1763688" y="2165108"/>
              <a:ext cx="3024336" cy="4360236"/>
            </a:xfrm>
            <a:prstGeom prst="upArrow">
              <a:avLst>
                <a:gd name="adj1" fmla="val 88271"/>
                <a:gd name="adj2" fmla="val 9219"/>
              </a:avLst>
            </a:prstGeom>
            <a:solidFill>
              <a:schemeClr val="accent5">
                <a:lumMod val="20000"/>
                <a:lumOff val="80000"/>
              </a:schemeClr>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17" name="矩形 16"/>
            <p:cNvSpPr/>
            <p:nvPr/>
          </p:nvSpPr>
          <p:spPr>
            <a:xfrm>
              <a:off x="1942752" y="6237312"/>
              <a:ext cx="2125192" cy="288032"/>
            </a:xfrm>
            <a:prstGeom prst="rect">
              <a:avLst/>
            </a:prstGeom>
            <a:solidFill>
              <a:srgbClr val="FF0000"/>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方正超粗黑简体" panose="03000509000000000000" pitchFamily="65" charset="-122"/>
                  <a:ea typeface="方正超粗黑简体" panose="03000509000000000000" pitchFamily="65" charset="-122"/>
                  <a:cs typeface="Arial Black" panose="020B0A04020102020204" pitchFamily="34" charset="0"/>
                </a:rPr>
                <a:t>支撑力：</a:t>
              </a:r>
              <a:r>
                <a:rPr lang="zh-CN" altLang="en-US" sz="1200" dirty="0">
                  <a:latin typeface="幼圆" panose="02010509060101010101" pitchFamily="49" charset="-122"/>
                  <a:ea typeface="幼圆" panose="02010509060101010101" pitchFamily="49" charset="-122"/>
                  <a:cs typeface="Arial Black" panose="020B0A04020102020204" pitchFamily="34" charset="0"/>
                </a:rPr>
                <a:t>技术系统</a:t>
              </a:r>
            </a:p>
          </p:txBody>
        </p:sp>
      </p:grpSp>
      <p:grpSp>
        <p:nvGrpSpPr>
          <p:cNvPr id="18" name="组合 95"/>
          <p:cNvGrpSpPr/>
          <p:nvPr/>
        </p:nvGrpSpPr>
        <p:grpSpPr>
          <a:xfrm>
            <a:off x="3951161" y="4102949"/>
            <a:ext cx="2078699" cy="489105"/>
            <a:chOff x="2339751" y="5589240"/>
            <a:chExt cx="2448273" cy="576064"/>
          </a:xfrm>
        </p:grpSpPr>
        <p:sp>
          <p:nvSpPr>
            <p:cNvPr id="19" name="矩形 18"/>
            <p:cNvSpPr/>
            <p:nvPr/>
          </p:nvSpPr>
          <p:spPr>
            <a:xfrm>
              <a:off x="2339752" y="5589240"/>
              <a:ext cx="2448272" cy="576064"/>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ea typeface="楷体" panose="02010609060101010101" pitchFamily="49" charset="-122"/>
                <a:cs typeface="Arial Black" panose="020B0A04020102020204" pitchFamily="34" charset="0"/>
              </a:endParaRPr>
            </a:p>
          </p:txBody>
        </p:sp>
        <p:sp>
          <p:nvSpPr>
            <p:cNvPr id="20" name="TextBox 19"/>
            <p:cNvSpPr txBox="1"/>
            <p:nvPr/>
          </p:nvSpPr>
          <p:spPr>
            <a:xfrm>
              <a:off x="2369000" y="5589240"/>
              <a:ext cx="844315" cy="299060"/>
            </a:xfrm>
            <a:prstGeom prst="rect">
              <a:avLst/>
            </a:prstGeom>
            <a:solidFill>
              <a:srgbClr val="0070C0"/>
            </a:solidFill>
          </p:spPr>
          <p:txBody>
            <a:bodyPr wrap="non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基础设施</a:t>
              </a:r>
            </a:p>
          </p:txBody>
        </p:sp>
        <p:sp>
          <p:nvSpPr>
            <p:cNvPr id="21" name="TextBox 20"/>
            <p:cNvSpPr txBox="1"/>
            <p:nvPr/>
          </p:nvSpPr>
          <p:spPr>
            <a:xfrm>
              <a:off x="2339751" y="5661248"/>
              <a:ext cx="2448273" cy="471246"/>
            </a:xfrm>
            <a:prstGeom prst="rect">
              <a:avLst/>
            </a:prstGeom>
            <a:noFill/>
          </p:spPr>
          <p:txBody>
            <a:bodyPr wrap="square" rtlCol="0">
              <a:spAutoFit/>
            </a:bodyPr>
            <a:lstStyle/>
            <a:p>
              <a:pPr algn="r"/>
              <a:r>
                <a:rPr lang="zh-CN" altLang="en-US" sz="1000" dirty="0">
                  <a:latin typeface="幼圆" panose="02010509060101010101" pitchFamily="49" charset="-122"/>
                  <a:ea typeface="幼圆" panose="02010509060101010101" pitchFamily="49" charset="-122"/>
                  <a:cs typeface="Arial Black" panose="020B0A04020102020204" pitchFamily="34" charset="0"/>
                </a:rPr>
                <a:t>            公共软件、硬件、计算机网、物联网、数字化仪表</a:t>
              </a:r>
            </a:p>
          </p:txBody>
        </p:sp>
      </p:grpSp>
      <p:grpSp>
        <p:nvGrpSpPr>
          <p:cNvPr id="22" name="组合 97"/>
          <p:cNvGrpSpPr/>
          <p:nvPr/>
        </p:nvGrpSpPr>
        <p:grpSpPr>
          <a:xfrm>
            <a:off x="4012300" y="1596284"/>
            <a:ext cx="1956422" cy="489105"/>
            <a:chOff x="2411760" y="2636912"/>
            <a:chExt cx="2304257" cy="576064"/>
          </a:xfrm>
        </p:grpSpPr>
        <p:sp>
          <p:nvSpPr>
            <p:cNvPr id="23" name="矩形 22"/>
            <p:cNvSpPr/>
            <p:nvPr/>
          </p:nvSpPr>
          <p:spPr>
            <a:xfrm>
              <a:off x="2411760" y="2636912"/>
              <a:ext cx="2304256" cy="576064"/>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24" name="TextBox 23"/>
            <p:cNvSpPr txBox="1"/>
            <p:nvPr/>
          </p:nvSpPr>
          <p:spPr>
            <a:xfrm>
              <a:off x="2463841" y="2636912"/>
              <a:ext cx="1157723" cy="299060"/>
            </a:xfrm>
            <a:prstGeom prst="rect">
              <a:avLst/>
            </a:prstGeom>
            <a:solidFill>
              <a:srgbClr val="0070C0"/>
            </a:solidFill>
          </p:spPr>
          <p:txBody>
            <a:bodyPr wrap="non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业务应用软件</a:t>
              </a:r>
            </a:p>
          </p:txBody>
        </p:sp>
        <p:sp>
          <p:nvSpPr>
            <p:cNvPr id="25" name="TextBox 24"/>
            <p:cNvSpPr txBox="1"/>
            <p:nvPr/>
          </p:nvSpPr>
          <p:spPr>
            <a:xfrm>
              <a:off x="2411761" y="2708920"/>
              <a:ext cx="2304256" cy="471246"/>
            </a:xfrm>
            <a:prstGeom prst="rect">
              <a:avLst/>
            </a:prstGeom>
            <a:noFill/>
          </p:spPr>
          <p:txBody>
            <a:bodyPr wrap="square" rtlCol="0">
              <a:spAutoFit/>
            </a:bodyPr>
            <a:lstStyle/>
            <a:p>
              <a:pPr algn="r"/>
              <a:r>
                <a:rPr lang="zh-CN" altLang="en-US" sz="1000" dirty="0">
                  <a:latin typeface="幼圆" panose="02010509060101010101" pitchFamily="49" charset="-122"/>
                  <a:ea typeface="幼圆" panose="02010509060101010101" pitchFamily="49" charset="-122"/>
                  <a:cs typeface="Arial Black" panose="020B0A04020102020204" pitchFamily="34" charset="0"/>
                </a:rPr>
                <a:t>                工程技术专业软件、</a:t>
              </a:r>
              <a:r>
                <a:rPr lang="en-US" altLang="zh-CN" sz="1000" dirty="0">
                  <a:latin typeface="幼圆" panose="02010509060101010101" pitchFamily="49" charset="-122"/>
                  <a:ea typeface="幼圆" panose="02010509060101010101" pitchFamily="49" charset="-122"/>
                  <a:cs typeface="Arial Black" panose="020B0A04020102020204" pitchFamily="34" charset="0"/>
                </a:rPr>
                <a:t>MIS</a:t>
              </a:r>
              <a:r>
                <a:rPr lang="zh-CN" altLang="en-US" sz="1000" dirty="0">
                  <a:latin typeface="幼圆" panose="02010509060101010101" pitchFamily="49" charset="-122"/>
                  <a:ea typeface="幼圆" panose="02010509060101010101" pitchFamily="49" charset="-122"/>
                  <a:cs typeface="Arial Black" panose="020B0A04020102020204" pitchFamily="34" charset="0"/>
                </a:rPr>
                <a:t>、</a:t>
              </a:r>
              <a:r>
                <a:rPr lang="en-US" altLang="zh-CN" sz="1000" dirty="0">
                  <a:latin typeface="幼圆" panose="02010509060101010101" pitchFamily="49" charset="-122"/>
                  <a:ea typeface="幼圆" panose="02010509060101010101" pitchFamily="49" charset="-122"/>
                  <a:cs typeface="Arial Black" panose="020B0A04020102020204" pitchFamily="34" charset="0"/>
                </a:rPr>
                <a:t>ERP</a:t>
              </a:r>
              <a:r>
                <a:rPr lang="zh-CN" altLang="en-US" sz="1000" dirty="0">
                  <a:latin typeface="幼圆" panose="02010509060101010101" pitchFamily="49" charset="-122"/>
                  <a:ea typeface="幼圆" panose="02010509060101010101" pitchFamily="49" charset="-122"/>
                  <a:cs typeface="Arial Black" panose="020B0A04020102020204" pitchFamily="34" charset="0"/>
                </a:rPr>
                <a:t>、</a:t>
              </a:r>
              <a:r>
                <a:rPr lang="en-US" altLang="zh-CN" sz="1000" dirty="0">
                  <a:latin typeface="幼圆" panose="02010509060101010101" pitchFamily="49" charset="-122"/>
                  <a:ea typeface="幼圆" panose="02010509060101010101" pitchFamily="49" charset="-122"/>
                  <a:cs typeface="Arial Black" panose="020B0A04020102020204" pitchFamily="34" charset="0"/>
                </a:rPr>
                <a:t>DQMDS</a:t>
              </a:r>
              <a:endParaRPr lang="zh-CN" altLang="en-US" sz="1000" dirty="0">
                <a:latin typeface="幼圆" panose="02010509060101010101" pitchFamily="49" charset="-122"/>
                <a:ea typeface="幼圆" panose="02010509060101010101" pitchFamily="49" charset="-122"/>
                <a:cs typeface="Arial Black" panose="020B0A04020102020204" pitchFamily="34" charset="0"/>
              </a:endParaRPr>
            </a:p>
          </p:txBody>
        </p:sp>
      </p:grpSp>
      <p:pic>
        <p:nvPicPr>
          <p:cNvPr id="26" name="图片 25" descr="yun.png"/>
          <p:cNvPicPr>
            <a:picLocks noChangeAspect="1"/>
          </p:cNvPicPr>
          <p:nvPr/>
        </p:nvPicPr>
        <p:blipFill>
          <a:blip r:embed="rId2" cstate="screen"/>
          <a:stretch>
            <a:fillRect/>
          </a:stretch>
        </p:blipFill>
        <p:spPr>
          <a:xfrm>
            <a:off x="3854201" y="2146529"/>
            <a:ext cx="2236795" cy="1161625"/>
          </a:xfrm>
          <a:prstGeom prst="rect">
            <a:avLst/>
          </a:prstGeom>
        </p:spPr>
      </p:pic>
      <p:grpSp>
        <p:nvGrpSpPr>
          <p:cNvPr id="27" name="组合 98"/>
          <p:cNvGrpSpPr/>
          <p:nvPr/>
        </p:nvGrpSpPr>
        <p:grpSpPr>
          <a:xfrm>
            <a:off x="4007252" y="2180283"/>
            <a:ext cx="1961467" cy="1773007"/>
            <a:chOff x="2405817" y="3324740"/>
            <a:chExt cx="2310199" cy="2088232"/>
          </a:xfrm>
        </p:grpSpPr>
        <p:sp>
          <p:nvSpPr>
            <p:cNvPr id="28" name="矩形 27"/>
            <p:cNvSpPr/>
            <p:nvPr/>
          </p:nvSpPr>
          <p:spPr>
            <a:xfrm>
              <a:off x="2843808" y="4980924"/>
              <a:ext cx="1800200"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29" name="TextBox 28"/>
            <p:cNvSpPr txBox="1"/>
            <p:nvPr/>
          </p:nvSpPr>
          <p:spPr>
            <a:xfrm>
              <a:off x="2405817" y="3324740"/>
              <a:ext cx="376090" cy="1821545"/>
            </a:xfrm>
            <a:prstGeom prst="rect">
              <a:avLst/>
            </a:prstGeom>
            <a:solidFill>
              <a:srgbClr val="0070C0"/>
            </a:solidFill>
          </p:spPr>
          <p:txBody>
            <a:bodyPr wrap="non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数</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据</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中</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心</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与</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共</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享</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平</a:t>
              </a:r>
              <a:endPar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台</a:t>
              </a:r>
            </a:p>
          </p:txBody>
        </p:sp>
        <p:sp>
          <p:nvSpPr>
            <p:cNvPr id="30" name="TextBox 29"/>
            <p:cNvSpPr txBox="1"/>
            <p:nvPr/>
          </p:nvSpPr>
          <p:spPr>
            <a:xfrm>
              <a:off x="2935694" y="5023115"/>
              <a:ext cx="1584177" cy="289997"/>
            </a:xfrm>
            <a:prstGeom prst="rect">
              <a:avLst/>
            </a:prstGeom>
            <a:noFill/>
          </p:spPr>
          <p:txBody>
            <a:bodyPr wrap="squar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数据采集平台</a:t>
              </a:r>
            </a:p>
          </p:txBody>
        </p:sp>
        <p:sp>
          <p:nvSpPr>
            <p:cNvPr id="31" name="矩形 30"/>
            <p:cNvSpPr/>
            <p:nvPr/>
          </p:nvSpPr>
          <p:spPr>
            <a:xfrm>
              <a:off x="2411760" y="3324740"/>
              <a:ext cx="2304256" cy="2088232"/>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32" name="矩形 31"/>
            <p:cNvSpPr/>
            <p:nvPr/>
          </p:nvSpPr>
          <p:spPr>
            <a:xfrm>
              <a:off x="2843808" y="3396748"/>
              <a:ext cx="1800200" cy="36004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33" name="TextBox 32"/>
            <p:cNvSpPr txBox="1"/>
            <p:nvPr/>
          </p:nvSpPr>
          <p:spPr>
            <a:xfrm>
              <a:off x="2987824" y="3429000"/>
              <a:ext cx="1584177" cy="289997"/>
            </a:xfrm>
            <a:prstGeom prst="rect">
              <a:avLst/>
            </a:prstGeom>
            <a:noFill/>
          </p:spPr>
          <p:txBody>
            <a:bodyPr wrap="squar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数据服务平台</a:t>
              </a:r>
            </a:p>
          </p:txBody>
        </p:sp>
        <p:sp>
          <p:nvSpPr>
            <p:cNvPr id="34" name="圆柱形 33"/>
            <p:cNvSpPr/>
            <p:nvPr/>
          </p:nvSpPr>
          <p:spPr>
            <a:xfrm>
              <a:off x="2843808" y="3861048"/>
              <a:ext cx="1152128" cy="1008112"/>
            </a:xfrm>
            <a:prstGeom prst="can">
              <a:avLst/>
            </a:prstGeom>
            <a:solidFill>
              <a:srgbClr val="00B0F0">
                <a:alpha val="40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35" name="TextBox 34"/>
            <p:cNvSpPr txBox="1"/>
            <p:nvPr/>
          </p:nvSpPr>
          <p:spPr>
            <a:xfrm>
              <a:off x="2627784" y="4250906"/>
              <a:ext cx="1584177" cy="289997"/>
            </a:xfrm>
            <a:prstGeom prst="rect">
              <a:avLst/>
            </a:prstGeom>
            <a:noFill/>
          </p:spPr>
          <p:txBody>
            <a:bodyPr wrap="squar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数据中心</a:t>
              </a:r>
            </a:p>
          </p:txBody>
        </p:sp>
        <p:sp>
          <p:nvSpPr>
            <p:cNvPr id="36" name="流程图: 多文档 35"/>
            <p:cNvSpPr/>
            <p:nvPr/>
          </p:nvSpPr>
          <p:spPr>
            <a:xfrm>
              <a:off x="4139952" y="4077072"/>
              <a:ext cx="504056" cy="504056"/>
            </a:xfrm>
            <a:prstGeom prst="flowChartMultidocument">
              <a:avLst/>
            </a:prstGeom>
            <a:solidFill>
              <a:srgbClr val="00B0F0">
                <a:alpha val="39000"/>
              </a:srgbClr>
            </a:solid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37" name="TextBox 36"/>
            <p:cNvSpPr txBox="1"/>
            <p:nvPr/>
          </p:nvSpPr>
          <p:spPr>
            <a:xfrm>
              <a:off x="4028188" y="4109324"/>
              <a:ext cx="648071" cy="471246"/>
            </a:xfrm>
            <a:prstGeom prst="rect">
              <a:avLst/>
            </a:prstGeom>
            <a:noFill/>
          </p:spPr>
          <p:txBody>
            <a:bodyPr wrap="squar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其他</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数据</a:t>
              </a:r>
            </a:p>
          </p:txBody>
        </p:sp>
      </p:grpSp>
      <p:grpSp>
        <p:nvGrpSpPr>
          <p:cNvPr id="38" name="组合 100"/>
          <p:cNvGrpSpPr/>
          <p:nvPr/>
        </p:nvGrpSpPr>
        <p:grpSpPr>
          <a:xfrm>
            <a:off x="3951161" y="1535148"/>
            <a:ext cx="2078697" cy="2506664"/>
            <a:chOff x="2339752" y="2564904"/>
            <a:chExt cx="2448272" cy="2952328"/>
          </a:xfrm>
        </p:grpSpPr>
        <p:sp>
          <p:nvSpPr>
            <p:cNvPr id="39" name="矩形 38"/>
            <p:cNvSpPr/>
            <p:nvPr/>
          </p:nvSpPr>
          <p:spPr>
            <a:xfrm>
              <a:off x="2339752" y="2564904"/>
              <a:ext cx="2448272" cy="2952328"/>
            </a:xfrm>
            <a:prstGeom prst="rect">
              <a:avLst/>
            </a:pr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40" name="TextBox 39"/>
            <p:cNvSpPr txBox="1"/>
            <p:nvPr/>
          </p:nvSpPr>
          <p:spPr>
            <a:xfrm>
              <a:off x="4082581" y="5209455"/>
              <a:ext cx="687610" cy="299060"/>
            </a:xfrm>
            <a:prstGeom prst="rect">
              <a:avLst/>
            </a:prstGeom>
            <a:solidFill>
              <a:srgbClr val="00B0F0"/>
            </a:solidFill>
            <a:ln>
              <a:solidFill>
                <a:srgbClr val="00B0F0"/>
              </a:solidFill>
              <a:prstDash val="dash"/>
            </a:ln>
          </p:spPr>
          <p:txBody>
            <a:bodyPr wrap="non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云计算</a:t>
              </a:r>
            </a:p>
          </p:txBody>
        </p:sp>
      </p:grpSp>
      <p:grpSp>
        <p:nvGrpSpPr>
          <p:cNvPr id="41" name="组合 43"/>
          <p:cNvGrpSpPr/>
          <p:nvPr/>
        </p:nvGrpSpPr>
        <p:grpSpPr>
          <a:xfrm>
            <a:off x="6412860" y="1314855"/>
            <a:ext cx="1528454" cy="3277200"/>
            <a:chOff x="4951090" y="2305446"/>
            <a:chExt cx="1800200" cy="3859858"/>
          </a:xfrm>
          <a:effectLst>
            <a:outerShdw blurRad="50800" dist="38100" dir="2700000" algn="tl" rotWithShape="0">
              <a:prstClr val="black">
                <a:alpha val="40000"/>
              </a:prstClr>
            </a:outerShdw>
          </a:effectLst>
        </p:grpSpPr>
        <p:sp>
          <p:nvSpPr>
            <p:cNvPr id="42" name="上箭头 41"/>
            <p:cNvSpPr/>
            <p:nvPr/>
          </p:nvSpPr>
          <p:spPr>
            <a:xfrm>
              <a:off x="4951090" y="2305446"/>
              <a:ext cx="1800200" cy="3859858"/>
            </a:xfrm>
            <a:prstGeom prst="upArrow">
              <a:avLst>
                <a:gd name="adj1" fmla="val 87038"/>
                <a:gd name="adj2" fmla="val 9788"/>
              </a:avLst>
            </a:prstGeom>
            <a:solidFill>
              <a:srgbClr val="CCFF99"/>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43" name="矩形 42"/>
            <p:cNvSpPr/>
            <p:nvPr/>
          </p:nvSpPr>
          <p:spPr>
            <a:xfrm>
              <a:off x="5068435" y="5949304"/>
              <a:ext cx="720808" cy="216000"/>
            </a:xfrm>
            <a:prstGeom prst="rect">
              <a:avLst/>
            </a:prstGeom>
            <a:solidFill>
              <a:srgbClr val="FF0000"/>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组织力</a:t>
              </a:r>
            </a:p>
          </p:txBody>
        </p:sp>
      </p:grpSp>
      <p:grpSp>
        <p:nvGrpSpPr>
          <p:cNvPr id="44" name="组合 44"/>
          <p:cNvGrpSpPr/>
          <p:nvPr/>
        </p:nvGrpSpPr>
        <p:grpSpPr>
          <a:xfrm>
            <a:off x="7847828" y="1375997"/>
            <a:ext cx="855934" cy="3216061"/>
            <a:chOff x="6641182" y="2377455"/>
            <a:chExt cx="1008112" cy="3787849"/>
          </a:xfrm>
          <a:effectLst>
            <a:outerShdw blurRad="50800" dist="38100" dir="2700000" algn="tl" rotWithShape="0">
              <a:prstClr val="black">
                <a:alpha val="40000"/>
              </a:prstClr>
            </a:outerShdw>
          </a:effectLst>
        </p:grpSpPr>
        <p:sp>
          <p:nvSpPr>
            <p:cNvPr id="45" name="上箭头 44"/>
            <p:cNvSpPr/>
            <p:nvPr/>
          </p:nvSpPr>
          <p:spPr>
            <a:xfrm>
              <a:off x="6641182" y="2377455"/>
              <a:ext cx="1008112" cy="3787849"/>
            </a:xfrm>
            <a:prstGeom prst="upArrow">
              <a:avLst>
                <a:gd name="adj1" fmla="val 87038"/>
                <a:gd name="adj2" fmla="val 9788"/>
              </a:avLst>
            </a:prstGeom>
            <a:solidFill>
              <a:srgbClr val="CCFFCC"/>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46" name="矩形 45"/>
            <p:cNvSpPr/>
            <p:nvPr/>
          </p:nvSpPr>
          <p:spPr>
            <a:xfrm>
              <a:off x="6720443" y="5949304"/>
              <a:ext cx="864096" cy="216000"/>
            </a:xfrm>
            <a:prstGeom prst="rect">
              <a:avLst/>
            </a:prstGeom>
            <a:solidFill>
              <a:srgbClr val="FF0000"/>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自组织力</a:t>
              </a:r>
            </a:p>
          </p:txBody>
        </p:sp>
      </p:grpSp>
      <p:sp>
        <p:nvSpPr>
          <p:cNvPr id="47" name="TextBox 46"/>
          <p:cNvSpPr txBox="1"/>
          <p:nvPr/>
        </p:nvSpPr>
        <p:spPr>
          <a:xfrm>
            <a:off x="6816626" y="1474011"/>
            <a:ext cx="716841" cy="253906"/>
          </a:xfrm>
          <a:prstGeom prst="rect">
            <a:avLst/>
          </a:prstGeom>
          <a:solidFill>
            <a:srgbClr val="00B050"/>
          </a:solidFill>
        </p:spPr>
        <p:txBody>
          <a:bodyPr wrap="none" lIns="91429" tIns="45715" rIns="91429" bIns="45715"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统一领导</a:t>
            </a:r>
          </a:p>
        </p:txBody>
      </p:sp>
      <p:grpSp>
        <p:nvGrpSpPr>
          <p:cNvPr id="48" name="组合 72"/>
          <p:cNvGrpSpPr/>
          <p:nvPr/>
        </p:nvGrpSpPr>
        <p:grpSpPr>
          <a:xfrm>
            <a:off x="6596278" y="3063603"/>
            <a:ext cx="1161625" cy="1259640"/>
            <a:chOff x="5167114" y="4365104"/>
            <a:chExt cx="1368152" cy="1483593"/>
          </a:xfrm>
        </p:grpSpPr>
        <p:sp>
          <p:nvSpPr>
            <p:cNvPr id="49" name="矩形 48"/>
            <p:cNvSpPr/>
            <p:nvPr/>
          </p:nvSpPr>
          <p:spPr>
            <a:xfrm>
              <a:off x="5167114" y="4365104"/>
              <a:ext cx="1368152" cy="1483593"/>
            </a:xfrm>
            <a:prstGeom prst="rect">
              <a:avLst/>
            </a:prstGeom>
            <a:noFill/>
            <a:ln w="12700">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50" name="TextBox 49"/>
            <p:cNvSpPr txBox="1"/>
            <p:nvPr/>
          </p:nvSpPr>
          <p:spPr>
            <a:xfrm>
              <a:off x="5191977" y="4368513"/>
              <a:ext cx="844315" cy="299060"/>
            </a:xfrm>
            <a:prstGeom prst="rect">
              <a:avLst/>
            </a:prstGeom>
            <a:solidFill>
              <a:srgbClr val="00CC99"/>
            </a:solidFill>
          </p:spPr>
          <p:txBody>
            <a:bodyPr wrap="non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信息资源</a:t>
              </a:r>
            </a:p>
          </p:txBody>
        </p:sp>
      </p:grpSp>
      <p:grpSp>
        <p:nvGrpSpPr>
          <p:cNvPr id="51" name="组合 71"/>
          <p:cNvGrpSpPr/>
          <p:nvPr/>
        </p:nvGrpSpPr>
        <p:grpSpPr>
          <a:xfrm>
            <a:off x="6547880" y="3840313"/>
            <a:ext cx="1262520" cy="425353"/>
            <a:chOff x="5110115" y="5279904"/>
            <a:chExt cx="1486985" cy="500977"/>
          </a:xfrm>
        </p:grpSpPr>
        <p:grpSp>
          <p:nvGrpSpPr>
            <p:cNvPr id="52" name="组合 55"/>
            <p:cNvGrpSpPr/>
            <p:nvPr/>
          </p:nvGrpSpPr>
          <p:grpSpPr>
            <a:xfrm>
              <a:off x="5110115" y="5483324"/>
              <a:ext cx="1486985" cy="297557"/>
              <a:chOff x="15009" y="4931643"/>
              <a:chExt cx="1486985" cy="297557"/>
            </a:xfrm>
          </p:grpSpPr>
          <p:sp>
            <p:nvSpPr>
              <p:cNvPr id="54" name="矩形 53"/>
              <p:cNvSpPr/>
              <p:nvPr/>
            </p:nvSpPr>
            <p:spPr>
              <a:xfrm>
                <a:off x="107504" y="4941168"/>
                <a:ext cx="323528" cy="288032"/>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55" name="矩形 54"/>
              <p:cNvSpPr/>
              <p:nvPr/>
            </p:nvSpPr>
            <p:spPr>
              <a:xfrm>
                <a:off x="431709" y="4941168"/>
                <a:ext cx="323528" cy="288032"/>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56" name="矩形 49"/>
              <p:cNvSpPr/>
              <p:nvPr/>
            </p:nvSpPr>
            <p:spPr>
              <a:xfrm>
                <a:off x="755914" y="4941168"/>
                <a:ext cx="323528" cy="288032"/>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57" name="矩形 56"/>
              <p:cNvSpPr/>
              <p:nvPr/>
            </p:nvSpPr>
            <p:spPr>
              <a:xfrm>
                <a:off x="1080120" y="4941168"/>
                <a:ext cx="323528" cy="288032"/>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58" name="TextBox 57"/>
              <p:cNvSpPr txBox="1"/>
              <p:nvPr/>
            </p:nvSpPr>
            <p:spPr>
              <a:xfrm>
                <a:off x="15009" y="4931643"/>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队伍</a:t>
                </a:r>
              </a:p>
            </p:txBody>
          </p:sp>
          <p:sp>
            <p:nvSpPr>
              <p:cNvPr id="59" name="TextBox 58"/>
              <p:cNvSpPr txBox="1"/>
              <p:nvPr/>
            </p:nvSpPr>
            <p:spPr>
              <a:xfrm>
                <a:off x="329011" y="4931643"/>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网络</a:t>
                </a:r>
              </a:p>
            </p:txBody>
          </p:sp>
          <p:sp>
            <p:nvSpPr>
              <p:cNvPr id="60" name="TextBox 59"/>
              <p:cNvSpPr txBox="1"/>
              <p:nvPr/>
            </p:nvSpPr>
            <p:spPr>
              <a:xfrm>
                <a:off x="660476" y="4931643"/>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信息</a:t>
                </a:r>
              </a:p>
            </p:txBody>
          </p:sp>
          <p:sp>
            <p:nvSpPr>
              <p:cNvPr id="61" name="TextBox 60"/>
              <p:cNvSpPr txBox="1"/>
              <p:nvPr/>
            </p:nvSpPr>
            <p:spPr>
              <a:xfrm>
                <a:off x="982416" y="4931643"/>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软件</a:t>
                </a:r>
              </a:p>
            </p:txBody>
          </p:sp>
        </p:grpSp>
        <p:sp>
          <p:nvSpPr>
            <p:cNvPr id="53" name="矩形 52"/>
            <p:cNvSpPr/>
            <p:nvPr/>
          </p:nvSpPr>
          <p:spPr>
            <a:xfrm>
              <a:off x="5659182" y="5279904"/>
              <a:ext cx="846238" cy="21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集中管理</a:t>
              </a:r>
            </a:p>
          </p:txBody>
        </p:sp>
      </p:grpSp>
      <p:grpSp>
        <p:nvGrpSpPr>
          <p:cNvPr id="62" name="组合 70"/>
          <p:cNvGrpSpPr/>
          <p:nvPr/>
        </p:nvGrpSpPr>
        <p:grpSpPr>
          <a:xfrm>
            <a:off x="6591056" y="3371348"/>
            <a:ext cx="1173031" cy="425913"/>
            <a:chOff x="5160968" y="4727563"/>
            <a:chExt cx="1381586" cy="501637"/>
          </a:xfrm>
        </p:grpSpPr>
        <p:grpSp>
          <p:nvGrpSpPr>
            <p:cNvPr id="63" name="组合 67"/>
            <p:cNvGrpSpPr/>
            <p:nvPr/>
          </p:nvGrpSpPr>
          <p:grpSpPr>
            <a:xfrm>
              <a:off x="5160968" y="4922118"/>
              <a:ext cx="1381586" cy="307082"/>
              <a:chOff x="5160968" y="5161384"/>
              <a:chExt cx="1381586" cy="307082"/>
            </a:xfrm>
          </p:grpSpPr>
          <p:grpSp>
            <p:nvGrpSpPr>
              <p:cNvPr id="65" name="组合 58"/>
              <p:cNvGrpSpPr/>
              <p:nvPr/>
            </p:nvGrpSpPr>
            <p:grpSpPr>
              <a:xfrm>
                <a:off x="5160968" y="5161384"/>
                <a:ext cx="519578" cy="307082"/>
                <a:chOff x="281386" y="5066134"/>
                <a:chExt cx="519578" cy="307082"/>
              </a:xfrm>
            </p:grpSpPr>
            <p:sp>
              <p:nvSpPr>
                <p:cNvPr id="72" name="矩形 56"/>
                <p:cNvSpPr/>
                <p:nvPr/>
              </p:nvSpPr>
              <p:spPr>
                <a:xfrm>
                  <a:off x="323528" y="5085184"/>
                  <a:ext cx="432048" cy="28803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73" name="TextBox 57"/>
                <p:cNvSpPr txBox="1"/>
                <p:nvPr/>
              </p:nvSpPr>
              <p:spPr>
                <a:xfrm>
                  <a:off x="281386" y="5066134"/>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资金</a:t>
                  </a:r>
                </a:p>
              </p:txBody>
            </p:sp>
          </p:grpSp>
          <p:grpSp>
            <p:nvGrpSpPr>
              <p:cNvPr id="66" name="组合 59"/>
              <p:cNvGrpSpPr/>
              <p:nvPr/>
            </p:nvGrpSpPr>
            <p:grpSpPr>
              <a:xfrm>
                <a:off x="5591972" y="5161384"/>
                <a:ext cx="519578" cy="307082"/>
                <a:chOff x="281385" y="5066134"/>
                <a:chExt cx="519578" cy="307082"/>
              </a:xfrm>
            </p:grpSpPr>
            <p:sp>
              <p:nvSpPr>
                <p:cNvPr id="70" name="矩形 60"/>
                <p:cNvSpPr/>
                <p:nvPr/>
              </p:nvSpPr>
              <p:spPr>
                <a:xfrm>
                  <a:off x="323528" y="5085184"/>
                  <a:ext cx="432048" cy="28803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71" name="TextBox 70"/>
                <p:cNvSpPr txBox="1"/>
                <p:nvPr/>
              </p:nvSpPr>
              <p:spPr>
                <a:xfrm>
                  <a:off x="281385" y="5066134"/>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项目</a:t>
                  </a:r>
                </a:p>
              </p:txBody>
            </p:sp>
          </p:grpSp>
          <p:grpSp>
            <p:nvGrpSpPr>
              <p:cNvPr id="67" name="组合 62"/>
              <p:cNvGrpSpPr/>
              <p:nvPr/>
            </p:nvGrpSpPr>
            <p:grpSpPr>
              <a:xfrm>
                <a:off x="6022976" y="5161384"/>
                <a:ext cx="519578" cy="307082"/>
                <a:chOff x="281385" y="5066134"/>
                <a:chExt cx="519578" cy="307082"/>
              </a:xfrm>
            </p:grpSpPr>
            <p:sp>
              <p:nvSpPr>
                <p:cNvPr id="68" name="矩形 63"/>
                <p:cNvSpPr/>
                <p:nvPr/>
              </p:nvSpPr>
              <p:spPr>
                <a:xfrm>
                  <a:off x="323528" y="5085184"/>
                  <a:ext cx="432048" cy="288032"/>
                </a:xfrm>
                <a:prstGeom prst="rect">
                  <a:avLst/>
                </a:prstGeom>
                <a:noFill/>
                <a:ln w="127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69" name="TextBox 64"/>
                <p:cNvSpPr txBox="1"/>
                <p:nvPr/>
              </p:nvSpPr>
              <p:spPr>
                <a:xfrm>
                  <a:off x="281385" y="5066134"/>
                  <a:ext cx="519578" cy="289997"/>
                </a:xfrm>
                <a:prstGeom prst="rect">
                  <a:avLst/>
                </a:prstGeom>
                <a:noFill/>
              </p:spPr>
              <p:txBody>
                <a:bodyPr wrap="none" rtlCol="0">
                  <a:spAutoFit/>
                </a:bodyPr>
                <a:lstStyle/>
                <a:p>
                  <a:pPr algn="ctr"/>
                  <a:r>
                    <a:rPr lang="zh-CN" altLang="en-US" sz="1000" dirty="0">
                      <a:latin typeface="幼圆" panose="02010509060101010101" pitchFamily="49" charset="-122"/>
                      <a:ea typeface="幼圆" panose="02010509060101010101" pitchFamily="49" charset="-122"/>
                      <a:cs typeface="Arial Black" panose="020B0A04020102020204" pitchFamily="34" charset="0"/>
                    </a:rPr>
                    <a:t>资产</a:t>
                  </a:r>
                </a:p>
              </p:txBody>
            </p:sp>
          </p:grpSp>
        </p:grpSp>
        <p:sp>
          <p:nvSpPr>
            <p:cNvPr id="64" name="矩形 63"/>
            <p:cNvSpPr/>
            <p:nvPr/>
          </p:nvSpPr>
          <p:spPr>
            <a:xfrm>
              <a:off x="5658070" y="4727563"/>
              <a:ext cx="846238" cy="2160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统一管理</a:t>
              </a:r>
            </a:p>
          </p:txBody>
        </p:sp>
      </p:grpSp>
      <p:grpSp>
        <p:nvGrpSpPr>
          <p:cNvPr id="74" name="组合 82"/>
          <p:cNvGrpSpPr/>
          <p:nvPr/>
        </p:nvGrpSpPr>
        <p:grpSpPr>
          <a:xfrm>
            <a:off x="6594981" y="1797015"/>
            <a:ext cx="1183936" cy="1185887"/>
            <a:chOff x="5165590" y="2873330"/>
            <a:chExt cx="1394430" cy="1396728"/>
          </a:xfrm>
        </p:grpSpPr>
        <p:sp>
          <p:nvSpPr>
            <p:cNvPr id="75" name="TextBox 46"/>
            <p:cNvSpPr txBox="1"/>
            <p:nvPr/>
          </p:nvSpPr>
          <p:spPr>
            <a:xfrm>
              <a:off x="5165590" y="2873330"/>
              <a:ext cx="1368000" cy="308122"/>
            </a:xfrm>
            <a:prstGeom prst="rect">
              <a:avLst/>
            </a:prstGeom>
            <a:solidFill>
              <a:srgbClr val="00B050"/>
            </a:solidFill>
          </p:spPr>
          <p:txBody>
            <a:bodyPr wrap="square" rtlCol="0">
              <a:spAutoFit/>
            </a:bodyPr>
            <a:lstStyle/>
            <a:p>
              <a:pPr algn="ct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信息</a:t>
              </a:r>
              <a:r>
                <a:rPr lang="en-US" altLang="zh-CN"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105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业务管理</a:t>
              </a:r>
            </a:p>
          </p:txBody>
        </p:sp>
        <p:sp>
          <p:nvSpPr>
            <p:cNvPr id="76" name="矩形 75"/>
            <p:cNvSpPr/>
            <p:nvPr/>
          </p:nvSpPr>
          <p:spPr>
            <a:xfrm>
              <a:off x="5168458" y="2873330"/>
              <a:ext cx="1368152" cy="1396728"/>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grpSp>
          <p:nvGrpSpPr>
            <p:cNvPr id="77" name="组合 81"/>
            <p:cNvGrpSpPr/>
            <p:nvPr/>
          </p:nvGrpSpPr>
          <p:grpSpPr>
            <a:xfrm>
              <a:off x="5176345" y="3212976"/>
              <a:ext cx="1383675" cy="1008112"/>
              <a:chOff x="5176345" y="3212976"/>
              <a:chExt cx="1383675" cy="1008112"/>
            </a:xfrm>
          </p:grpSpPr>
          <p:sp>
            <p:nvSpPr>
              <p:cNvPr id="78" name="矩形 77"/>
              <p:cNvSpPr/>
              <p:nvPr/>
            </p:nvSpPr>
            <p:spPr>
              <a:xfrm>
                <a:off x="5238926" y="3212976"/>
                <a:ext cx="360040" cy="10081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幼圆" panose="02010509060101010101" pitchFamily="49" charset="-122"/>
                  <a:ea typeface="幼圆" panose="02010509060101010101" pitchFamily="49" charset="-122"/>
                  <a:cs typeface="Arial Black" panose="020B0A04020102020204" pitchFamily="34" charset="0"/>
                </a:endParaRPr>
              </a:p>
            </p:txBody>
          </p:sp>
          <p:sp>
            <p:nvSpPr>
              <p:cNvPr id="79" name="矩形 74"/>
              <p:cNvSpPr/>
              <p:nvPr/>
            </p:nvSpPr>
            <p:spPr>
              <a:xfrm>
                <a:off x="5667965" y="3212976"/>
                <a:ext cx="360040" cy="10081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80" name="矩形 79"/>
              <p:cNvSpPr/>
              <p:nvPr/>
            </p:nvSpPr>
            <p:spPr>
              <a:xfrm>
                <a:off x="6097003" y="3212976"/>
                <a:ext cx="360040" cy="10081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81" name="TextBox 80"/>
              <p:cNvSpPr txBox="1"/>
              <p:nvPr/>
            </p:nvSpPr>
            <p:spPr>
              <a:xfrm>
                <a:off x="5176345" y="3291004"/>
                <a:ext cx="519578" cy="833742"/>
              </a:xfrm>
              <a:prstGeom prst="rect">
                <a:avLst/>
              </a:prstGeom>
              <a:noFill/>
            </p:spPr>
            <p:txBody>
              <a:bodyPr wrap="none" rtlCol="0">
                <a:spAutoFit/>
              </a:bodyPr>
              <a:lstStyle/>
              <a:p>
                <a:r>
                  <a:rPr lang="zh-CN" altLang="en-US" sz="1000" dirty="0">
                    <a:latin typeface="幼圆" panose="02010509060101010101" pitchFamily="49" charset="-122"/>
                    <a:ea typeface="幼圆" panose="02010509060101010101" pitchFamily="49" charset="-122"/>
                    <a:cs typeface="Arial Black" panose="020B0A04020102020204" pitchFamily="34" charset="0"/>
                  </a:rPr>
                  <a:t>各级</a:t>
                </a:r>
                <a:endParaRPr lang="en-US" altLang="zh-CN" sz="1000" dirty="0">
                  <a:latin typeface="幼圆" panose="02010509060101010101" pitchFamily="49" charset="-122"/>
                  <a:ea typeface="幼圆" panose="02010509060101010101" pitchFamily="49" charset="-122"/>
                  <a:cs typeface="Arial Black" panose="020B0A04020102020204" pitchFamily="34" charset="0"/>
                </a:endParaRPr>
              </a:p>
              <a:p>
                <a:r>
                  <a:rPr lang="zh-CN" altLang="en-US" sz="1000" dirty="0">
                    <a:latin typeface="幼圆" panose="02010509060101010101" pitchFamily="49" charset="-122"/>
                    <a:ea typeface="幼圆" panose="02010509060101010101" pitchFamily="49" charset="-122"/>
                    <a:cs typeface="Arial Black" panose="020B0A04020102020204" pitchFamily="34" charset="0"/>
                  </a:rPr>
                  <a:t>单位</a:t>
                </a:r>
                <a:endParaRPr lang="en-US" altLang="zh-CN" sz="1000" dirty="0">
                  <a:latin typeface="幼圆" panose="02010509060101010101" pitchFamily="49" charset="-122"/>
                  <a:ea typeface="幼圆" panose="02010509060101010101" pitchFamily="49" charset="-122"/>
                  <a:cs typeface="Arial Black" panose="020B0A04020102020204" pitchFamily="34" charset="0"/>
                </a:endParaRPr>
              </a:p>
              <a:p>
                <a:r>
                  <a:rPr lang="zh-CN" altLang="en-US" sz="1000" dirty="0">
                    <a:latin typeface="幼圆" panose="02010509060101010101" pitchFamily="49" charset="-122"/>
                    <a:ea typeface="幼圆" panose="02010509060101010101" pitchFamily="49" charset="-122"/>
                    <a:cs typeface="Arial Black" panose="020B0A04020102020204" pitchFamily="34" charset="0"/>
                  </a:rPr>
                  <a:t>信息</a:t>
                </a:r>
                <a:endParaRPr lang="en-US" altLang="zh-CN" sz="1000" dirty="0">
                  <a:latin typeface="幼圆" panose="02010509060101010101" pitchFamily="49" charset="-122"/>
                  <a:ea typeface="幼圆" panose="02010509060101010101" pitchFamily="49" charset="-122"/>
                  <a:cs typeface="Arial Black" panose="020B0A04020102020204" pitchFamily="34" charset="0"/>
                </a:endParaRPr>
              </a:p>
              <a:p>
                <a:r>
                  <a:rPr lang="zh-CN" altLang="en-US" sz="1000" dirty="0">
                    <a:latin typeface="幼圆" panose="02010509060101010101" pitchFamily="49" charset="-122"/>
                    <a:ea typeface="幼圆" panose="02010509060101010101" pitchFamily="49" charset="-122"/>
                    <a:cs typeface="Arial Black" panose="020B0A04020102020204" pitchFamily="34" charset="0"/>
                  </a:rPr>
                  <a:t>机构</a:t>
                </a:r>
              </a:p>
            </p:txBody>
          </p:sp>
          <p:sp>
            <p:nvSpPr>
              <p:cNvPr id="82" name="TextBox 81"/>
              <p:cNvSpPr txBox="1"/>
              <p:nvPr/>
            </p:nvSpPr>
            <p:spPr>
              <a:xfrm>
                <a:off x="5608393" y="3291004"/>
                <a:ext cx="519578" cy="833742"/>
              </a:xfrm>
              <a:prstGeom prst="rect">
                <a:avLst/>
              </a:prstGeom>
              <a:noFill/>
            </p:spPr>
            <p:txBody>
              <a:bodyPr wrap="none" rtlCol="0">
                <a:spAutoFit/>
              </a:bodyPr>
              <a:lstStyle/>
              <a:p>
                <a:r>
                  <a:rPr lang="zh-CN" altLang="en-US" sz="1000" dirty="0">
                    <a:latin typeface="幼圆" panose="02010509060101010101" pitchFamily="49" charset="-122"/>
                    <a:ea typeface="幼圆" panose="02010509060101010101" pitchFamily="49" charset="-122"/>
                    <a:cs typeface="Arial Black" panose="020B0A04020102020204" pitchFamily="34" charset="0"/>
                  </a:rPr>
                  <a:t>专业</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建设</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运维</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队伍</a:t>
                </a:r>
                <a:endParaRPr lang="en-US" altLang="zh-CN" sz="1000" dirty="0">
                  <a:latin typeface="幼圆" panose="02010509060101010101" pitchFamily="49" charset="-122"/>
                  <a:ea typeface="幼圆" panose="02010509060101010101" pitchFamily="49" charset="-122"/>
                  <a:cs typeface="Arial Black" panose="020B0A04020102020204" pitchFamily="34" charset="0"/>
                </a:endParaRPr>
              </a:p>
            </p:txBody>
          </p:sp>
          <p:sp>
            <p:nvSpPr>
              <p:cNvPr id="83" name="TextBox 82"/>
              <p:cNvSpPr txBox="1"/>
              <p:nvPr/>
            </p:nvSpPr>
            <p:spPr>
              <a:xfrm>
                <a:off x="6040442" y="3291004"/>
                <a:ext cx="519578" cy="833742"/>
              </a:xfrm>
              <a:prstGeom prst="rect">
                <a:avLst/>
              </a:prstGeom>
              <a:noFill/>
            </p:spPr>
            <p:txBody>
              <a:bodyPr wrap="none" rtlCol="0">
                <a:spAutoFit/>
              </a:bodyPr>
              <a:lstStyle/>
              <a:p>
                <a:r>
                  <a:rPr lang="zh-CN" altLang="en-US" sz="1000" dirty="0">
                    <a:latin typeface="幼圆" panose="02010509060101010101" pitchFamily="49" charset="-122"/>
                    <a:ea typeface="幼圆" panose="02010509060101010101" pitchFamily="49" charset="-122"/>
                    <a:cs typeface="Arial Black" panose="020B0A04020102020204" pitchFamily="34" charset="0"/>
                  </a:rPr>
                  <a:t>外部</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支持</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技术</a:t>
                </a:r>
                <a:r>
                  <a:rPr lang="en-US" altLang="zh-CN" sz="1000" dirty="0">
                    <a:latin typeface="幼圆" panose="02010509060101010101" pitchFamily="49" charset="-122"/>
                    <a:ea typeface="幼圆" panose="02010509060101010101" pitchFamily="49" charset="-122"/>
                    <a:cs typeface="Arial Black" panose="020B0A04020102020204" pitchFamily="34" charset="0"/>
                  </a:rPr>
                  <a:t/>
                </a:r>
                <a:br>
                  <a:rPr lang="en-US" altLang="zh-CN" sz="1000" dirty="0">
                    <a:latin typeface="幼圆" panose="02010509060101010101" pitchFamily="49" charset="-122"/>
                    <a:ea typeface="幼圆" panose="02010509060101010101" pitchFamily="49" charset="-122"/>
                    <a:cs typeface="Arial Black" panose="020B0A04020102020204" pitchFamily="34" charset="0"/>
                  </a:rPr>
                </a:br>
                <a:r>
                  <a:rPr lang="zh-CN" altLang="en-US" sz="1000" dirty="0">
                    <a:latin typeface="幼圆" panose="02010509060101010101" pitchFamily="49" charset="-122"/>
                    <a:ea typeface="幼圆" panose="02010509060101010101" pitchFamily="49" charset="-122"/>
                    <a:cs typeface="Arial Black" panose="020B0A04020102020204" pitchFamily="34" charset="0"/>
                  </a:rPr>
                  <a:t>力量</a:t>
                </a:r>
                <a:endParaRPr lang="en-US" altLang="zh-CN" sz="1000" dirty="0">
                  <a:latin typeface="幼圆" panose="02010509060101010101" pitchFamily="49" charset="-122"/>
                  <a:ea typeface="幼圆" panose="02010509060101010101" pitchFamily="49" charset="-122"/>
                  <a:cs typeface="Arial Black" panose="020B0A04020102020204" pitchFamily="34" charset="0"/>
                </a:endParaRPr>
              </a:p>
            </p:txBody>
          </p:sp>
        </p:grpSp>
      </p:grpSp>
      <p:sp>
        <p:nvSpPr>
          <p:cNvPr id="84" name="矩形 83"/>
          <p:cNvSpPr/>
          <p:nvPr/>
        </p:nvSpPr>
        <p:spPr>
          <a:xfrm>
            <a:off x="8065005" y="1535147"/>
            <a:ext cx="443975" cy="3056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企业</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目标</a:t>
            </a:r>
          </a:p>
        </p:txBody>
      </p:sp>
      <p:sp>
        <p:nvSpPr>
          <p:cNvPr id="85" name="矩形 84"/>
          <p:cNvSpPr/>
          <p:nvPr/>
        </p:nvSpPr>
        <p:spPr>
          <a:xfrm>
            <a:off x="8065005" y="1889081"/>
            <a:ext cx="443975" cy="305691"/>
          </a:xfrm>
          <a:prstGeom prst="rect">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个人</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目标</a:t>
            </a:r>
          </a:p>
        </p:txBody>
      </p:sp>
      <p:sp>
        <p:nvSpPr>
          <p:cNvPr id="86" name="矩形 85"/>
          <p:cNvSpPr/>
          <p:nvPr/>
        </p:nvSpPr>
        <p:spPr>
          <a:xfrm>
            <a:off x="8065005" y="3658754"/>
            <a:ext cx="443975" cy="305691"/>
          </a:xfrm>
          <a:prstGeom prst="rect">
            <a:avLst/>
          </a:prstGeom>
          <a:solidFill>
            <a:srgbClr val="66FF99"/>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技术</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交流</a:t>
            </a:r>
          </a:p>
        </p:txBody>
      </p:sp>
      <p:sp>
        <p:nvSpPr>
          <p:cNvPr id="87" name="矩形 86"/>
          <p:cNvSpPr/>
          <p:nvPr/>
        </p:nvSpPr>
        <p:spPr>
          <a:xfrm>
            <a:off x="8065005" y="3304819"/>
            <a:ext cx="443975" cy="305691"/>
          </a:xfrm>
          <a:prstGeom prst="rect">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比赛</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评优</a:t>
            </a:r>
          </a:p>
        </p:txBody>
      </p:sp>
      <p:sp>
        <p:nvSpPr>
          <p:cNvPr id="88" name="矩形 87"/>
          <p:cNvSpPr/>
          <p:nvPr/>
        </p:nvSpPr>
        <p:spPr>
          <a:xfrm>
            <a:off x="8065005" y="4012689"/>
            <a:ext cx="443975" cy="305691"/>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群众</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路线</a:t>
            </a:r>
          </a:p>
        </p:txBody>
      </p:sp>
      <p:sp>
        <p:nvSpPr>
          <p:cNvPr id="89" name="矩形 88"/>
          <p:cNvSpPr/>
          <p:nvPr/>
        </p:nvSpPr>
        <p:spPr>
          <a:xfrm>
            <a:off x="8065005" y="2243016"/>
            <a:ext cx="443975" cy="305691"/>
          </a:xfrm>
          <a:prstGeom prst="rect">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企业</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精神</a:t>
            </a:r>
          </a:p>
        </p:txBody>
      </p:sp>
      <p:sp>
        <p:nvSpPr>
          <p:cNvPr id="90" name="矩形 89"/>
          <p:cNvSpPr/>
          <p:nvPr/>
        </p:nvSpPr>
        <p:spPr>
          <a:xfrm>
            <a:off x="8065005" y="2596950"/>
            <a:ext cx="443975" cy="305691"/>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媒体</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形象</a:t>
            </a:r>
          </a:p>
        </p:txBody>
      </p:sp>
      <p:sp>
        <p:nvSpPr>
          <p:cNvPr id="91" name="矩形 90"/>
          <p:cNvSpPr/>
          <p:nvPr/>
        </p:nvSpPr>
        <p:spPr>
          <a:xfrm>
            <a:off x="8065005" y="2950885"/>
            <a:ext cx="443975" cy="305691"/>
          </a:xfrm>
          <a:prstGeom prst="rect">
            <a:avLst/>
          </a:prstGeom>
          <a:solidFill>
            <a:srgbClr val="66FF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71991" rIns="91429" bIns="71991"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开放</a:t>
            </a:r>
            <a: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000" dirty="0">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论坛</a:t>
            </a:r>
          </a:p>
        </p:txBody>
      </p:sp>
      <p:grpSp>
        <p:nvGrpSpPr>
          <p:cNvPr id="92" name="组合 97"/>
          <p:cNvGrpSpPr/>
          <p:nvPr/>
        </p:nvGrpSpPr>
        <p:grpSpPr>
          <a:xfrm>
            <a:off x="7789749" y="1351733"/>
            <a:ext cx="196529" cy="3243216"/>
            <a:chOff x="6860810" y="2348880"/>
            <a:chExt cx="231470" cy="3819832"/>
          </a:xfrm>
        </p:grpSpPr>
        <p:sp>
          <p:nvSpPr>
            <p:cNvPr id="93" name="上箭头 92"/>
            <p:cNvSpPr/>
            <p:nvPr/>
          </p:nvSpPr>
          <p:spPr>
            <a:xfrm>
              <a:off x="6860810" y="2348880"/>
              <a:ext cx="231470" cy="3787849"/>
            </a:xfrm>
            <a:prstGeom prst="upArrow">
              <a:avLst>
                <a:gd name="adj1" fmla="val 87038"/>
                <a:gd name="adj2" fmla="val 29425"/>
              </a:avLst>
            </a:prstGeom>
            <a:solidFill>
              <a:srgbClr val="66FF33"/>
            </a:solidFill>
            <a:ln w="3175">
              <a:solidFill>
                <a:srgbClr val="FF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ea typeface="楷体" panose="02010609060101010101" pitchFamily="49" charset="-122"/>
                <a:cs typeface="Arial Black" panose="020B0A04020102020204" pitchFamily="34" charset="0"/>
              </a:endParaRPr>
            </a:p>
          </p:txBody>
        </p:sp>
        <p:sp>
          <p:nvSpPr>
            <p:cNvPr id="94" name="矩形 93"/>
            <p:cNvSpPr/>
            <p:nvPr/>
          </p:nvSpPr>
          <p:spPr>
            <a:xfrm>
              <a:off x="6874029" y="5261183"/>
              <a:ext cx="205200" cy="907529"/>
            </a:xfrm>
            <a:prstGeom prst="rect">
              <a:avLst/>
            </a:prstGeom>
            <a:solidFill>
              <a:srgbClr val="FF0000"/>
            </a:solidFill>
            <a:ln w="3175">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zh-CN" altLang="en-US" sz="1000" dirty="0">
                  <a:latin typeface="方正超粗黑简体" panose="03000509000000000000" pitchFamily="65" charset="-122"/>
                  <a:ea typeface="方正超粗黑简体" panose="03000509000000000000" pitchFamily="65" charset="-122"/>
                  <a:cs typeface="Arial Black" panose="020B0A04020102020204" pitchFamily="34" charset="0"/>
                </a:rPr>
                <a:t>创新力</a:t>
              </a:r>
            </a:p>
          </p:txBody>
        </p:sp>
      </p:grpSp>
      <p:sp>
        <p:nvSpPr>
          <p:cNvPr id="96" name="TextBox 95"/>
          <p:cNvSpPr txBox="1"/>
          <p:nvPr/>
        </p:nvSpPr>
        <p:spPr>
          <a:xfrm>
            <a:off x="1259632" y="358160"/>
            <a:ext cx="2056312" cy="1569660"/>
          </a:xfrm>
          <a:prstGeom prst="rect">
            <a:avLst/>
          </a:prstGeom>
          <a:noFill/>
          <a:ln w="3175">
            <a:solidFill>
              <a:srgbClr val="C00000"/>
            </a:solidFill>
          </a:ln>
        </p:spPr>
        <p:txBody>
          <a:bodyPr wrap="squar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97" name="矩形 96"/>
          <p:cNvSpPr/>
          <p:nvPr/>
        </p:nvSpPr>
        <p:spPr>
          <a:xfrm>
            <a:off x="1259632" y="2157700"/>
            <a:ext cx="2324699" cy="2862322"/>
          </a:xfrm>
          <a:prstGeom prst="rect">
            <a:avLst/>
          </a:prstGeom>
        </p:spPr>
        <p:txBody>
          <a:bodyPr wrap="square">
            <a:spAutoFit/>
          </a:bodyPr>
          <a:lstStyle/>
          <a:p>
            <a:pPr indent="265430" algn="just"/>
            <a:r>
              <a:rPr lang="zh-CN" altLang="en-US" dirty="0">
                <a:latin typeface="幼圆" panose="02010509060101010101" pitchFamily="49" charset="-122"/>
                <a:ea typeface="幼圆" panose="02010509060101010101" pitchFamily="49" charset="-122"/>
                <a:cs typeface="Arial Black" panose="020B0A04020102020204" pitchFamily="34" charset="0"/>
              </a:rPr>
              <a:t>大庆数字油田建设是一项系统工程，这不是一句官话套话，不是说说而已。按照系统动力学思维的要求，从数字油田系统的使命、结构、功能、驱动力、建设思路、实施路线等方面进行思考和探索。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par>
                          <p:cTn id="24" fill="hold">
                            <p:stCondLst>
                              <p:cond delay="500"/>
                            </p:stCondLst>
                            <p:childTnLst>
                              <p:par>
                                <p:cTn id="25" presetID="9"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par>
                          <p:cTn id="28" fill="hold">
                            <p:stCondLst>
                              <p:cond delay="1000"/>
                            </p:stCondLst>
                            <p:childTnLst>
                              <p:par>
                                <p:cTn id="29" presetID="9"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par>
                          <p:cTn id="32" fill="hold">
                            <p:stCondLst>
                              <p:cond delay="1500"/>
                            </p:stCondLst>
                            <p:childTnLst>
                              <p:par>
                                <p:cTn id="33" presetID="16" presetClass="entr" presetSubtype="21"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inVertical)">
                                      <p:cBhvr>
                                        <p:cTn id="35" dur="500"/>
                                        <p:tgtEl>
                                          <p:spTgt spid="26"/>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p:cTn id="39" dur="500" fill="hold"/>
                                        <p:tgtEl>
                                          <p:spTgt spid="38"/>
                                        </p:tgtEl>
                                        <p:attrNameLst>
                                          <p:attrName>ppt_w</p:attrName>
                                        </p:attrNameLst>
                                      </p:cBhvr>
                                      <p:tavLst>
                                        <p:tav tm="0">
                                          <p:val>
                                            <p:fltVal val="0"/>
                                          </p:val>
                                        </p:tav>
                                        <p:tav tm="100000">
                                          <p:val>
                                            <p:strVal val="#ppt_w"/>
                                          </p:val>
                                        </p:tav>
                                      </p:tavLst>
                                    </p:anim>
                                    <p:anim calcmode="lin" valueType="num">
                                      <p:cBhvr>
                                        <p:cTn id="40" dur="500" fill="hold"/>
                                        <p:tgtEl>
                                          <p:spTgt spid="38"/>
                                        </p:tgtEl>
                                        <p:attrNameLst>
                                          <p:attrName>ppt_h</p:attrName>
                                        </p:attrNameLst>
                                      </p:cBhvr>
                                      <p:tavLst>
                                        <p:tav tm="0">
                                          <p:val>
                                            <p:fltVal val="0"/>
                                          </p:val>
                                        </p:tav>
                                        <p:tav tm="100000">
                                          <p:val>
                                            <p:strVal val="#ppt_h"/>
                                          </p:val>
                                        </p:tav>
                                      </p:tavLst>
                                    </p:anim>
                                    <p:animEffect transition="in" filter="fade">
                                      <p:cBhvr>
                                        <p:cTn id="41" dur="500"/>
                                        <p:tgtEl>
                                          <p:spTgt spid="3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 calcmode="lin" valueType="num">
                                      <p:cBhvr>
                                        <p:cTn id="57" dur="500" fill="hold"/>
                                        <p:tgtEl>
                                          <p:spTgt spid="47"/>
                                        </p:tgtEl>
                                        <p:attrNameLst>
                                          <p:attrName>ppt_w</p:attrName>
                                        </p:attrNameLst>
                                      </p:cBhvr>
                                      <p:tavLst>
                                        <p:tav tm="0">
                                          <p:val>
                                            <p:fltVal val="0"/>
                                          </p:val>
                                        </p:tav>
                                        <p:tav tm="100000">
                                          <p:val>
                                            <p:strVal val="#ppt_w"/>
                                          </p:val>
                                        </p:tav>
                                      </p:tavLst>
                                    </p:anim>
                                    <p:anim calcmode="lin" valueType="num">
                                      <p:cBhvr>
                                        <p:cTn id="58" dur="500" fill="hold"/>
                                        <p:tgtEl>
                                          <p:spTgt spid="47"/>
                                        </p:tgtEl>
                                        <p:attrNameLst>
                                          <p:attrName>ppt_h</p:attrName>
                                        </p:attrNameLst>
                                      </p:cBhvr>
                                      <p:tavLst>
                                        <p:tav tm="0">
                                          <p:val>
                                            <p:fltVal val="0"/>
                                          </p:val>
                                        </p:tav>
                                        <p:tav tm="100000">
                                          <p:val>
                                            <p:strVal val="#ppt_h"/>
                                          </p:val>
                                        </p:tav>
                                      </p:tavLst>
                                    </p:anim>
                                    <p:animEffect transition="in" filter="fade">
                                      <p:cBhvr>
                                        <p:cTn id="59" dur="500"/>
                                        <p:tgtEl>
                                          <p:spTgt spid="47"/>
                                        </p:tgtEl>
                                      </p:cBhvr>
                                    </p:animEffect>
                                  </p:childTnLst>
                                </p:cTn>
                              </p:par>
                            </p:childTnLst>
                          </p:cTn>
                        </p:par>
                        <p:par>
                          <p:cTn id="60" fill="hold">
                            <p:stCondLst>
                              <p:cond delay="500"/>
                            </p:stCondLst>
                            <p:childTnLst>
                              <p:par>
                                <p:cTn id="61" presetID="53" presetClass="entr" presetSubtype="16" fill="hold" nodeType="afterEffect">
                                  <p:stCondLst>
                                    <p:cond delay="0"/>
                                  </p:stCondLst>
                                  <p:childTnLst>
                                    <p:set>
                                      <p:cBhvr>
                                        <p:cTn id="62" dur="1" fill="hold">
                                          <p:stCondLst>
                                            <p:cond delay="0"/>
                                          </p:stCondLst>
                                        </p:cTn>
                                        <p:tgtEl>
                                          <p:spTgt spid="74"/>
                                        </p:tgtEl>
                                        <p:attrNameLst>
                                          <p:attrName>style.visibility</p:attrName>
                                        </p:attrNameLst>
                                      </p:cBhvr>
                                      <p:to>
                                        <p:strVal val="visible"/>
                                      </p:to>
                                    </p:set>
                                    <p:anim calcmode="lin" valueType="num">
                                      <p:cBhvr>
                                        <p:cTn id="63" dur="500" fill="hold"/>
                                        <p:tgtEl>
                                          <p:spTgt spid="74"/>
                                        </p:tgtEl>
                                        <p:attrNameLst>
                                          <p:attrName>ppt_w</p:attrName>
                                        </p:attrNameLst>
                                      </p:cBhvr>
                                      <p:tavLst>
                                        <p:tav tm="0">
                                          <p:val>
                                            <p:fltVal val="0"/>
                                          </p:val>
                                        </p:tav>
                                        <p:tav tm="100000">
                                          <p:val>
                                            <p:strVal val="#ppt_w"/>
                                          </p:val>
                                        </p:tav>
                                      </p:tavLst>
                                    </p:anim>
                                    <p:anim calcmode="lin" valueType="num">
                                      <p:cBhvr>
                                        <p:cTn id="64" dur="500" fill="hold"/>
                                        <p:tgtEl>
                                          <p:spTgt spid="74"/>
                                        </p:tgtEl>
                                        <p:attrNameLst>
                                          <p:attrName>ppt_h</p:attrName>
                                        </p:attrNameLst>
                                      </p:cBhvr>
                                      <p:tavLst>
                                        <p:tav tm="0">
                                          <p:val>
                                            <p:fltVal val="0"/>
                                          </p:val>
                                        </p:tav>
                                        <p:tav tm="100000">
                                          <p:val>
                                            <p:strVal val="#ppt_h"/>
                                          </p:val>
                                        </p:tav>
                                      </p:tavLst>
                                    </p:anim>
                                    <p:animEffect transition="in" filter="fade">
                                      <p:cBhvr>
                                        <p:cTn id="65" dur="500"/>
                                        <p:tgtEl>
                                          <p:spTgt spid="74"/>
                                        </p:tgtEl>
                                      </p:cBhvr>
                                    </p:animEffect>
                                  </p:childTnLst>
                                </p:cTn>
                              </p:par>
                            </p:childTnLst>
                          </p:cTn>
                        </p:par>
                        <p:par>
                          <p:cTn id="66" fill="hold">
                            <p:stCondLst>
                              <p:cond delay="1000"/>
                            </p:stCondLst>
                            <p:childTnLst>
                              <p:par>
                                <p:cTn id="67" presetID="53" presetClass="entr" presetSubtype="16"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 calcmode="lin" valueType="num">
                                      <p:cBhvr>
                                        <p:cTn id="69" dur="500" fill="hold"/>
                                        <p:tgtEl>
                                          <p:spTgt spid="48"/>
                                        </p:tgtEl>
                                        <p:attrNameLst>
                                          <p:attrName>ppt_w</p:attrName>
                                        </p:attrNameLst>
                                      </p:cBhvr>
                                      <p:tavLst>
                                        <p:tav tm="0">
                                          <p:val>
                                            <p:fltVal val="0"/>
                                          </p:val>
                                        </p:tav>
                                        <p:tav tm="100000">
                                          <p:val>
                                            <p:strVal val="#ppt_w"/>
                                          </p:val>
                                        </p:tav>
                                      </p:tavLst>
                                    </p:anim>
                                    <p:anim calcmode="lin" valueType="num">
                                      <p:cBhvr>
                                        <p:cTn id="70" dur="500" fill="hold"/>
                                        <p:tgtEl>
                                          <p:spTgt spid="48"/>
                                        </p:tgtEl>
                                        <p:attrNameLst>
                                          <p:attrName>ppt_h</p:attrName>
                                        </p:attrNameLst>
                                      </p:cBhvr>
                                      <p:tavLst>
                                        <p:tav tm="0">
                                          <p:val>
                                            <p:fltVal val="0"/>
                                          </p:val>
                                        </p:tav>
                                        <p:tav tm="100000">
                                          <p:val>
                                            <p:strVal val="#ppt_h"/>
                                          </p:val>
                                        </p:tav>
                                      </p:tavLst>
                                    </p:anim>
                                    <p:animEffect transition="in" filter="fade">
                                      <p:cBhvr>
                                        <p:cTn id="71" dur="500"/>
                                        <p:tgtEl>
                                          <p:spTgt spid="48"/>
                                        </p:tgtEl>
                                      </p:cBhvr>
                                    </p:animEffect>
                                  </p:childTnLst>
                                </p:cTn>
                              </p:par>
                            </p:childTnLst>
                          </p:cTn>
                        </p:par>
                        <p:par>
                          <p:cTn id="72" fill="hold">
                            <p:stCondLst>
                              <p:cond delay="1500"/>
                            </p:stCondLst>
                            <p:childTnLst>
                              <p:par>
                                <p:cTn id="73" presetID="53" presetClass="entr" presetSubtype="16" fill="hold"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500" fill="hold"/>
                                        <p:tgtEl>
                                          <p:spTgt spid="62"/>
                                        </p:tgtEl>
                                        <p:attrNameLst>
                                          <p:attrName>ppt_w</p:attrName>
                                        </p:attrNameLst>
                                      </p:cBhvr>
                                      <p:tavLst>
                                        <p:tav tm="0">
                                          <p:val>
                                            <p:fltVal val="0"/>
                                          </p:val>
                                        </p:tav>
                                        <p:tav tm="100000">
                                          <p:val>
                                            <p:strVal val="#ppt_w"/>
                                          </p:val>
                                        </p:tav>
                                      </p:tavLst>
                                    </p:anim>
                                    <p:anim calcmode="lin" valueType="num">
                                      <p:cBhvr>
                                        <p:cTn id="76" dur="500" fill="hold"/>
                                        <p:tgtEl>
                                          <p:spTgt spid="62"/>
                                        </p:tgtEl>
                                        <p:attrNameLst>
                                          <p:attrName>ppt_h</p:attrName>
                                        </p:attrNameLst>
                                      </p:cBhvr>
                                      <p:tavLst>
                                        <p:tav tm="0">
                                          <p:val>
                                            <p:fltVal val="0"/>
                                          </p:val>
                                        </p:tav>
                                        <p:tav tm="100000">
                                          <p:val>
                                            <p:strVal val="#ppt_h"/>
                                          </p:val>
                                        </p:tav>
                                      </p:tavLst>
                                    </p:anim>
                                    <p:animEffect transition="in" filter="fade">
                                      <p:cBhvr>
                                        <p:cTn id="77" dur="500"/>
                                        <p:tgtEl>
                                          <p:spTgt spid="62"/>
                                        </p:tgtEl>
                                      </p:cBhvr>
                                    </p:animEffect>
                                  </p:childTnLst>
                                </p:cTn>
                              </p:par>
                            </p:childTnLst>
                          </p:cTn>
                        </p:par>
                        <p:par>
                          <p:cTn id="78" fill="hold">
                            <p:stCondLst>
                              <p:cond delay="2000"/>
                            </p:stCondLst>
                            <p:childTnLst>
                              <p:par>
                                <p:cTn id="79" presetID="53" presetClass="entr" presetSubtype="16"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p:cTn id="81" dur="500" fill="hold"/>
                                        <p:tgtEl>
                                          <p:spTgt spid="51"/>
                                        </p:tgtEl>
                                        <p:attrNameLst>
                                          <p:attrName>ppt_w</p:attrName>
                                        </p:attrNameLst>
                                      </p:cBhvr>
                                      <p:tavLst>
                                        <p:tav tm="0">
                                          <p:val>
                                            <p:fltVal val="0"/>
                                          </p:val>
                                        </p:tav>
                                        <p:tav tm="100000">
                                          <p:val>
                                            <p:strVal val="#ppt_w"/>
                                          </p:val>
                                        </p:tav>
                                      </p:tavLst>
                                    </p:anim>
                                    <p:anim calcmode="lin" valueType="num">
                                      <p:cBhvr>
                                        <p:cTn id="82" dur="500" fill="hold"/>
                                        <p:tgtEl>
                                          <p:spTgt spid="51"/>
                                        </p:tgtEl>
                                        <p:attrNameLst>
                                          <p:attrName>ppt_h</p:attrName>
                                        </p:attrNameLst>
                                      </p:cBhvr>
                                      <p:tavLst>
                                        <p:tav tm="0">
                                          <p:val>
                                            <p:fltVal val="0"/>
                                          </p:val>
                                        </p:tav>
                                        <p:tav tm="100000">
                                          <p:val>
                                            <p:strVal val="#ppt_h"/>
                                          </p:val>
                                        </p:tav>
                                      </p:tavLst>
                                    </p:anim>
                                    <p:animEffect transition="in" filter="fade">
                                      <p:cBhvr>
                                        <p:cTn id="83" dur="500"/>
                                        <p:tgtEl>
                                          <p:spTgt spid="5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84"/>
                                        </p:tgtEl>
                                        <p:attrNameLst>
                                          <p:attrName>style.visibility</p:attrName>
                                        </p:attrNameLst>
                                      </p:cBhvr>
                                      <p:to>
                                        <p:strVal val="visible"/>
                                      </p:to>
                                    </p:set>
                                    <p:anim calcmode="lin" valueType="num">
                                      <p:cBhvr>
                                        <p:cTn id="88" dur="500" fill="hold"/>
                                        <p:tgtEl>
                                          <p:spTgt spid="84"/>
                                        </p:tgtEl>
                                        <p:attrNameLst>
                                          <p:attrName>ppt_w</p:attrName>
                                        </p:attrNameLst>
                                      </p:cBhvr>
                                      <p:tavLst>
                                        <p:tav tm="0">
                                          <p:val>
                                            <p:fltVal val="0"/>
                                          </p:val>
                                        </p:tav>
                                        <p:tav tm="100000">
                                          <p:val>
                                            <p:strVal val="#ppt_w"/>
                                          </p:val>
                                        </p:tav>
                                      </p:tavLst>
                                    </p:anim>
                                    <p:anim calcmode="lin" valueType="num">
                                      <p:cBhvr>
                                        <p:cTn id="89" dur="500" fill="hold"/>
                                        <p:tgtEl>
                                          <p:spTgt spid="84"/>
                                        </p:tgtEl>
                                        <p:attrNameLst>
                                          <p:attrName>ppt_h</p:attrName>
                                        </p:attrNameLst>
                                      </p:cBhvr>
                                      <p:tavLst>
                                        <p:tav tm="0">
                                          <p:val>
                                            <p:fltVal val="0"/>
                                          </p:val>
                                        </p:tav>
                                        <p:tav tm="100000">
                                          <p:val>
                                            <p:strVal val="#ppt_h"/>
                                          </p:val>
                                        </p:tav>
                                      </p:tavLst>
                                    </p:anim>
                                    <p:animEffect transition="in" filter="fade">
                                      <p:cBhvr>
                                        <p:cTn id="90" dur="500"/>
                                        <p:tgtEl>
                                          <p:spTgt spid="84"/>
                                        </p:tgtEl>
                                      </p:cBhvr>
                                    </p:animEffect>
                                  </p:childTnLst>
                                </p:cTn>
                              </p:par>
                            </p:childTnLst>
                          </p:cTn>
                        </p:par>
                        <p:par>
                          <p:cTn id="91" fill="hold">
                            <p:stCondLst>
                              <p:cond delay="500"/>
                            </p:stCondLst>
                            <p:childTnLst>
                              <p:par>
                                <p:cTn id="92" presetID="53" presetClass="entr" presetSubtype="16" fill="hold" grpId="0" nodeType="afterEffect">
                                  <p:stCondLst>
                                    <p:cond delay="0"/>
                                  </p:stCondLst>
                                  <p:childTnLst>
                                    <p:set>
                                      <p:cBhvr>
                                        <p:cTn id="93" dur="1" fill="hold">
                                          <p:stCondLst>
                                            <p:cond delay="0"/>
                                          </p:stCondLst>
                                        </p:cTn>
                                        <p:tgtEl>
                                          <p:spTgt spid="85"/>
                                        </p:tgtEl>
                                        <p:attrNameLst>
                                          <p:attrName>style.visibility</p:attrName>
                                        </p:attrNameLst>
                                      </p:cBhvr>
                                      <p:to>
                                        <p:strVal val="visible"/>
                                      </p:to>
                                    </p:set>
                                    <p:anim calcmode="lin" valueType="num">
                                      <p:cBhvr>
                                        <p:cTn id="94" dur="500" fill="hold"/>
                                        <p:tgtEl>
                                          <p:spTgt spid="85"/>
                                        </p:tgtEl>
                                        <p:attrNameLst>
                                          <p:attrName>ppt_w</p:attrName>
                                        </p:attrNameLst>
                                      </p:cBhvr>
                                      <p:tavLst>
                                        <p:tav tm="0">
                                          <p:val>
                                            <p:fltVal val="0"/>
                                          </p:val>
                                        </p:tav>
                                        <p:tav tm="100000">
                                          <p:val>
                                            <p:strVal val="#ppt_w"/>
                                          </p:val>
                                        </p:tav>
                                      </p:tavLst>
                                    </p:anim>
                                    <p:anim calcmode="lin" valueType="num">
                                      <p:cBhvr>
                                        <p:cTn id="95" dur="500" fill="hold"/>
                                        <p:tgtEl>
                                          <p:spTgt spid="85"/>
                                        </p:tgtEl>
                                        <p:attrNameLst>
                                          <p:attrName>ppt_h</p:attrName>
                                        </p:attrNameLst>
                                      </p:cBhvr>
                                      <p:tavLst>
                                        <p:tav tm="0">
                                          <p:val>
                                            <p:fltVal val="0"/>
                                          </p:val>
                                        </p:tav>
                                        <p:tav tm="100000">
                                          <p:val>
                                            <p:strVal val="#ppt_h"/>
                                          </p:val>
                                        </p:tav>
                                      </p:tavLst>
                                    </p:anim>
                                    <p:animEffect transition="in" filter="fade">
                                      <p:cBhvr>
                                        <p:cTn id="96" dur="500"/>
                                        <p:tgtEl>
                                          <p:spTgt spid="85"/>
                                        </p:tgtEl>
                                      </p:cBhvr>
                                    </p:animEffect>
                                  </p:childTnLst>
                                </p:cTn>
                              </p:par>
                            </p:childTnLst>
                          </p:cTn>
                        </p:par>
                        <p:par>
                          <p:cTn id="97" fill="hold">
                            <p:stCondLst>
                              <p:cond delay="1000"/>
                            </p:stCondLst>
                            <p:childTnLst>
                              <p:par>
                                <p:cTn id="98" presetID="53" presetClass="entr" presetSubtype="16" fill="hold" grpId="0" nodeType="afterEffect">
                                  <p:stCondLst>
                                    <p:cond delay="0"/>
                                  </p:stCondLst>
                                  <p:childTnLst>
                                    <p:set>
                                      <p:cBhvr>
                                        <p:cTn id="99" dur="1" fill="hold">
                                          <p:stCondLst>
                                            <p:cond delay="0"/>
                                          </p:stCondLst>
                                        </p:cTn>
                                        <p:tgtEl>
                                          <p:spTgt spid="89"/>
                                        </p:tgtEl>
                                        <p:attrNameLst>
                                          <p:attrName>style.visibility</p:attrName>
                                        </p:attrNameLst>
                                      </p:cBhvr>
                                      <p:to>
                                        <p:strVal val="visible"/>
                                      </p:to>
                                    </p:set>
                                    <p:anim calcmode="lin" valueType="num">
                                      <p:cBhvr>
                                        <p:cTn id="100" dur="500" fill="hold"/>
                                        <p:tgtEl>
                                          <p:spTgt spid="89"/>
                                        </p:tgtEl>
                                        <p:attrNameLst>
                                          <p:attrName>ppt_w</p:attrName>
                                        </p:attrNameLst>
                                      </p:cBhvr>
                                      <p:tavLst>
                                        <p:tav tm="0">
                                          <p:val>
                                            <p:fltVal val="0"/>
                                          </p:val>
                                        </p:tav>
                                        <p:tav tm="100000">
                                          <p:val>
                                            <p:strVal val="#ppt_w"/>
                                          </p:val>
                                        </p:tav>
                                      </p:tavLst>
                                    </p:anim>
                                    <p:anim calcmode="lin" valueType="num">
                                      <p:cBhvr>
                                        <p:cTn id="101" dur="500" fill="hold"/>
                                        <p:tgtEl>
                                          <p:spTgt spid="89"/>
                                        </p:tgtEl>
                                        <p:attrNameLst>
                                          <p:attrName>ppt_h</p:attrName>
                                        </p:attrNameLst>
                                      </p:cBhvr>
                                      <p:tavLst>
                                        <p:tav tm="0">
                                          <p:val>
                                            <p:fltVal val="0"/>
                                          </p:val>
                                        </p:tav>
                                        <p:tav tm="100000">
                                          <p:val>
                                            <p:strVal val="#ppt_h"/>
                                          </p:val>
                                        </p:tav>
                                      </p:tavLst>
                                    </p:anim>
                                    <p:animEffect transition="in" filter="fade">
                                      <p:cBhvr>
                                        <p:cTn id="102" dur="500"/>
                                        <p:tgtEl>
                                          <p:spTgt spid="89"/>
                                        </p:tgtEl>
                                      </p:cBhvr>
                                    </p:animEffect>
                                  </p:childTnLst>
                                </p:cTn>
                              </p:par>
                            </p:childTnLst>
                          </p:cTn>
                        </p:par>
                        <p:par>
                          <p:cTn id="103" fill="hold">
                            <p:stCondLst>
                              <p:cond delay="1500"/>
                            </p:stCondLst>
                            <p:childTnLst>
                              <p:par>
                                <p:cTn id="104" presetID="53" presetClass="entr" presetSubtype="16"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 calcmode="lin" valueType="num">
                                      <p:cBhvr>
                                        <p:cTn id="106" dur="500" fill="hold"/>
                                        <p:tgtEl>
                                          <p:spTgt spid="90"/>
                                        </p:tgtEl>
                                        <p:attrNameLst>
                                          <p:attrName>ppt_w</p:attrName>
                                        </p:attrNameLst>
                                      </p:cBhvr>
                                      <p:tavLst>
                                        <p:tav tm="0">
                                          <p:val>
                                            <p:fltVal val="0"/>
                                          </p:val>
                                        </p:tav>
                                        <p:tav tm="100000">
                                          <p:val>
                                            <p:strVal val="#ppt_w"/>
                                          </p:val>
                                        </p:tav>
                                      </p:tavLst>
                                    </p:anim>
                                    <p:anim calcmode="lin" valueType="num">
                                      <p:cBhvr>
                                        <p:cTn id="107" dur="500" fill="hold"/>
                                        <p:tgtEl>
                                          <p:spTgt spid="90"/>
                                        </p:tgtEl>
                                        <p:attrNameLst>
                                          <p:attrName>ppt_h</p:attrName>
                                        </p:attrNameLst>
                                      </p:cBhvr>
                                      <p:tavLst>
                                        <p:tav tm="0">
                                          <p:val>
                                            <p:fltVal val="0"/>
                                          </p:val>
                                        </p:tav>
                                        <p:tav tm="100000">
                                          <p:val>
                                            <p:strVal val="#ppt_h"/>
                                          </p:val>
                                        </p:tav>
                                      </p:tavLst>
                                    </p:anim>
                                    <p:animEffect transition="in" filter="fade">
                                      <p:cBhvr>
                                        <p:cTn id="108" dur="500"/>
                                        <p:tgtEl>
                                          <p:spTgt spid="90"/>
                                        </p:tgtEl>
                                      </p:cBhvr>
                                    </p:animEffect>
                                  </p:childTnLst>
                                </p:cTn>
                              </p:par>
                            </p:childTnLst>
                          </p:cTn>
                        </p:par>
                        <p:par>
                          <p:cTn id="109" fill="hold">
                            <p:stCondLst>
                              <p:cond delay="2000"/>
                            </p:stCondLst>
                            <p:childTnLst>
                              <p:par>
                                <p:cTn id="110" presetID="53" presetClass="entr" presetSubtype="16" fill="hold" grpId="0" nodeType="afterEffect">
                                  <p:stCondLst>
                                    <p:cond delay="0"/>
                                  </p:stCondLst>
                                  <p:childTnLst>
                                    <p:set>
                                      <p:cBhvr>
                                        <p:cTn id="111" dur="1" fill="hold">
                                          <p:stCondLst>
                                            <p:cond delay="0"/>
                                          </p:stCondLst>
                                        </p:cTn>
                                        <p:tgtEl>
                                          <p:spTgt spid="91"/>
                                        </p:tgtEl>
                                        <p:attrNameLst>
                                          <p:attrName>style.visibility</p:attrName>
                                        </p:attrNameLst>
                                      </p:cBhvr>
                                      <p:to>
                                        <p:strVal val="visible"/>
                                      </p:to>
                                    </p:set>
                                    <p:anim calcmode="lin" valueType="num">
                                      <p:cBhvr>
                                        <p:cTn id="112" dur="500" fill="hold"/>
                                        <p:tgtEl>
                                          <p:spTgt spid="91"/>
                                        </p:tgtEl>
                                        <p:attrNameLst>
                                          <p:attrName>ppt_w</p:attrName>
                                        </p:attrNameLst>
                                      </p:cBhvr>
                                      <p:tavLst>
                                        <p:tav tm="0">
                                          <p:val>
                                            <p:fltVal val="0"/>
                                          </p:val>
                                        </p:tav>
                                        <p:tav tm="100000">
                                          <p:val>
                                            <p:strVal val="#ppt_w"/>
                                          </p:val>
                                        </p:tav>
                                      </p:tavLst>
                                    </p:anim>
                                    <p:anim calcmode="lin" valueType="num">
                                      <p:cBhvr>
                                        <p:cTn id="113" dur="500" fill="hold"/>
                                        <p:tgtEl>
                                          <p:spTgt spid="91"/>
                                        </p:tgtEl>
                                        <p:attrNameLst>
                                          <p:attrName>ppt_h</p:attrName>
                                        </p:attrNameLst>
                                      </p:cBhvr>
                                      <p:tavLst>
                                        <p:tav tm="0">
                                          <p:val>
                                            <p:fltVal val="0"/>
                                          </p:val>
                                        </p:tav>
                                        <p:tav tm="100000">
                                          <p:val>
                                            <p:strVal val="#ppt_h"/>
                                          </p:val>
                                        </p:tav>
                                      </p:tavLst>
                                    </p:anim>
                                    <p:animEffect transition="in" filter="fade">
                                      <p:cBhvr>
                                        <p:cTn id="114" dur="500"/>
                                        <p:tgtEl>
                                          <p:spTgt spid="91"/>
                                        </p:tgtEl>
                                      </p:cBhvr>
                                    </p:animEffect>
                                  </p:childTnLst>
                                </p:cTn>
                              </p:par>
                            </p:childTnLst>
                          </p:cTn>
                        </p:par>
                        <p:par>
                          <p:cTn id="115" fill="hold">
                            <p:stCondLst>
                              <p:cond delay="2500"/>
                            </p:stCondLst>
                            <p:childTnLst>
                              <p:par>
                                <p:cTn id="116" presetID="53" presetClass="entr" presetSubtype="16" fill="hold" grpId="0" nodeType="afterEffect">
                                  <p:stCondLst>
                                    <p:cond delay="0"/>
                                  </p:stCondLst>
                                  <p:childTnLst>
                                    <p:set>
                                      <p:cBhvr>
                                        <p:cTn id="117" dur="1" fill="hold">
                                          <p:stCondLst>
                                            <p:cond delay="0"/>
                                          </p:stCondLst>
                                        </p:cTn>
                                        <p:tgtEl>
                                          <p:spTgt spid="87"/>
                                        </p:tgtEl>
                                        <p:attrNameLst>
                                          <p:attrName>style.visibility</p:attrName>
                                        </p:attrNameLst>
                                      </p:cBhvr>
                                      <p:to>
                                        <p:strVal val="visible"/>
                                      </p:to>
                                    </p:set>
                                    <p:anim calcmode="lin" valueType="num">
                                      <p:cBhvr>
                                        <p:cTn id="118" dur="500" fill="hold"/>
                                        <p:tgtEl>
                                          <p:spTgt spid="87"/>
                                        </p:tgtEl>
                                        <p:attrNameLst>
                                          <p:attrName>ppt_w</p:attrName>
                                        </p:attrNameLst>
                                      </p:cBhvr>
                                      <p:tavLst>
                                        <p:tav tm="0">
                                          <p:val>
                                            <p:fltVal val="0"/>
                                          </p:val>
                                        </p:tav>
                                        <p:tav tm="100000">
                                          <p:val>
                                            <p:strVal val="#ppt_w"/>
                                          </p:val>
                                        </p:tav>
                                      </p:tavLst>
                                    </p:anim>
                                    <p:anim calcmode="lin" valueType="num">
                                      <p:cBhvr>
                                        <p:cTn id="119" dur="500" fill="hold"/>
                                        <p:tgtEl>
                                          <p:spTgt spid="87"/>
                                        </p:tgtEl>
                                        <p:attrNameLst>
                                          <p:attrName>ppt_h</p:attrName>
                                        </p:attrNameLst>
                                      </p:cBhvr>
                                      <p:tavLst>
                                        <p:tav tm="0">
                                          <p:val>
                                            <p:fltVal val="0"/>
                                          </p:val>
                                        </p:tav>
                                        <p:tav tm="100000">
                                          <p:val>
                                            <p:strVal val="#ppt_h"/>
                                          </p:val>
                                        </p:tav>
                                      </p:tavLst>
                                    </p:anim>
                                    <p:animEffect transition="in" filter="fade">
                                      <p:cBhvr>
                                        <p:cTn id="120" dur="500"/>
                                        <p:tgtEl>
                                          <p:spTgt spid="87"/>
                                        </p:tgtEl>
                                      </p:cBhvr>
                                    </p:animEffect>
                                  </p:childTnLst>
                                </p:cTn>
                              </p:par>
                            </p:childTnLst>
                          </p:cTn>
                        </p:par>
                        <p:par>
                          <p:cTn id="121" fill="hold">
                            <p:stCondLst>
                              <p:cond delay="3000"/>
                            </p:stCondLst>
                            <p:childTnLst>
                              <p:par>
                                <p:cTn id="122" presetID="53" presetClass="entr" presetSubtype="16" fill="hold" grpId="0" nodeType="afterEffect">
                                  <p:stCondLst>
                                    <p:cond delay="0"/>
                                  </p:stCondLst>
                                  <p:childTnLst>
                                    <p:set>
                                      <p:cBhvr>
                                        <p:cTn id="123" dur="1" fill="hold">
                                          <p:stCondLst>
                                            <p:cond delay="0"/>
                                          </p:stCondLst>
                                        </p:cTn>
                                        <p:tgtEl>
                                          <p:spTgt spid="86"/>
                                        </p:tgtEl>
                                        <p:attrNameLst>
                                          <p:attrName>style.visibility</p:attrName>
                                        </p:attrNameLst>
                                      </p:cBhvr>
                                      <p:to>
                                        <p:strVal val="visible"/>
                                      </p:to>
                                    </p:set>
                                    <p:anim calcmode="lin" valueType="num">
                                      <p:cBhvr>
                                        <p:cTn id="124" dur="500" fill="hold"/>
                                        <p:tgtEl>
                                          <p:spTgt spid="86"/>
                                        </p:tgtEl>
                                        <p:attrNameLst>
                                          <p:attrName>ppt_w</p:attrName>
                                        </p:attrNameLst>
                                      </p:cBhvr>
                                      <p:tavLst>
                                        <p:tav tm="0">
                                          <p:val>
                                            <p:fltVal val="0"/>
                                          </p:val>
                                        </p:tav>
                                        <p:tav tm="100000">
                                          <p:val>
                                            <p:strVal val="#ppt_w"/>
                                          </p:val>
                                        </p:tav>
                                      </p:tavLst>
                                    </p:anim>
                                    <p:anim calcmode="lin" valueType="num">
                                      <p:cBhvr>
                                        <p:cTn id="125" dur="500" fill="hold"/>
                                        <p:tgtEl>
                                          <p:spTgt spid="86"/>
                                        </p:tgtEl>
                                        <p:attrNameLst>
                                          <p:attrName>ppt_h</p:attrName>
                                        </p:attrNameLst>
                                      </p:cBhvr>
                                      <p:tavLst>
                                        <p:tav tm="0">
                                          <p:val>
                                            <p:fltVal val="0"/>
                                          </p:val>
                                        </p:tav>
                                        <p:tav tm="100000">
                                          <p:val>
                                            <p:strVal val="#ppt_h"/>
                                          </p:val>
                                        </p:tav>
                                      </p:tavLst>
                                    </p:anim>
                                    <p:animEffect transition="in" filter="fade">
                                      <p:cBhvr>
                                        <p:cTn id="126" dur="500"/>
                                        <p:tgtEl>
                                          <p:spTgt spid="86"/>
                                        </p:tgtEl>
                                      </p:cBhvr>
                                    </p:animEffect>
                                  </p:childTnLst>
                                </p:cTn>
                              </p:par>
                            </p:childTnLst>
                          </p:cTn>
                        </p:par>
                        <p:par>
                          <p:cTn id="127" fill="hold">
                            <p:stCondLst>
                              <p:cond delay="3500"/>
                            </p:stCondLst>
                            <p:childTnLst>
                              <p:par>
                                <p:cTn id="128" presetID="53" presetClass="entr" presetSubtype="16" fill="hold" grpId="0" nodeType="afterEffect">
                                  <p:stCondLst>
                                    <p:cond delay="0"/>
                                  </p:stCondLst>
                                  <p:childTnLst>
                                    <p:set>
                                      <p:cBhvr>
                                        <p:cTn id="129" dur="1" fill="hold">
                                          <p:stCondLst>
                                            <p:cond delay="0"/>
                                          </p:stCondLst>
                                        </p:cTn>
                                        <p:tgtEl>
                                          <p:spTgt spid="88"/>
                                        </p:tgtEl>
                                        <p:attrNameLst>
                                          <p:attrName>style.visibility</p:attrName>
                                        </p:attrNameLst>
                                      </p:cBhvr>
                                      <p:to>
                                        <p:strVal val="visible"/>
                                      </p:to>
                                    </p:set>
                                    <p:anim calcmode="lin" valueType="num">
                                      <p:cBhvr>
                                        <p:cTn id="130" dur="500" fill="hold"/>
                                        <p:tgtEl>
                                          <p:spTgt spid="88"/>
                                        </p:tgtEl>
                                        <p:attrNameLst>
                                          <p:attrName>ppt_w</p:attrName>
                                        </p:attrNameLst>
                                      </p:cBhvr>
                                      <p:tavLst>
                                        <p:tav tm="0">
                                          <p:val>
                                            <p:fltVal val="0"/>
                                          </p:val>
                                        </p:tav>
                                        <p:tav tm="100000">
                                          <p:val>
                                            <p:strVal val="#ppt_w"/>
                                          </p:val>
                                        </p:tav>
                                      </p:tavLst>
                                    </p:anim>
                                    <p:anim calcmode="lin" valueType="num">
                                      <p:cBhvr>
                                        <p:cTn id="131" dur="500" fill="hold"/>
                                        <p:tgtEl>
                                          <p:spTgt spid="88"/>
                                        </p:tgtEl>
                                        <p:attrNameLst>
                                          <p:attrName>ppt_h</p:attrName>
                                        </p:attrNameLst>
                                      </p:cBhvr>
                                      <p:tavLst>
                                        <p:tav tm="0">
                                          <p:val>
                                            <p:fltVal val="0"/>
                                          </p:val>
                                        </p:tav>
                                        <p:tav tm="100000">
                                          <p:val>
                                            <p:strVal val="#ppt_h"/>
                                          </p:val>
                                        </p:tav>
                                      </p:tavLst>
                                    </p:anim>
                                    <p:animEffect transition="in" filter="fade">
                                      <p:cBhvr>
                                        <p:cTn id="132" dur="500"/>
                                        <p:tgtEl>
                                          <p:spTgt spid="88"/>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92"/>
                                        </p:tgtEl>
                                        <p:attrNameLst>
                                          <p:attrName>style.visibility</p:attrName>
                                        </p:attrNameLst>
                                      </p:cBhvr>
                                      <p:to>
                                        <p:strVal val="visible"/>
                                      </p:to>
                                    </p:set>
                                    <p:anim calcmode="lin" valueType="num">
                                      <p:cBhvr additive="base">
                                        <p:cTn id="137" dur="500" fill="hold"/>
                                        <p:tgtEl>
                                          <p:spTgt spid="92"/>
                                        </p:tgtEl>
                                        <p:attrNameLst>
                                          <p:attrName>ppt_x</p:attrName>
                                        </p:attrNameLst>
                                      </p:cBhvr>
                                      <p:tavLst>
                                        <p:tav tm="0">
                                          <p:val>
                                            <p:strVal val="#ppt_x"/>
                                          </p:val>
                                        </p:tav>
                                        <p:tav tm="100000">
                                          <p:val>
                                            <p:strVal val="#ppt_x"/>
                                          </p:val>
                                        </p:tav>
                                      </p:tavLst>
                                    </p:anim>
                                    <p:anim calcmode="lin" valueType="num">
                                      <p:cBhvr additive="base">
                                        <p:cTn id="138" dur="500" fill="hold"/>
                                        <p:tgtEl>
                                          <p:spTgt spid="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84" grpId="0" animBg="1"/>
      <p:bldP spid="85" grpId="0" animBg="1"/>
      <p:bldP spid="86" grpId="0" animBg="1"/>
      <p:bldP spid="87" grpId="0" animBg="1"/>
      <p:bldP spid="88" grpId="0" animBg="1"/>
      <p:bldP spid="89" grpId="0" animBg="1"/>
      <p:bldP spid="90" grpId="0" animBg="1"/>
      <p:bldP spid="9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sp>
        <p:nvSpPr>
          <p:cNvPr id="3" name="TextBox 2"/>
          <p:cNvSpPr txBox="1"/>
          <p:nvPr/>
        </p:nvSpPr>
        <p:spPr>
          <a:xfrm>
            <a:off x="1187624" y="351691"/>
            <a:ext cx="2664296" cy="4524315"/>
          </a:xfrm>
          <a:prstGeom prst="rect">
            <a:avLst/>
          </a:prstGeom>
          <a:noFill/>
        </p:spPr>
        <p:txBody>
          <a:bodyPr wrap="square" rtlCol="0">
            <a:spAutoFit/>
          </a:bodyPr>
          <a:lstStyle/>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    我们要有“</a:t>
            </a:r>
            <a:r>
              <a:rPr lang="zh-CN" altLang="en-US" b="1" u="sng" dirty="0">
                <a:solidFill>
                  <a:srgbClr val="C00000"/>
                </a:solidFill>
                <a:latin typeface="幼圆" panose="02010509060101010101" pitchFamily="49" charset="-122"/>
                <a:ea typeface="幼圆" panose="02010509060101010101" pitchFamily="49" charset="-122"/>
                <a:cs typeface="Arial Black" panose="020B0A04020102020204" pitchFamily="34" charset="0"/>
              </a:rPr>
              <a:t>大系统观</a:t>
            </a:r>
            <a:r>
              <a:rPr lang="zh-CN" altLang="en-US" dirty="0">
                <a:latin typeface="幼圆" panose="02010509060101010101" pitchFamily="49" charset="-122"/>
                <a:ea typeface="幼圆" panose="02010509060101010101" pitchFamily="49" charset="-122"/>
                <a:cs typeface="Arial Black" panose="020B0A04020102020204" pitchFamily="34" charset="0"/>
              </a:rPr>
              <a:t>”，将信息化建设作为一个“</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开放的复杂巨系统</a:t>
            </a:r>
            <a:r>
              <a:rPr lang="zh-CN" altLang="en-US" dirty="0">
                <a:latin typeface="幼圆" panose="02010509060101010101" pitchFamily="49" charset="-122"/>
                <a:ea typeface="幼圆" panose="02010509060101010101" pitchFamily="49" charset="-122"/>
                <a:cs typeface="Arial Black" panose="020B0A04020102020204" pitchFamily="34" charset="0"/>
              </a:rPr>
              <a:t>”来对待，必须按照系统科学理论的指导，综合发挥</a:t>
            </a:r>
            <a:r>
              <a:rPr lang="zh-CN" altLang="en-US" b="1" u="sng" dirty="0">
                <a:solidFill>
                  <a:srgbClr val="C00000"/>
                </a:solidFill>
                <a:latin typeface="幼圆" panose="02010509060101010101" pitchFamily="49" charset="-122"/>
                <a:ea typeface="幼圆" panose="02010509060101010101" pitchFamily="49" charset="-122"/>
                <a:cs typeface="Arial Black" panose="020B0A04020102020204" pitchFamily="34" charset="0"/>
              </a:rPr>
              <a:t>技术系统</a:t>
            </a:r>
            <a:r>
              <a:rPr lang="zh-CN" altLang="en-US" dirty="0">
                <a:latin typeface="幼圆" panose="02010509060101010101" pitchFamily="49" charset="-122"/>
                <a:ea typeface="幼圆" panose="02010509060101010101" pitchFamily="49" charset="-122"/>
                <a:cs typeface="Arial Black" panose="020B0A04020102020204" pitchFamily="34" charset="0"/>
              </a:rPr>
              <a:t>和</a:t>
            </a:r>
            <a:r>
              <a:rPr lang="zh-CN" altLang="en-US" b="1" u="sng" dirty="0">
                <a:solidFill>
                  <a:srgbClr val="C00000"/>
                </a:solidFill>
                <a:latin typeface="幼圆" panose="02010509060101010101" pitchFamily="49" charset="-122"/>
                <a:ea typeface="幼圆" panose="02010509060101010101" pitchFamily="49" charset="-122"/>
                <a:cs typeface="Arial Black" panose="020B0A04020102020204" pitchFamily="34" charset="0"/>
              </a:rPr>
              <a:t>管理系统</a:t>
            </a:r>
            <a:r>
              <a:rPr lang="zh-CN" altLang="en-US" dirty="0">
                <a:latin typeface="幼圆" panose="02010509060101010101" pitchFamily="49" charset="-122"/>
                <a:ea typeface="幼圆" panose="02010509060101010101" pitchFamily="49" charset="-122"/>
                <a:cs typeface="Arial Black" panose="020B0A04020102020204" pitchFamily="34" charset="0"/>
              </a:rPr>
              <a:t>的合力，把握住系统发展的“</a:t>
            </a:r>
            <a:r>
              <a:rPr lang="zh-CN" altLang="en-US" b="1" u="sng" dirty="0">
                <a:solidFill>
                  <a:srgbClr val="C00000"/>
                </a:solidFill>
                <a:latin typeface="幼圆" panose="02010509060101010101" pitchFamily="49" charset="-122"/>
                <a:ea typeface="幼圆" panose="02010509060101010101" pitchFamily="49" charset="-122"/>
                <a:cs typeface="Arial Black" panose="020B0A04020102020204" pitchFamily="34" charset="0"/>
              </a:rPr>
              <a:t>序参量</a:t>
            </a:r>
            <a:r>
              <a:rPr lang="zh-CN" altLang="en-US" dirty="0">
                <a:latin typeface="幼圆" panose="02010509060101010101" pitchFamily="49" charset="-122"/>
                <a:ea typeface="幼圆" panose="02010509060101010101" pitchFamily="49" charset="-122"/>
                <a:cs typeface="Arial Black" panose="020B0A04020102020204" pitchFamily="34" charset="0"/>
              </a:rPr>
              <a:t>”，利用好系统内外各种驱动力，强化信息服务基础，统一协调管理各种信息化资源，科学部署，逐步合理集中，努力推动信息系统正确进化，助力大庆油田走上</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新型工业化之路</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pic>
        <p:nvPicPr>
          <p:cNvPr id="4" name="图片 3" descr="企业信息化建设的驱动力.jpg"/>
          <p:cNvPicPr>
            <a:picLocks noChangeAspect="1"/>
          </p:cNvPicPr>
          <p:nvPr/>
        </p:nvPicPr>
        <p:blipFill>
          <a:blip r:embed="rId2" cstate="screen"/>
          <a:srcRect r="-47826" b="-1460"/>
          <a:stretch>
            <a:fillRect/>
          </a:stretch>
        </p:blipFill>
        <p:spPr>
          <a:xfrm>
            <a:off x="4139952" y="1275606"/>
            <a:ext cx="4680520" cy="34047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7236296" y="1899865"/>
            <a:ext cx="1602432" cy="2616101"/>
          </a:xfrm>
          <a:prstGeom prst="rect">
            <a:avLst/>
          </a:prstGeom>
        </p:spPr>
        <p:txBody>
          <a:bodyPr wrap="square">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信息化建设的驱动力可以分为 </a:t>
            </a:r>
            <a:r>
              <a:rPr lang="en-US" altLang="zh-CN" sz="1600" b="1" dirty="0">
                <a:latin typeface="幼圆" panose="02010509060101010101" pitchFamily="49" charset="-122"/>
                <a:ea typeface="幼圆" panose="02010509060101010101" pitchFamily="49" charset="-122"/>
                <a:cs typeface="Arial Black" panose="020B0A04020102020204" pitchFamily="34" charset="0"/>
              </a:rPr>
              <a:t>5 </a:t>
            </a:r>
            <a:r>
              <a:rPr lang="zh-CN" altLang="en-US" sz="1600" dirty="0">
                <a:latin typeface="幼圆" panose="02010509060101010101" pitchFamily="49" charset="-122"/>
                <a:ea typeface="幼圆" panose="02010509060101010101" pitchFamily="49" charset="-122"/>
                <a:cs typeface="Arial Black" panose="020B0A04020102020204" pitchFamily="34" charset="0"/>
              </a:rPr>
              <a:t>种类型，其强度可形象地描述为呈几何级数增加，即：</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r>
              <a:rPr lang="en-US" altLang="zh-CN" sz="3600" dirty="0">
                <a:latin typeface="幼圆" panose="02010509060101010101" pitchFamily="49" charset="-122"/>
                <a:ea typeface="幼圆" panose="02010509060101010101" pitchFamily="49" charset="-122"/>
                <a:cs typeface="Arial Black" panose="020B0A04020102020204" pitchFamily="34" charset="0"/>
              </a:rPr>
              <a:t> </a:t>
            </a:r>
            <a:r>
              <a:rPr lang="en-US" altLang="zh-CN" sz="2800" b="1" dirty="0">
                <a:ln w="24500" cmpd="dbl">
                  <a:solidFill>
                    <a:srgbClr val="FF0000"/>
                  </a:solidFill>
                  <a:prstDash val="solid"/>
                  <a:miter lim="800000"/>
                </a:ln>
                <a:solidFill>
                  <a:schemeClr val="bg1"/>
                </a:solidFill>
                <a:effectLst>
                  <a:outerShdw blurRad="38100" dist="38100" dir="7020000" algn="tl">
                    <a:srgbClr val="000000">
                      <a:alpha val="35000"/>
                    </a:srgbClr>
                  </a:outerShdw>
                </a:effectLst>
                <a:latin typeface="幼圆" panose="02010509060101010101" pitchFamily="49" charset="-122"/>
                <a:ea typeface="幼圆" panose="02010509060101010101" pitchFamily="49" charset="-122"/>
                <a:cs typeface="Arial Black" panose="020B0A04020102020204" pitchFamily="34" charset="0"/>
              </a:rPr>
              <a:t>F = 2</a:t>
            </a:r>
            <a:r>
              <a:rPr lang="en-US" altLang="zh-CN" sz="2800" b="1" baseline="30000" dirty="0">
                <a:ln w="24500" cmpd="dbl">
                  <a:solidFill>
                    <a:srgbClr val="FF0000"/>
                  </a:solidFill>
                  <a:prstDash val="solid"/>
                  <a:miter lim="800000"/>
                </a:ln>
                <a:solidFill>
                  <a:schemeClr val="bg1"/>
                </a:solidFill>
                <a:effectLst>
                  <a:outerShdw blurRad="38100" dist="38100" dir="7020000" algn="tl">
                    <a:srgbClr val="000000">
                      <a:alpha val="35000"/>
                    </a:srgbClr>
                  </a:outerShdw>
                </a:effectLst>
                <a:latin typeface="幼圆" panose="02010509060101010101" pitchFamily="49" charset="-122"/>
                <a:ea typeface="幼圆" panose="02010509060101010101" pitchFamily="49" charset="-122"/>
                <a:cs typeface="Arial Black" panose="020B0A04020102020204" pitchFamily="34" charset="0"/>
              </a:rPr>
              <a:t>N</a:t>
            </a:r>
            <a:endParaRPr lang="zh-CN" altLang="en-US" sz="3600" b="1" baseline="30000" dirty="0">
              <a:ln w="24500" cmpd="dbl">
                <a:solidFill>
                  <a:srgbClr val="FF0000"/>
                </a:solidFill>
                <a:prstDash val="solid"/>
                <a:miter lim="800000"/>
              </a:ln>
              <a:solidFill>
                <a:schemeClr val="bg1"/>
              </a:solidFill>
              <a:effectLst>
                <a:outerShdw blurRad="38100" dist="38100" dir="7020000" algn="tl">
                  <a:srgbClr val="000000">
                    <a:alpha val="35000"/>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6122297" y="555526"/>
            <a:ext cx="2698175" cy="52322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数字油田的使命</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16386"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259632" y="924277"/>
            <a:ext cx="2952328" cy="1152128"/>
          </a:xfrm>
          <a:prstGeom prst="wedgeRoundRectCallout">
            <a:avLst>
              <a:gd name="adj1" fmla="val -18410"/>
              <a:gd name="adj2" fmla="val 228080"/>
              <a:gd name="adj3" fmla="val 16667"/>
            </a:avLst>
          </a:prstGeom>
          <a:solidFill>
            <a:srgbClr val="C0000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kumimoji="0" lang="en-US" altLang="zh-CN"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a:t>
            </a:r>
            <a:r>
              <a:rPr lang="en-US" altLang="zh-CN" sz="2400"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1)</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基础设施统一规划、统一建设</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5631423" y="2355726"/>
            <a:ext cx="3312368" cy="2308324"/>
          </a:xfrm>
          <a:prstGeom prst="rect">
            <a:avLst/>
          </a:prstGeom>
        </p:spPr>
        <p:txBody>
          <a:bodyPr wrap="square">
            <a:spAutoFit/>
          </a:bodyPr>
          <a:lstStyle/>
          <a:p>
            <a:pPr algn="just"/>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大庆油田未来数字油田建设的基础设施主要包括：</a:t>
            </a:r>
            <a:endPar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algn="just"/>
            <a:endPar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云数据中心建设</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油田无线网建设</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生产物联网建设</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油田骨干网升级</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新一代移动办公平台建设</a:t>
            </a:r>
          </a:p>
        </p:txBody>
      </p:sp>
      <p:sp>
        <p:nvSpPr>
          <p:cNvPr id="7" name="TextBox 6"/>
          <p:cNvSpPr txBox="1"/>
          <p:nvPr/>
        </p:nvSpPr>
        <p:spPr>
          <a:xfrm>
            <a:off x="6804248" y="699542"/>
            <a:ext cx="1826142" cy="107721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技术系统</a:t>
            </a:r>
            <a:endParaRPr lang="en-US" altLang="zh-CN" sz="32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支撑力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6" name="文本框 15"/>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2"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2"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3"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4"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复杂系统与大信息观：信息、大数据、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4" name="图片 3"/>
          <p:cNvPicPr>
            <a:picLocks noChangeAspect="1"/>
          </p:cNvPicPr>
          <p:nvPr/>
        </p:nvPicPr>
        <p:blipFill>
          <a:blip r:embed="rId8" cstate="screen"/>
          <a:stretch>
            <a:fillRect/>
          </a:stretch>
        </p:blipFill>
        <p:spPr>
          <a:xfrm>
            <a:off x="2032285" y="2427734"/>
            <a:ext cx="431185" cy="432048"/>
          </a:xfrm>
          <a:prstGeom prst="rect">
            <a:avLst/>
          </a:prstGeom>
        </p:spPr>
      </p:pic>
      <p:pic>
        <p:nvPicPr>
          <p:cNvPr id="5" name="图片 4"/>
          <p:cNvPicPr>
            <a:picLocks noChangeAspect="1"/>
          </p:cNvPicPr>
          <p:nvPr/>
        </p:nvPicPr>
        <p:blipFill>
          <a:blip r:embed="rId9" cstate="screen"/>
          <a:stretch>
            <a:fillRect/>
          </a:stretch>
        </p:blipFill>
        <p:spPr>
          <a:xfrm>
            <a:off x="6660232" y="351530"/>
            <a:ext cx="2059861" cy="2327643"/>
          </a:xfrm>
          <a:prstGeom prst="rect">
            <a:avLst/>
          </a:prstGeom>
          <a:ln w="3175">
            <a:solidFill>
              <a:schemeClr val="tx1"/>
            </a:solidFill>
          </a:ln>
        </p:spPr>
      </p:pic>
      <p:grpSp>
        <p:nvGrpSpPr>
          <p:cNvPr id="10" name="组合 9"/>
          <p:cNvGrpSpPr/>
          <p:nvPr/>
        </p:nvGrpSpPr>
        <p:grpSpPr>
          <a:xfrm>
            <a:off x="124333" y="2884662"/>
            <a:ext cx="2087431" cy="2260716"/>
            <a:chOff x="124333" y="2884662"/>
            <a:chExt cx="2087431" cy="2260716"/>
          </a:xfrm>
        </p:grpSpPr>
        <p:grpSp>
          <p:nvGrpSpPr>
            <p:cNvPr id="11" name="组合 10"/>
            <p:cNvGrpSpPr/>
            <p:nvPr/>
          </p:nvGrpSpPr>
          <p:grpSpPr>
            <a:xfrm>
              <a:off x="124333" y="2884662"/>
              <a:ext cx="2087431" cy="2260716"/>
              <a:chOff x="124333" y="2884662"/>
              <a:chExt cx="2087431" cy="2260716"/>
            </a:xfrm>
          </p:grpSpPr>
          <p:sp>
            <p:nvSpPr>
              <p:cNvPr id="14" name="矩形 13"/>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3" name="图片 12"/>
            <p:cNvPicPr>
              <a:picLocks noChangeAspect="1"/>
            </p:cNvPicPr>
            <p:nvPr/>
          </p:nvPicPr>
          <p:blipFill rotWithShape="1">
            <a:blip r:embed="rId10" cstate="print">
              <a:extLst>
                <a:ext uri="{28A0092B-C50C-407E-A947-70E740481C1C}">
                  <a14:useLocalDpi xmlns:a14="http://schemas.microsoft.com/office/drawing/2010/main" val="0"/>
                </a:ext>
              </a:extLst>
            </a:blip>
            <a:srcRect l="12667" t="34600" r="12667" b="31800"/>
            <a:stretch/>
          </p:blipFill>
          <p:spPr>
            <a:xfrm>
              <a:off x="297512" y="2971244"/>
              <a:ext cx="1728193" cy="172819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122532" y="924277"/>
            <a:ext cx="2952328" cy="1152128"/>
          </a:xfrm>
          <a:prstGeom prst="wedgeRoundRectCallout">
            <a:avLst>
              <a:gd name="adj1" fmla="val -11247"/>
              <a:gd name="adj2" fmla="val 122487"/>
              <a:gd name="adj3" fmla="val 16667"/>
            </a:avLst>
          </a:prstGeom>
          <a:solidFill>
            <a:srgbClr val="00B0F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(2)</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信息系统统一运维</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5621398" y="1779662"/>
            <a:ext cx="3343090" cy="2308324"/>
          </a:xfrm>
          <a:prstGeom prst="rect">
            <a:avLst/>
          </a:prstGeom>
        </p:spPr>
        <p:txBody>
          <a:bodyPr wrap="square">
            <a:spAutoFit/>
          </a:bodyPr>
          <a:lstStyle/>
          <a:p>
            <a:pPr algn="just"/>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油田公司数字油田建设统一的运维体系主要包括</a:t>
            </a:r>
            <a:r>
              <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3</a:t>
            </a: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个方面：</a:t>
            </a:r>
            <a:endPar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algn="just"/>
            <a:endPar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统一的服务呼叫入口</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统一的多级联动运维队伍</a:t>
            </a:r>
          </a:p>
          <a:p>
            <a:pPr marL="549275" lvl="1" indent="-285750" algn="just">
              <a:buFont typeface="Wingdings" panose="05000000000000000000" pitchFamily="2" charset="2"/>
              <a:buChar char="n"/>
            </a:pP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统一的管理流程和</a:t>
            </a:r>
            <a:endPar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marL="263525" lvl="1" algn="just"/>
            <a:r>
              <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考核制度</a:t>
            </a:r>
            <a:endPar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marL="263525" lvl="1" algn="just"/>
            <a:endParaRPr lang="en-US" altLang="zh-CN"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259632" y="987574"/>
            <a:ext cx="2952328" cy="1152128"/>
          </a:xfrm>
          <a:prstGeom prst="wedgeRoundRectCallout">
            <a:avLst>
              <a:gd name="adj1" fmla="val 34741"/>
              <a:gd name="adj2" fmla="val 67353"/>
              <a:gd name="adj3" fmla="val 16667"/>
            </a:avLst>
          </a:prstGeom>
          <a:solidFill>
            <a:srgbClr val="00B0F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(3)</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强化组织力，统一领导，统一管理</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5796136" y="1683231"/>
            <a:ext cx="3059832" cy="3046988"/>
          </a:xfrm>
          <a:prstGeom prst="rect">
            <a:avLst/>
          </a:prstGeom>
        </p:spPr>
        <p:txBody>
          <a:bodyPr wrap="square">
            <a:spAutoFit/>
          </a:bodyPr>
          <a:lstStyle/>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强大的领导力是确保实现预期目标的关键保障，尤其是需要由公司主要领导和专家有机形成强大的领导力，全面领导大庆油田信息化建设工作，领导制定并审查油田公司信息化建设总体规划，审查油田公司信息化建设工程项目、科研项目及所有其他有关项目的年度计划，审查油田公司信息化建设项目的设立和验收，审查油田公司信息化建设其他重大事项。</a:t>
            </a:r>
          </a:p>
        </p:txBody>
      </p:sp>
      <p:sp>
        <p:nvSpPr>
          <p:cNvPr id="7" name="TextBox 6"/>
          <p:cNvSpPr txBox="1"/>
          <p:nvPr/>
        </p:nvSpPr>
        <p:spPr>
          <a:xfrm>
            <a:off x="6885811" y="332489"/>
            <a:ext cx="1826141" cy="107721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管理系统</a:t>
            </a:r>
            <a:endParaRPr lang="en-US" altLang="zh-CN" sz="32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推动力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115616" y="924277"/>
            <a:ext cx="2880320" cy="1152128"/>
          </a:xfrm>
          <a:prstGeom prst="wedgeRoundRectCallout">
            <a:avLst>
              <a:gd name="adj1" fmla="val 39509"/>
              <a:gd name="adj2" fmla="val 167687"/>
              <a:gd name="adj3" fmla="val 16667"/>
            </a:avLst>
          </a:prstGeom>
          <a:solidFill>
            <a:srgbClr val="FFC00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a:t>
            </a:r>
            <a:r>
              <a:rPr lang="zh-CN" altLang="en-US" sz="2400"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(4)</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业务、项目、资金、</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资产统一管理</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5724128" y="1779662"/>
            <a:ext cx="3131840" cy="2585323"/>
          </a:xfrm>
          <a:prstGeom prst="rect">
            <a:avLst/>
          </a:prstGeom>
        </p:spPr>
        <p:txBody>
          <a:bodyPr wrap="square">
            <a:spAutoFit/>
          </a:bodyPr>
          <a:lstStyle/>
          <a:p>
            <a:pPr algn="just"/>
            <a:r>
              <a:rPr lang="zh-CN" altLang="en-US"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为了充分发挥信息化建设项目和资金的整体作用，使公司整体效益最大化，形成互相促进的建设合力，要对全油田的信息化建设的业务、项目和资金、资产进行统筹管理，信息中心要与有关部门分工协作，共同管好油田信息化建设各种资源。</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115616" y="924277"/>
            <a:ext cx="2880320" cy="1152128"/>
          </a:xfrm>
          <a:prstGeom prst="wedgeRoundRectCallout">
            <a:avLst>
              <a:gd name="adj1" fmla="val 39509"/>
              <a:gd name="adj2" fmla="val 167687"/>
              <a:gd name="adj3" fmla="val 16667"/>
            </a:avLst>
          </a:prstGeom>
          <a:solidFill>
            <a:srgbClr val="FFC00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a:t>
            </a:r>
            <a:r>
              <a:rPr lang="zh-CN" altLang="en-US" sz="2400"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(4)</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业务、项目、资金、</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资产统一管理</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矩形 6"/>
          <p:cNvSpPr/>
          <p:nvPr/>
        </p:nvSpPr>
        <p:spPr>
          <a:xfrm>
            <a:off x="5749340" y="1059582"/>
            <a:ext cx="3131840" cy="3785652"/>
          </a:xfrm>
          <a:prstGeom prst="rect">
            <a:avLst/>
          </a:prstGeom>
        </p:spPr>
        <p:txBody>
          <a:bodyPr wrap="square">
            <a:spAutoFit/>
          </a:bodyPr>
          <a:lstStyle/>
          <a:p>
            <a:pPr algn="just"/>
            <a:r>
              <a:rPr lang="zh-CN" altLang="en-US" sz="1600" b="1"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信息化建设的边际效益：</a:t>
            </a:r>
          </a:p>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从油田整体看，信息化建设的边际效益高于油田内部的勘探、开发、钻井、油建、多种经营等其他业务领域。也就是说，投资给信息化，回报会更多。</a:t>
            </a:r>
          </a:p>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从油田信息化领域内部看，油田经营管理业务领域信息化建设的边际效益高于勘探开发等其他领域的信息化建设。</a:t>
            </a:r>
          </a:p>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因此，在新的历史时期，油田公司应该在信息化建设上继续加大投资力度，而在具体的信息化建设项目的设定上，要多向经营管理业务倾斜。</a:t>
            </a:r>
            <a:endParaRPr lang="zh-CN" altLang="en-US" sz="14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299513" y="872268"/>
            <a:ext cx="2952328" cy="1152128"/>
          </a:xfrm>
          <a:prstGeom prst="wedgeRoundRectCallout">
            <a:avLst>
              <a:gd name="adj1" fmla="val 47439"/>
              <a:gd name="adj2" fmla="val 218152"/>
              <a:gd name="adj3" fmla="val 16667"/>
            </a:avLst>
          </a:prstGeom>
          <a:solidFill>
            <a:srgbClr val="00B05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(5)</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信息资源集中部署</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与统一管理</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5724128" y="1018346"/>
            <a:ext cx="3131840" cy="3785652"/>
          </a:xfrm>
          <a:prstGeom prst="rect">
            <a:avLst/>
          </a:prstGeom>
        </p:spPr>
        <p:txBody>
          <a:bodyPr wrap="square">
            <a:spAutoFit/>
          </a:bodyPr>
          <a:lstStyle/>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要实现软件、硬件、数据、应用、运维“</a:t>
            </a:r>
            <a:r>
              <a:rPr lang="zh-CN" altLang="en-US" sz="1600" b="1"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五集中</a:t>
            </a:r>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必须从全局出发，统一调配信息资源，以云数据中心为技术支撑，以优化的组织框架和制度流程为管理基础，建立专业化的运维队伍，打造信息化建设服务与发展新体系，科学梳理，重新布局，推进整合，充分发挥人财物全部信息资源的综合作用，努力提高资金、设备的使用效率，强力支持勘探开发、经营管理各项主营业务，大力促进大庆油田“</a:t>
            </a:r>
            <a:r>
              <a:rPr lang="zh-CN" altLang="en-US" sz="1600" b="1"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信息化与主营业务深度融合</a:t>
            </a:r>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”，带动传统产业转型升级。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矩形 4"/>
          <p:cNvSpPr/>
          <p:nvPr/>
        </p:nvSpPr>
        <p:spPr>
          <a:xfrm>
            <a:off x="5796136" y="1203598"/>
            <a:ext cx="3131840" cy="3046988"/>
          </a:xfrm>
          <a:prstGeom prst="rect">
            <a:avLst/>
          </a:prstGeom>
        </p:spPr>
        <p:txBody>
          <a:bodyPr wrap="square">
            <a:spAutoFit/>
          </a:bodyPr>
          <a:lstStyle/>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信息化建设归根到底是人的问题。我们需要一支具有强大战斗力的、敢于担当的信息化建设队伍。这个队伍要不怕任何困难，要像激光一样，步调一致，齐心协力，战无不胜，攻无不克，还要具有其他队伍不具备的特殊的能力，即擅长石油行业乃至国有大型企业信息化建设的特色能力。建立这样的队伍，要有更高层次的系统观念，要充分运用组织力和自组织力。</a:t>
            </a:r>
          </a:p>
        </p:txBody>
      </p:sp>
      <p:grpSp>
        <p:nvGrpSpPr>
          <p:cNvPr id="6" name="组合 19"/>
          <p:cNvGrpSpPr/>
          <p:nvPr/>
        </p:nvGrpSpPr>
        <p:grpSpPr>
          <a:xfrm>
            <a:off x="1619672" y="2548950"/>
            <a:ext cx="3582144" cy="2039024"/>
            <a:chOff x="539552" y="4293096"/>
            <a:chExt cx="2889440" cy="1656184"/>
          </a:xfrm>
        </p:grpSpPr>
        <p:pic>
          <p:nvPicPr>
            <p:cNvPr id="7" name="图片 6"/>
            <p:cNvPicPr/>
            <p:nvPr/>
          </p:nvPicPr>
          <p:blipFill>
            <a:blip r:embed="rId3" cstate="screen"/>
            <a:srcRect/>
            <a:stretch>
              <a:fillRect/>
            </a:stretch>
          </p:blipFill>
          <p:spPr bwMode="auto">
            <a:xfrm>
              <a:off x="539552" y="4293096"/>
              <a:ext cx="2889440" cy="1656184"/>
            </a:xfrm>
            <a:prstGeom prst="roundRect">
              <a:avLst>
                <a:gd name="adj" fmla="val 16667"/>
              </a:avLst>
            </a:prstGeom>
            <a:ln>
              <a:noFill/>
            </a:ln>
            <a:effectLst>
              <a:outerShdw blurRad="152400" dist="12000" dir="900000" sy="98000" kx="110000" ky="200000" algn="tl" rotWithShape="0">
                <a:srgbClr val="000000">
                  <a:alpha val="30000"/>
                </a:srgbClr>
              </a:outerShdw>
            </a:effectLst>
          </p:spPr>
        </p:pic>
        <p:sp>
          <p:nvSpPr>
            <p:cNvPr id="8" name="左箭头 7"/>
            <p:cNvSpPr/>
            <p:nvPr/>
          </p:nvSpPr>
          <p:spPr bwMode="auto">
            <a:xfrm>
              <a:off x="886130" y="4857760"/>
              <a:ext cx="214314" cy="214314"/>
            </a:xfrm>
            <a:prstGeom prst="left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ctr"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Black" panose="020B0A04020102020204" pitchFamily="34" charset="0"/>
                <a:ea typeface="楷体" panose="02010609060101010101" pitchFamily="49" charset="-122"/>
                <a:cs typeface="Arial Black" panose="020B0A04020102020204" pitchFamily="34" charset="0"/>
              </a:endParaRPr>
            </a:p>
          </p:txBody>
        </p:sp>
      </p:grpSp>
      <p:sp>
        <p:nvSpPr>
          <p:cNvPr id="9" name="圆角矩形标注 8"/>
          <p:cNvSpPr/>
          <p:nvPr/>
        </p:nvSpPr>
        <p:spPr bwMode="auto">
          <a:xfrm>
            <a:off x="1313384" y="924277"/>
            <a:ext cx="2952328" cy="1152128"/>
          </a:xfrm>
          <a:prstGeom prst="wedgeRoundRectCallout">
            <a:avLst>
              <a:gd name="adj1" fmla="val 27356"/>
              <a:gd name="adj2" fmla="val 82536"/>
              <a:gd name="adj3" fmla="val 16667"/>
            </a:avLst>
          </a:prstGeom>
          <a:solidFill>
            <a:srgbClr val="FF000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(6)</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组织</a:t>
            </a:r>
            <a:r>
              <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自组织，打造全息激光战队</a:t>
            </a:r>
            <a:endPar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10" name="组合 9"/>
          <p:cNvGrpSpPr/>
          <p:nvPr/>
        </p:nvGrpSpPr>
        <p:grpSpPr>
          <a:xfrm>
            <a:off x="5747733" y="4237732"/>
            <a:ext cx="2923763" cy="905768"/>
            <a:chOff x="402825" y="5661248"/>
            <a:chExt cx="2573100" cy="905768"/>
          </a:xfrm>
        </p:grpSpPr>
        <p:pic>
          <p:nvPicPr>
            <p:cNvPr id="11" name="图片 10" descr="wq13.jpg"/>
            <p:cNvPicPr>
              <a:picLocks noChangeAspect="1"/>
            </p:cNvPicPr>
            <p:nvPr/>
          </p:nvPicPr>
          <p:blipFill>
            <a:blip r:embed="rId4" cstate="screen"/>
            <a:stretch>
              <a:fillRect/>
            </a:stretch>
          </p:blipFill>
          <p:spPr>
            <a:xfrm>
              <a:off x="402825" y="5661248"/>
              <a:ext cx="640783" cy="905768"/>
            </a:xfrm>
            <a:prstGeom prst="rect">
              <a:avLst/>
            </a:prstGeom>
          </p:spPr>
        </p:pic>
        <p:sp>
          <p:nvSpPr>
            <p:cNvPr id="12" name="TextBox 11"/>
            <p:cNvSpPr txBox="1"/>
            <p:nvPr/>
          </p:nvSpPr>
          <p:spPr>
            <a:xfrm>
              <a:off x="1113458" y="5891061"/>
              <a:ext cx="1862467"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Arial Narrow" panose="020B0606020202030204" pitchFamily="34" charset="0"/>
                  <a:ea typeface="Arial Black" panose="020B0A04020102020204" pitchFamily="34" charset="0"/>
                  <a:cs typeface="Arial Black" panose="020B0A04020102020204" pitchFamily="34" charset="0"/>
                </a:rPr>
                <a:t> </a:t>
              </a: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队伍最关键！</a:t>
              </a:r>
              <a:endParaRPr lang="en-US" altLang="zh-CN"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圆角矩形标注 4"/>
          <p:cNvSpPr/>
          <p:nvPr/>
        </p:nvSpPr>
        <p:spPr bwMode="auto">
          <a:xfrm>
            <a:off x="1331640" y="987574"/>
            <a:ext cx="2952328" cy="1152128"/>
          </a:xfrm>
          <a:prstGeom prst="wedgeRoundRectCallout">
            <a:avLst>
              <a:gd name="adj1" fmla="val 64673"/>
              <a:gd name="adj2" fmla="val 64246"/>
              <a:gd name="adj3" fmla="val 16667"/>
            </a:avLst>
          </a:prstGeom>
          <a:solidFill>
            <a:srgbClr val="00B05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b="1"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(7)</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发挥自组织力的作用</a:t>
            </a:r>
          </a:p>
        </p:txBody>
      </p:sp>
      <p:sp>
        <p:nvSpPr>
          <p:cNvPr id="6" name="矩形 5"/>
          <p:cNvSpPr/>
          <p:nvPr/>
        </p:nvSpPr>
        <p:spPr>
          <a:xfrm>
            <a:off x="5724128" y="1059582"/>
            <a:ext cx="3131840" cy="3785652"/>
          </a:xfrm>
          <a:prstGeom prst="rect">
            <a:avLst/>
          </a:prstGeom>
        </p:spPr>
        <p:txBody>
          <a:bodyPr wrap="square">
            <a:spAutoFit/>
          </a:bodyPr>
          <a:lstStyle/>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组织就是领导、机构、管理体系、制度、标准。没有组织，就没有约束，组织就不能成为组织，团队就不能成为团队，战队就不能成为战队。</a:t>
            </a:r>
          </a:p>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自组织就是目标、方向、文化、宣传、沟通、交流、竞赛。没有自组织，就没有战斗力的最大化，组织就是个死组织，团队就是个死团队，战队就是个死战队。</a:t>
            </a:r>
          </a:p>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因此，既要组织，也要自组织。二者结合好才有强大的战斗力。</a:t>
            </a:r>
          </a:p>
          <a:p>
            <a:pPr algn="just"/>
            <a:endPar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pic>
        <p:nvPicPr>
          <p:cNvPr id="3" name="Picture 2"/>
          <p:cNvPicPr>
            <a:picLocks noChangeAspect="1" noChangeArrowheads="1"/>
          </p:cNvPicPr>
          <p:nvPr/>
        </p:nvPicPr>
        <p:blipFill>
          <a:blip r:embed="rId2" cstate="screen"/>
          <a:srcRect/>
          <a:stretch>
            <a:fillRect/>
          </a:stretch>
        </p:blipFill>
        <p:spPr bwMode="auto">
          <a:xfrm>
            <a:off x="1331640" y="1347614"/>
            <a:ext cx="4289758" cy="3718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35117" y="338496"/>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sp>
        <p:nvSpPr>
          <p:cNvPr id="5" name="矩形 4"/>
          <p:cNvSpPr/>
          <p:nvPr/>
        </p:nvSpPr>
        <p:spPr>
          <a:xfrm>
            <a:off x="5796136" y="1779662"/>
            <a:ext cx="3131840" cy="2123658"/>
          </a:xfrm>
          <a:prstGeom prst="rect">
            <a:avLst/>
          </a:prstGeom>
        </p:spPr>
        <p:txBody>
          <a:bodyPr wrap="square">
            <a:spAutoFit/>
          </a:bodyPr>
          <a:lstStyle/>
          <a:p>
            <a:pPr algn="just"/>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创新，即需要由科技部门强力组织，也需要给参与者一定的自由度。</a:t>
            </a:r>
            <a:endParaRPr lang="en-US" altLang="zh-CN"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algn="just"/>
            <a:r>
              <a:rPr lang="en-US" altLang="zh-CN"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创新的苗头一般是自组织力催生的，但强大的组织力会压制甚至摧毁创新的幼苗。</a:t>
            </a:r>
            <a:endParaRPr lang="en-US" altLang="zh-CN"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endParaRPr>
          </a:p>
          <a:p>
            <a:pPr algn="just"/>
            <a:r>
              <a:rPr lang="en-US" altLang="zh-CN"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1600" dirty="0">
                <a:effectLst>
                  <a:outerShdw blurRad="101600" dist="25400" dir="2700000" algn="tl" rotWithShape="0">
                    <a:prstClr val="black">
                      <a:alpha val="40000"/>
                    </a:prstClr>
                  </a:outerShdw>
                </a:effectLst>
                <a:latin typeface="幼圆" panose="02010509060101010101" pitchFamily="49" charset="-122"/>
                <a:ea typeface="幼圆" panose="02010509060101010101" pitchFamily="49" charset="-122"/>
                <a:cs typeface="Arial Black" panose="020B0A04020102020204" pitchFamily="34" charset="0"/>
              </a:rPr>
              <a:t>只有组织和自组织的合理配合，创新力才能喷涌出来。</a:t>
            </a:r>
          </a:p>
        </p:txBody>
      </p:sp>
      <p:sp>
        <p:nvSpPr>
          <p:cNvPr id="6" name="圆角矩形标注 5"/>
          <p:cNvSpPr/>
          <p:nvPr/>
        </p:nvSpPr>
        <p:spPr bwMode="auto">
          <a:xfrm>
            <a:off x="1475656" y="923271"/>
            <a:ext cx="2952328" cy="1152128"/>
          </a:xfrm>
          <a:prstGeom prst="wedgeRoundRectCallout">
            <a:avLst>
              <a:gd name="adj1" fmla="val 53604"/>
              <a:gd name="adj2" fmla="val 169076"/>
              <a:gd name="adj3" fmla="val 16667"/>
            </a:avLst>
          </a:prstGeom>
          <a:solidFill>
            <a:srgbClr val="FF0000">
              <a:alpha val="34000"/>
            </a:srgbClr>
          </a:solidFill>
          <a:ln w="76200">
            <a:solidFill>
              <a:schemeClr val="bg1">
                <a:lumMod val="95000"/>
              </a:schemeClr>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r>
              <a:rPr kumimoji="0" lang="zh-CN" altLang="en-US" sz="2400" b="0"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系统建设思路 </a:t>
            </a:r>
            <a:r>
              <a:rPr lang="en-US" altLang="zh-CN" sz="2400" dirty="0">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rPr>
              <a:t>(8)</a:t>
            </a:r>
            <a:endParaRPr kumimoji="0" lang="en-US" altLang="zh-CN" sz="2400" b="1" i="0" u="none" strike="noStrike" cap="none" normalizeH="0" baseline="0" dirty="0">
              <a:ln>
                <a:noFill/>
              </a:ln>
              <a:solidFill>
                <a:srgbClr val="FFFF00"/>
              </a:solidFill>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a:p>
            <a:r>
              <a:rPr kumimoji="0" lang="zh-CN" altLang="en-US" sz="2000" b="0" i="0" u="none" strike="noStrike" cap="none" normalizeH="0" baseline="0" dirty="0">
                <a:ln>
                  <a:no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创新力在组织与自组织之间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grpSp>
        <p:nvGrpSpPr>
          <p:cNvPr id="5" name="组合 4"/>
          <p:cNvGrpSpPr/>
          <p:nvPr/>
        </p:nvGrpSpPr>
        <p:grpSpPr>
          <a:xfrm>
            <a:off x="2339752" y="2499742"/>
            <a:ext cx="4012267" cy="1800000"/>
            <a:chOff x="634482" y="4725144"/>
            <a:chExt cx="4012267" cy="1800000"/>
          </a:xfrm>
        </p:grpSpPr>
        <p:pic>
          <p:nvPicPr>
            <p:cNvPr id="6" name="图片 5" descr="大系统观.png"/>
            <p:cNvPicPr>
              <a:picLocks noChangeAspect="1"/>
            </p:cNvPicPr>
            <p:nvPr/>
          </p:nvPicPr>
          <p:blipFill>
            <a:blip r:embed="rId2" cstate="screen"/>
            <a:srcRect l="-1316" t="-1526" r="-2632" b="-2267"/>
            <a:stretch>
              <a:fillRect/>
            </a:stretch>
          </p:blipFill>
          <p:spPr>
            <a:xfrm>
              <a:off x="2699792" y="4725144"/>
              <a:ext cx="1946957" cy="18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descr="数字油田总体框架-第1版.png"/>
            <p:cNvPicPr>
              <a:picLocks noChangeAspect="1"/>
            </p:cNvPicPr>
            <p:nvPr/>
          </p:nvPicPr>
          <p:blipFill>
            <a:blip r:embed="rId3" cstate="screen"/>
            <a:stretch>
              <a:fillRect/>
            </a:stretch>
          </p:blipFill>
          <p:spPr>
            <a:xfrm>
              <a:off x="634482" y="4725144"/>
              <a:ext cx="1849286" cy="18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右箭头 7"/>
            <p:cNvSpPr/>
            <p:nvPr/>
          </p:nvSpPr>
          <p:spPr>
            <a:xfrm>
              <a:off x="1979712" y="5157192"/>
              <a:ext cx="1512168" cy="100811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敏捷精进</a:t>
              </a:r>
            </a:p>
          </p:txBody>
        </p:sp>
      </p:grpSp>
      <p:sp>
        <p:nvSpPr>
          <p:cNvPr id="9" name="TextBox 8"/>
          <p:cNvSpPr txBox="1"/>
          <p:nvPr/>
        </p:nvSpPr>
        <p:spPr>
          <a:xfrm>
            <a:off x="1647498" y="915566"/>
            <a:ext cx="1620957" cy="523220"/>
          </a:xfrm>
          <a:prstGeom prst="rect">
            <a:avLst/>
          </a:prstGeom>
          <a:noFill/>
        </p:spPr>
        <p:txBody>
          <a:bodyPr wrap="none" rtlCol="0">
            <a:spAutoFit/>
          </a:bodyPr>
          <a:lstStyle/>
          <a:p>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敏捷建设</a:t>
            </a:r>
          </a:p>
        </p:txBody>
      </p:sp>
      <p:sp>
        <p:nvSpPr>
          <p:cNvPr id="10" name="TextBox 9"/>
          <p:cNvSpPr txBox="1"/>
          <p:nvPr/>
        </p:nvSpPr>
        <p:spPr>
          <a:xfrm>
            <a:off x="1691680" y="1419622"/>
            <a:ext cx="4128053" cy="1323439"/>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敏捷开发</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：尽早上线，快速迭代</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342900" indent="-342900">
              <a:buFont typeface="Wingdings" panose="05000000000000000000" pitchFamily="2" charset="2"/>
              <a:buChar char="n"/>
            </a:pP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敏捷实施</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：先上试点，重视调整</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342900" indent="-342900">
              <a:buFont typeface="Wingdings" panose="05000000000000000000" pitchFamily="2" charset="2"/>
              <a:buChar char="n"/>
            </a:pP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敏捷规划</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：围绕蓝图，多次迭代</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buFont typeface="Arial Black" panose="020B0A04020102020204" pitchFamily="34" charset="0"/>
              <a:buChar char="p"/>
            </a:pPr>
            <a:endPar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13" name="TextBox 12"/>
          <p:cNvSpPr txBox="1"/>
          <p:nvPr/>
        </p:nvSpPr>
        <p:spPr>
          <a:xfrm>
            <a:off x="1974719" y="4486349"/>
            <a:ext cx="295465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小步快跑，敏捷精进</a:t>
            </a:r>
          </a:p>
        </p:txBody>
      </p:sp>
      <p:pic>
        <p:nvPicPr>
          <p:cNvPr id="17412" name="Picture 4"/>
          <p:cNvPicPr>
            <a:picLocks noChangeArrowheads="1"/>
          </p:cNvPicPr>
          <p:nvPr/>
        </p:nvPicPr>
        <p:blipFill>
          <a:blip r:embed="rId4" cstate="screen"/>
          <a:srcRect/>
          <a:stretch>
            <a:fillRect/>
          </a:stretch>
        </p:blipFill>
        <p:spPr bwMode="auto">
          <a:xfrm>
            <a:off x="7020271" y="2463798"/>
            <a:ext cx="144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3" name="Picture 5"/>
          <p:cNvPicPr>
            <a:picLocks noChangeArrowheads="1"/>
          </p:cNvPicPr>
          <p:nvPr/>
        </p:nvPicPr>
        <p:blipFill>
          <a:blip r:embed="rId5" cstate="screen"/>
          <a:srcRect/>
          <a:stretch>
            <a:fillRect/>
          </a:stretch>
        </p:blipFill>
        <p:spPr bwMode="auto">
          <a:xfrm>
            <a:off x="7020271" y="3723878"/>
            <a:ext cx="144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1" name="Picture 3"/>
          <p:cNvPicPr>
            <a:picLocks noChangeArrowheads="1"/>
          </p:cNvPicPr>
          <p:nvPr/>
        </p:nvPicPr>
        <p:blipFill rotWithShape="1">
          <a:blip r:embed="rId6" cstate="screen">
            <a:clrChange>
              <a:clrFrom>
                <a:srgbClr val="FEFEFE"/>
              </a:clrFrom>
              <a:clrTo>
                <a:srgbClr val="FEFEFE">
                  <a:alpha val="0"/>
                </a:srgbClr>
              </a:clrTo>
            </a:clrChange>
          </a:blip>
          <a:srcRect t="-26698"/>
          <a:stretch>
            <a:fillRect/>
          </a:stretch>
        </p:blipFill>
        <p:spPr bwMode="auto">
          <a:xfrm>
            <a:off x="7020271" y="1203718"/>
            <a:ext cx="144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数字油田的大系统观</a:t>
            </a:r>
          </a:p>
        </p:txBody>
      </p:sp>
      <p:sp>
        <p:nvSpPr>
          <p:cNvPr id="4" name="TextBox 3"/>
          <p:cNvSpPr txBox="1"/>
          <p:nvPr/>
        </p:nvSpPr>
        <p:spPr>
          <a:xfrm>
            <a:off x="1335117" y="339502"/>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数字油田的系统动力学思维</a:t>
            </a:r>
          </a:p>
        </p:txBody>
      </p:sp>
      <p:pic>
        <p:nvPicPr>
          <p:cNvPr id="5" name="图片 4" descr="大系统观.png"/>
          <p:cNvPicPr>
            <a:picLocks noChangeAspect="1"/>
          </p:cNvPicPr>
          <p:nvPr/>
        </p:nvPicPr>
        <p:blipFill>
          <a:blip r:embed="rId2" cstate="screen"/>
          <a:srcRect l="-1316" t="-1526" r="-2632" b="-2267"/>
          <a:stretch>
            <a:fillRect/>
          </a:stretch>
        </p:blipFill>
        <p:spPr>
          <a:xfrm>
            <a:off x="5148064" y="915566"/>
            <a:ext cx="3888432" cy="35949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descr="数字油田总体框架-第1版.png"/>
          <p:cNvPicPr>
            <a:picLocks noChangeAspect="1"/>
          </p:cNvPicPr>
          <p:nvPr/>
        </p:nvPicPr>
        <p:blipFill>
          <a:blip r:embed="rId3" cstate="screen"/>
          <a:stretch>
            <a:fillRect/>
          </a:stretch>
        </p:blipFill>
        <p:spPr>
          <a:xfrm>
            <a:off x="1259632" y="915566"/>
            <a:ext cx="3693365" cy="359493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167859" y="4587974"/>
            <a:ext cx="7940645" cy="481370"/>
          </a:xfrm>
          <a:prstGeom prst="rightArrow">
            <a:avLst>
              <a:gd name="adj1" fmla="val 82342"/>
              <a:gd name="adj2" fmla="val 59894"/>
            </a:avLst>
          </a:prstGeom>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从注重结构和功能的初级系统观，到系统动力学思维的大系统观</a:t>
            </a:r>
          </a:p>
        </p:txBody>
      </p:sp>
      <p:sp>
        <p:nvSpPr>
          <p:cNvPr id="8" name="圆角矩形标注 7"/>
          <p:cNvSpPr/>
          <p:nvPr/>
        </p:nvSpPr>
        <p:spPr>
          <a:xfrm>
            <a:off x="5362378" y="1709025"/>
            <a:ext cx="1643074" cy="2714644"/>
          </a:xfrm>
          <a:prstGeom prst="wedgeRoundRectCallout">
            <a:avLst>
              <a:gd name="adj1" fmla="val -130341"/>
              <a:gd name="adj2" fmla="val 24107"/>
              <a:gd name="adj3" fmla="val 166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1" name="组合 140"/>
          <p:cNvGrpSpPr/>
          <p:nvPr/>
        </p:nvGrpSpPr>
        <p:grpSpPr>
          <a:xfrm>
            <a:off x="287415" y="360041"/>
            <a:ext cx="8547042" cy="4876005"/>
            <a:chOff x="287415" y="360041"/>
            <a:chExt cx="8547042" cy="4876005"/>
          </a:xfrm>
        </p:grpSpPr>
        <p:sp>
          <p:nvSpPr>
            <p:cNvPr id="143"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4"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5"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6"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7"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48"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49"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5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51"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0"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77"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78"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3"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4"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5"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6"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7"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88"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8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0"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1"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2"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3"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4"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6"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7"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198"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99"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0"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1"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2"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3"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5"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06"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0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0"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11"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47"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48"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3"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5"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6"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7"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78"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79"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0"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1"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2"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3"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5"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6"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7"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88"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89"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0" name="Group 295"/>
            <p:cNvGrpSpPr/>
            <p:nvPr/>
          </p:nvGrpSpPr>
          <p:grpSpPr>
            <a:xfrm>
              <a:off x="3404968" y="2386327"/>
              <a:ext cx="1561400" cy="584219"/>
              <a:chOff x="3165991" y="3044171"/>
              <a:chExt cx="2081867" cy="689705"/>
            </a:xfrm>
          </p:grpSpPr>
          <p:pic>
            <p:nvPicPr>
              <p:cNvPr id="376" name="Image"/>
              <p:cNvPicPr>
                <a:picLocks noChangeAspect="1"/>
              </p:cNvPicPr>
              <p:nvPr/>
            </p:nvPicPr>
            <p:blipFill>
              <a:blip r:embed="rId2" cstate="screen"/>
              <a:stretch>
                <a:fillRect/>
              </a:stretch>
            </p:blipFill>
            <p:spPr>
              <a:xfrm>
                <a:off x="3165991" y="3044171"/>
                <a:ext cx="2081867" cy="689705"/>
              </a:xfrm>
              <a:prstGeom prst="rect">
                <a:avLst/>
              </a:prstGeom>
            </p:spPr>
          </p:pic>
        </p:grpSp>
        <p:sp>
          <p:nvSpPr>
            <p:cNvPr id="293"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4" name="Image"/>
            <p:cNvPicPr>
              <a:picLocks noChangeAspect="1"/>
            </p:cNvPicPr>
            <p:nvPr/>
          </p:nvPicPr>
          <p:blipFill>
            <a:blip r:embed="rId3"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6" name="Mark"/>
            <p:cNvPicPr>
              <a:picLocks noChangeAspect="1"/>
            </p:cNvPicPr>
            <p:nvPr/>
          </p:nvPicPr>
          <p:blipFill>
            <a:blip r:embed="rId4"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8"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00"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2" name="Image"/>
            <p:cNvPicPr>
              <a:picLocks noChangeAspect="1"/>
            </p:cNvPicPr>
            <p:nvPr/>
          </p:nvPicPr>
          <p:blipFill rotWithShape="1">
            <a:blip r:embed="rId5"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4" name="Mark"/>
            <p:cNvPicPr>
              <a:picLocks noChangeAspect="1"/>
            </p:cNvPicPr>
            <p:nvPr/>
          </p:nvPicPr>
          <p:blipFill>
            <a:blip r:embed="rId6"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6"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07"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08" name="Image"/>
            <p:cNvPicPr>
              <a:picLocks noChangeAspect="1"/>
            </p:cNvPicPr>
            <p:nvPr/>
          </p:nvPicPr>
          <p:blipFill>
            <a:blip r:embed="rId7"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9" name="Mark"/>
            <p:cNvPicPr>
              <a:picLocks noChangeAspect="1"/>
            </p:cNvPicPr>
            <p:nvPr/>
          </p:nvPicPr>
          <p:blipFill>
            <a:blip r:embed="rId8"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0"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11"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2" name="Image"/>
            <p:cNvPicPr>
              <a:picLocks noChangeAspect="1"/>
            </p:cNvPicPr>
            <p:nvPr/>
          </p:nvPicPr>
          <p:blipFill>
            <a:blip r:embed="rId9"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3" name="Mark"/>
            <p:cNvPicPr>
              <a:picLocks noChangeAspect="1"/>
            </p:cNvPicPr>
            <p:nvPr/>
          </p:nvPicPr>
          <p:blipFill>
            <a:blip r:embed="rId10"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4"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15"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6"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7"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8"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19"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20"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系统惯性原理</a:t>
              </a:r>
            </a:p>
          </p:txBody>
        </p:sp>
        <p:sp>
          <p:nvSpPr>
            <p:cNvPr id="321"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系统边界原理</a:t>
              </a:r>
            </a:p>
          </p:txBody>
        </p:sp>
        <p:sp>
          <p:nvSpPr>
            <p:cNvPr id="322"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势力云边界原理</a:t>
              </a:r>
            </a:p>
          </p:txBody>
        </p:sp>
        <p:sp>
          <p:nvSpPr>
            <p:cNvPr id="323"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吸引力递减原理</a:t>
              </a:r>
            </a:p>
          </p:txBody>
        </p:sp>
        <p:sp>
          <p:nvSpPr>
            <p:cNvPr id="324"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因特奈特主义</a:t>
              </a:r>
            </a:p>
          </p:txBody>
        </p:sp>
        <p:sp>
          <p:nvSpPr>
            <p:cNvPr id="325"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七色光方法</a:t>
              </a:r>
            </a:p>
          </p:txBody>
        </p:sp>
        <p:sp>
          <p:nvSpPr>
            <p:cNvPr id="3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ea typeface="方正粗宋简体" panose="03000509000000000000" pitchFamily="65" charset="-122"/>
                  <a:cs typeface="Arial Black" panose="020B0A04020102020204" pitchFamily="34" charset="0"/>
                </a:rPr>
                <a:t>敏捷规划迭代精进方法</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27"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自标准数据</a:t>
              </a:r>
            </a:p>
          </p:txBody>
        </p:sp>
        <p:sp>
          <p:nvSpPr>
            <p:cNvPr id="328"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哲学与大系统观</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29"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第一性原理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30"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数据-大数据-全息</a:t>
              </a:r>
            </a:p>
          </p:txBody>
        </p:sp>
        <p:sp>
          <p:nvSpPr>
            <p:cNvPr id="331"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系统观的层次</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3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全息原理</a:t>
              </a:r>
            </a:p>
          </p:txBody>
        </p:sp>
        <p:sp>
          <p:nvSpPr>
            <p:cNvPr id="333"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块茎结构原理</a:t>
              </a:r>
            </a:p>
          </p:txBody>
        </p:sp>
        <p:sp>
          <p:nvSpPr>
            <p:cNvPr id="334"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全息有机系统</a:t>
              </a:r>
            </a:p>
          </p:txBody>
        </p:sp>
        <p:sp>
          <p:nvSpPr>
            <p:cNvPr id="335"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全息激光战队</a:t>
              </a:r>
            </a:p>
          </p:txBody>
        </p:sp>
        <p:sp>
          <p:nvSpPr>
            <p:cNvPr id="336"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黄金序律</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O = 7</a:t>
              </a:r>
            </a:p>
          </p:txBody>
        </p:sp>
        <p:sp>
          <p:nvSpPr>
            <p:cNvPr id="337"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熵增原理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38"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系统结构功能原理</a:t>
              </a:r>
            </a:p>
          </p:txBody>
        </p:sp>
        <p:sp>
          <p:nvSpPr>
            <p:cNvPr id="339"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涌现原理</a:t>
              </a:r>
            </a:p>
          </p:txBody>
        </p:sp>
        <p:sp>
          <p:nvSpPr>
            <p:cNvPr id="340"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吸引子能动性原理</a:t>
              </a:r>
            </a:p>
          </p:txBody>
        </p:sp>
        <p:sp>
          <p:nvSpPr>
            <p:cNvPr id="341"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大系统观将各种系统</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理论</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2"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吸引子是系统的核心</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与</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灵魂</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r>
                <a:rPr lang="zh-CN" altLang="en-US"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也是</a:t>
              </a:r>
              <a:r>
                <a:rPr sz="825"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p>
          </p:txBody>
        </p:sp>
        <p:sp>
          <p:nvSpPr>
            <p:cNvPr id="343"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344"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5"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825"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总结老三论、新三论等前人成果，奠定系统论和大系统观的科学基础。系统论是科技与哲学之间的桥梁</a:t>
              </a:r>
              <a:r>
                <a:rPr sz="825"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346"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信息熵减原理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47"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开放耗散原理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48"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序参量支配原理</a:t>
              </a:r>
            </a:p>
          </p:txBody>
        </p:sp>
        <p:sp>
          <p:nvSpPr>
            <p:cNvPr id="349"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组织+自组织原理</a:t>
              </a:r>
            </a:p>
          </p:txBody>
        </p:sp>
        <p:sp>
          <p:nvSpPr>
            <p:cNvPr id="350"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KISS原则(简化原理)</a:t>
              </a:r>
            </a:p>
          </p:txBody>
        </p:sp>
        <p:sp>
          <p:nvSpPr>
            <p:cNvPr id="351"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耦合度定理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52"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系统驱动力合成原理</a:t>
              </a:r>
            </a:p>
          </p:txBody>
        </p:sp>
        <p:sp>
          <p:nvSpPr>
            <p:cNvPr id="353"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系统作用累积原理</a:t>
              </a:r>
            </a:p>
          </p:txBody>
        </p:sp>
        <p:sp>
          <p:nvSpPr>
            <p:cNvPr id="354"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系统参量边际作用原理</a:t>
              </a:r>
            </a:p>
          </p:txBody>
        </p:sp>
        <p:sp>
          <p:nvSpPr>
            <p:cNvPr id="355"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系统共振原理</a:t>
              </a:r>
            </a:p>
          </p:txBody>
        </p:sp>
        <p:sp>
          <p:nvSpPr>
            <p:cNvPr id="356"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系统体增长原理</a:t>
              </a:r>
            </a:p>
          </p:txBody>
        </p:sp>
        <p:sp>
          <p:nvSpPr>
            <p:cNvPr id="35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局部比较优势原理</a:t>
              </a:r>
            </a:p>
          </p:txBody>
        </p:sp>
        <p:sp>
          <p:nvSpPr>
            <p:cNvPr id="358"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远交近攻原理</a:t>
              </a:r>
            </a:p>
          </p:txBody>
        </p:sp>
        <p:sp>
          <p:nvSpPr>
            <p:cNvPr id="359"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系统失败原理</a:t>
              </a:r>
            </a:p>
          </p:txBody>
        </p:sp>
        <p:sp>
          <p:nvSpPr>
            <p:cNvPr id="360"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系统涨落作用原理</a:t>
              </a:r>
            </a:p>
          </p:txBody>
        </p:sp>
        <p:sp>
          <p:nvSpPr>
            <p:cNvPr id="361"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系统聚集原理</a:t>
              </a:r>
            </a:p>
          </p:txBody>
        </p:sp>
        <p:sp>
          <p:nvSpPr>
            <p:cNvPr id="362"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无边界系统</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63"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自我实现原理</a:t>
              </a:r>
            </a:p>
          </p:txBody>
        </p:sp>
        <p:sp>
          <p:nvSpPr>
            <p:cNvPr id="364"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基于不确定性的确定性原理</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65"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a:t>
              </a:r>
            </a:p>
          </p:txBody>
        </p:sp>
        <p:sp>
          <p:nvSpPr>
            <p:cNvPr id="366"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互联网+的精神实质</a:t>
              </a:r>
            </a:p>
          </p:txBody>
        </p:sp>
        <p:sp>
          <p:nvSpPr>
            <p:cNvPr id="367"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信息化生产函数</a:t>
              </a:r>
            </a:p>
          </p:txBody>
        </p:sp>
        <p:sp>
          <p:nvSpPr>
            <p:cNvPr id="368"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信息生产力与生产关系</a:t>
              </a:r>
            </a:p>
          </p:txBody>
        </p:sp>
        <p:sp>
          <p:nvSpPr>
            <p:cNvPr id="3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大信息观</a:t>
              </a:r>
            </a:p>
          </p:txBody>
        </p:sp>
        <p:sp>
          <p:nvSpPr>
            <p:cNvPr id="370"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数字油田-智能油田-智慧油田</a:t>
              </a: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r>
              <a:b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br>
              <a:r>
                <a:rPr lang="en-US"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t>
              </a:r>
              <a:r>
                <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rPr>
                <a:t>-</a:t>
              </a:r>
              <a:r>
                <a:rPr sz="790"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全息油田</a:t>
              </a:r>
              <a:endParaRPr sz="790"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371" name="文本框 370"/>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大系统观思维导图</a:t>
              </a:r>
            </a:p>
          </p:txBody>
        </p:sp>
        <p:sp>
          <p:nvSpPr>
            <p:cNvPr id="372" name="文本框 371"/>
            <p:cNvSpPr txBox="1"/>
            <p:nvPr/>
          </p:nvSpPr>
          <p:spPr>
            <a:xfrm>
              <a:off x="7946072" y="4802624"/>
              <a:ext cx="888385" cy="300082"/>
            </a:xfrm>
            <a:prstGeom prst="rect">
              <a:avLst/>
            </a:prstGeom>
            <a:noFill/>
          </p:spPr>
          <p:txBody>
            <a:bodyPr wrap="none" rtlCol="0">
              <a:spAutoFit/>
            </a:bodyPr>
            <a:lstStyle/>
            <a:p>
              <a:r>
                <a:rPr lang="en-US" altLang="zh-CN" sz="1350" dirty="0">
                  <a:solidFill>
                    <a:schemeClr val="bg1">
                      <a:lumMod val="65000"/>
                    </a:schemeClr>
                  </a:solidFill>
                  <a:ea typeface="方正粗宋简体" panose="03000509000000000000" pitchFamily="65" charset="-122"/>
                  <a:cs typeface="Arial Black" panose="020B0A04020102020204" pitchFamily="34" charset="0"/>
                </a:rPr>
                <a:t>2018.7.11</a:t>
              </a:r>
              <a:endParaRPr lang="zh-CN" altLang="en-US" sz="1350" dirty="0">
                <a:solidFill>
                  <a:schemeClr val="bg1">
                    <a:lumMod val="65000"/>
                  </a:schemeClr>
                </a:solidFill>
                <a:ea typeface="方正粗宋简体" panose="03000509000000000000" pitchFamily="65" charset="-122"/>
                <a:cs typeface="Arial Black" panose="020B0A04020102020204" pitchFamily="34" charset="0"/>
              </a:endParaRPr>
            </a:p>
          </p:txBody>
        </p:sp>
        <p:sp>
          <p:nvSpPr>
            <p:cNvPr id="373"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4"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ea typeface="Arial Black" panose="020B0A04020102020204" pitchFamily="34" charset="0"/>
                  <a:cs typeface="Arial Black" panose="020B0A04020102020204" pitchFamily="34" charset="0"/>
                </a:rPr>
                <a:t>钱学森系统科学体系</a:t>
              </a:r>
            </a:p>
          </p:txBody>
        </p:sp>
        <p:sp>
          <p:nvSpPr>
            <p:cNvPr id="375"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cs typeface="Arial Black" panose="020B0A04020102020204" pitchFamily="34" charset="0"/>
                </a:rPr>
                <a:t>迭代精进原理</a:t>
              </a:r>
              <a:endParaRPr sz="790" dirty="0">
                <a:solidFill>
                  <a:srgbClr val="303030"/>
                </a:solidFill>
                <a:latin typeface="幼圆" panose="02010509060101010101" pitchFamily="49" charset="-122"/>
                <a:ea typeface="幼圆" panose="02010509060101010101" pitchFamily="49" charset="-122"/>
                <a:cs typeface="Arial Black" panose="020B0A04020102020204" pitchFamily="34" charset="0"/>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232117" y="337625"/>
            <a:ext cx="8679766" cy="4768947"/>
          </a:xfrm>
          <a:custGeom>
            <a:avLst/>
            <a:gdLst>
              <a:gd name="connsiteX0" fmla="*/ 0 w 8679766"/>
              <a:gd name="connsiteY0" fmla="*/ 654147 h 4768947"/>
              <a:gd name="connsiteX1" fmla="*/ 0 w 8679766"/>
              <a:gd name="connsiteY1" fmla="*/ 4768947 h 4768947"/>
              <a:gd name="connsiteX2" fmla="*/ 4269545 w 8679766"/>
              <a:gd name="connsiteY2" fmla="*/ 4768947 h 4768947"/>
              <a:gd name="connsiteX3" fmla="*/ 4269545 w 8679766"/>
              <a:gd name="connsiteY3" fmla="*/ 2785403 h 4768947"/>
              <a:gd name="connsiteX4" fmla="*/ 8679766 w 8679766"/>
              <a:gd name="connsiteY4" fmla="*/ 2785403 h 4768947"/>
              <a:gd name="connsiteX5" fmla="*/ 8679766 w 8679766"/>
              <a:gd name="connsiteY5" fmla="*/ 0 h 4768947"/>
              <a:gd name="connsiteX6" fmla="*/ 4079631 w 8679766"/>
              <a:gd name="connsiteY6" fmla="*/ 0 h 4768947"/>
              <a:gd name="connsiteX7" fmla="*/ 4079631 w 8679766"/>
              <a:gd name="connsiteY7" fmla="*/ 640080 h 4768947"/>
              <a:gd name="connsiteX8" fmla="*/ 0 w 8679766"/>
              <a:gd name="connsiteY8" fmla="*/ 654147 h 4768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66" h="4768947">
                <a:moveTo>
                  <a:pt x="0" y="654147"/>
                </a:moveTo>
                <a:lnTo>
                  <a:pt x="0" y="4768947"/>
                </a:lnTo>
                <a:lnTo>
                  <a:pt x="4269545" y="4768947"/>
                </a:lnTo>
                <a:lnTo>
                  <a:pt x="4269545" y="2785403"/>
                </a:lnTo>
                <a:lnTo>
                  <a:pt x="8679766" y="2785403"/>
                </a:lnTo>
                <a:lnTo>
                  <a:pt x="8679766" y="0"/>
                </a:lnTo>
                <a:lnTo>
                  <a:pt x="4079631" y="0"/>
                </a:lnTo>
                <a:lnTo>
                  <a:pt x="4079631" y="640080"/>
                </a:lnTo>
                <a:lnTo>
                  <a:pt x="0" y="654147"/>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40" name="TextBox 1"/>
          <p:cNvSpPr txBox="1"/>
          <p:nvPr/>
        </p:nvSpPr>
        <p:spPr>
          <a:xfrm>
            <a:off x="4042907" y="606299"/>
            <a:ext cx="4727024" cy="707886"/>
          </a:xfrm>
          <a:prstGeom prst="rect">
            <a:avLst/>
          </a:prstGeom>
          <a:noFill/>
        </p:spPr>
        <p:txBody>
          <a:bodyPr wrap="square" rtlCol="0">
            <a:spAutoFit/>
          </a:bodyPr>
          <a:lstStyle/>
          <a:p>
            <a:r>
              <a:rPr lang="zh-CN" altLang="en-US" sz="4000" dirty="0">
                <a:solidFill>
                  <a:srgbClr val="FFC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153" name="图片 152"/>
          <p:cNvPicPr>
            <a:picLocks noChangeAspect="1"/>
          </p:cNvPicPr>
          <p:nvPr/>
        </p:nvPicPr>
        <p:blipFill>
          <a:blip r:embed="rId14"/>
          <a:stretch>
            <a:fillRect/>
          </a:stretch>
        </p:blipFill>
        <p:spPr>
          <a:xfrm>
            <a:off x="436198" y="1188339"/>
            <a:ext cx="3199698" cy="3615659"/>
          </a:xfrm>
          <a:prstGeom prst="rect">
            <a:avLst/>
          </a:prstGeom>
          <a:ln w="3175">
            <a:solidFill>
              <a:schemeClr val="tx1"/>
            </a:solidFill>
          </a:ln>
        </p:spPr>
      </p:pic>
      <p:grpSp>
        <p:nvGrpSpPr>
          <p:cNvPr id="154" name="组合 153"/>
          <p:cNvGrpSpPr/>
          <p:nvPr/>
        </p:nvGrpSpPr>
        <p:grpSpPr>
          <a:xfrm>
            <a:off x="4420895" y="1223566"/>
            <a:ext cx="4881866" cy="3443157"/>
            <a:chOff x="966104" y="-623579"/>
            <a:chExt cx="4881866" cy="3443157"/>
          </a:xfrm>
        </p:grpSpPr>
        <p:sp>
          <p:nvSpPr>
            <p:cNvPr id="155" name="圆角矩形 154"/>
            <p:cNvSpPr/>
            <p:nvPr/>
          </p:nvSpPr>
          <p:spPr>
            <a:xfrm>
              <a:off x="966104" y="1057427"/>
              <a:ext cx="4490987" cy="176215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pic>
          <p:nvPicPr>
            <p:cNvPr id="156" name="图片 155"/>
            <p:cNvPicPr>
              <a:picLocks noChangeAspect="1"/>
            </p:cNvPicPr>
            <p:nvPr/>
          </p:nvPicPr>
          <p:blipFill>
            <a:blip r:embed="rId15" cstate="screen"/>
            <a:stretch>
              <a:fillRect/>
            </a:stretch>
          </p:blipFill>
          <p:spPr>
            <a:xfrm flipH="1">
              <a:off x="3711092" y="-623579"/>
              <a:ext cx="2136878" cy="23756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randombar(horizontal)">
                                      <p:cBhvr>
                                        <p:cTn id="13" dur="500"/>
                                        <p:tgtEl>
                                          <p:spTgt spid="14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40"/>
                                        </p:tgtEl>
                                        <p:attrNameLst>
                                          <p:attrName>style.visibility</p:attrName>
                                        </p:attrNameLst>
                                      </p:cBhvr>
                                      <p:to>
                                        <p:strVal val="visible"/>
                                      </p:to>
                                    </p:set>
                                    <p:anim calcmode="lin" valueType="num">
                                      <p:cBhvr>
                                        <p:cTn id="17" dur="500" fill="hold"/>
                                        <p:tgtEl>
                                          <p:spTgt spid="140"/>
                                        </p:tgtEl>
                                        <p:attrNameLst>
                                          <p:attrName>ppt_w</p:attrName>
                                        </p:attrNameLst>
                                      </p:cBhvr>
                                      <p:tavLst>
                                        <p:tav tm="0">
                                          <p:val>
                                            <p:fltVal val="0"/>
                                          </p:val>
                                        </p:tav>
                                        <p:tav tm="100000">
                                          <p:val>
                                            <p:strVal val="#ppt_w"/>
                                          </p:val>
                                        </p:tav>
                                      </p:tavLst>
                                    </p:anim>
                                    <p:anim calcmode="lin" valueType="num">
                                      <p:cBhvr>
                                        <p:cTn id="18" dur="500" fill="hold"/>
                                        <p:tgtEl>
                                          <p:spTgt spid="140"/>
                                        </p:tgtEl>
                                        <p:attrNameLst>
                                          <p:attrName>ppt_h</p:attrName>
                                        </p:attrNameLst>
                                      </p:cBhvr>
                                      <p:tavLst>
                                        <p:tav tm="0">
                                          <p:val>
                                            <p:fltVal val="0"/>
                                          </p:val>
                                        </p:tav>
                                        <p:tav tm="100000">
                                          <p:val>
                                            <p:strVal val="#ppt_h"/>
                                          </p:val>
                                        </p:tav>
                                      </p:tavLst>
                                    </p:anim>
                                    <p:animEffect transition="in" filter="fade">
                                      <p:cBhvr>
                                        <p:cTn id="1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9" name="组合 8"/>
          <p:cNvGrpSpPr/>
          <p:nvPr/>
        </p:nvGrpSpPr>
        <p:grpSpPr>
          <a:xfrm>
            <a:off x="124333" y="2884662"/>
            <a:ext cx="2087431" cy="2260716"/>
            <a:chOff x="124333" y="2884662"/>
            <a:chExt cx="2087431" cy="2260716"/>
          </a:xfrm>
        </p:grpSpPr>
        <p:grpSp>
          <p:nvGrpSpPr>
            <p:cNvPr id="13" name="组合 12"/>
            <p:cNvGrpSpPr/>
            <p:nvPr/>
          </p:nvGrpSpPr>
          <p:grpSpPr>
            <a:xfrm>
              <a:off x="124333" y="2884662"/>
              <a:ext cx="2087431" cy="2260716"/>
              <a:chOff x="124333" y="2884662"/>
              <a:chExt cx="2087431" cy="2260716"/>
            </a:xfrm>
          </p:grpSpPr>
          <p:sp>
            <p:nvSpPr>
              <p:cNvPr id="15" name="矩形 14"/>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6" name="文本框 15"/>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12667" t="34600" r="12667" b="31800"/>
            <a:stretch/>
          </p:blipFill>
          <p:spPr>
            <a:xfrm>
              <a:off x="297512" y="2971244"/>
              <a:ext cx="1728193" cy="1728192"/>
            </a:xfrm>
            <a:prstGeom prst="rect">
              <a:avLst/>
            </a:prstGeom>
          </p:spPr>
        </p:pic>
      </p:grpSp>
      <p:pic>
        <p:nvPicPr>
          <p:cNvPr id="5" name="图片 4"/>
          <p:cNvPicPr>
            <a:picLocks noChangeAspect="1"/>
          </p:cNvPicPr>
          <p:nvPr/>
        </p:nvPicPr>
        <p:blipFill>
          <a:blip r:embed="rId3"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4" cstate="screen"/>
          <a:stretch>
            <a:fillRect/>
          </a:stretch>
        </p:blipFill>
        <p:spPr>
          <a:xfrm>
            <a:off x="2032285" y="3147814"/>
            <a:ext cx="431185" cy="432048"/>
          </a:xfrm>
          <a:prstGeom prst="rect">
            <a:avLst/>
          </a:prstGeom>
        </p:spPr>
      </p:pic>
      <p:sp>
        <p:nvSpPr>
          <p:cNvPr id="12" name="文本框 11"/>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9"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9"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复杂系统与大信息观：信息、大数据、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27854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4"/>
          <p:cNvSpPr txBox="1"/>
          <p:nvPr/>
        </p:nvSpPr>
        <p:spPr>
          <a:xfrm>
            <a:off x="321294" y="296606"/>
            <a:ext cx="2783404" cy="64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a:lstStyle>
          <a:p>
            <a:pPr algn="l"/>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grpSp>
        <p:nvGrpSpPr>
          <p:cNvPr id="11" name="组合 10"/>
          <p:cNvGrpSpPr/>
          <p:nvPr/>
        </p:nvGrpSpPr>
        <p:grpSpPr>
          <a:xfrm>
            <a:off x="5752244" y="296606"/>
            <a:ext cx="3114956" cy="2109642"/>
            <a:chOff x="5752244" y="296606"/>
            <a:chExt cx="3114956" cy="2109642"/>
          </a:xfrm>
        </p:grpSpPr>
        <p:pic>
          <p:nvPicPr>
            <p:cNvPr id="3" name="图片 2"/>
            <p:cNvPicPr>
              <a:picLocks noChangeAspect="1"/>
            </p:cNvPicPr>
            <p:nvPr/>
          </p:nvPicPr>
          <p:blipFill>
            <a:blip r:embed="rId2" cstate="screen"/>
            <a:stretch>
              <a:fillRect/>
            </a:stretch>
          </p:blipFill>
          <p:spPr>
            <a:xfrm>
              <a:off x="5802390" y="296606"/>
              <a:ext cx="3014663" cy="1828800"/>
            </a:xfrm>
            <a:prstGeom prst="rect">
              <a:avLst/>
            </a:prstGeom>
          </p:spPr>
        </p:pic>
        <p:sp>
          <p:nvSpPr>
            <p:cNvPr id="4" name="文本框 3"/>
            <p:cNvSpPr txBox="1"/>
            <p:nvPr/>
          </p:nvSpPr>
          <p:spPr>
            <a:xfrm>
              <a:off x="5752244" y="2067694"/>
              <a:ext cx="3114956" cy="338554"/>
            </a:xfrm>
            <a:prstGeom prst="rect">
              <a:avLst/>
            </a:prstGeom>
            <a:noFill/>
          </p:spPr>
          <p:txBody>
            <a:bodyPr wrap="none" rtlCol="0">
              <a:spAutoFit/>
            </a:bodyPr>
            <a:lstStyle/>
            <a:p>
              <a:pPr algn="ct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2021</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诺贝尔物理学奖：复杂系统</a:t>
              </a:r>
            </a:p>
          </p:txBody>
        </p:sp>
      </p:grpSp>
      <p:sp>
        <p:nvSpPr>
          <p:cNvPr id="13" name="矩形 12"/>
          <p:cNvSpPr/>
          <p:nvPr/>
        </p:nvSpPr>
        <p:spPr>
          <a:xfrm>
            <a:off x="321294" y="1022979"/>
            <a:ext cx="2738538" cy="3754874"/>
          </a:xfrm>
          <a:prstGeom prst="rect">
            <a:avLst/>
          </a:prstGeom>
          <a:ln w="3175">
            <a:solidFill>
              <a:schemeClr val="tx1"/>
            </a:solidFill>
          </a:ln>
        </p:spPr>
        <p:txBody>
          <a:bodyPr wrap="square">
            <a:spAutoFit/>
          </a:bodyPr>
          <a:lstStyle/>
          <a:p>
            <a:pPr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复杂系统是具有</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高阶次</a:t>
            </a:r>
            <a:r>
              <a:rPr lang="zh-CN" altLang="en-US" sz="1400" dirty="0">
                <a:latin typeface="幼圆" panose="02010509060101010101" pitchFamily="49" charset="-122"/>
                <a:ea typeface="幼圆" panose="02010509060101010101" pitchFamily="49" charset="-122"/>
                <a:cs typeface="Arial Black" panose="020B0A04020102020204" pitchFamily="34" charset="0"/>
              </a:rPr>
              <a:t>、</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多回路</a:t>
            </a:r>
            <a:r>
              <a:rPr lang="zh-CN" altLang="en-US" sz="1400" dirty="0">
                <a:latin typeface="幼圆" panose="02010509060101010101" pitchFamily="49" charset="-122"/>
                <a:ea typeface="幼圆" panose="02010509060101010101" pitchFamily="49" charset="-122"/>
                <a:cs typeface="Arial Black" panose="020B0A04020102020204" pitchFamily="34" charset="0"/>
              </a:rPr>
              <a:t>和</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非线性</a:t>
            </a:r>
            <a:r>
              <a:rPr lang="zh-CN" altLang="en-US" sz="1400" dirty="0">
                <a:latin typeface="幼圆" panose="02010509060101010101" pitchFamily="49" charset="-122"/>
                <a:ea typeface="幼圆" panose="02010509060101010101" pitchFamily="49" charset="-122"/>
                <a:cs typeface="Arial Black" panose="020B0A04020102020204" pitchFamily="34" charset="0"/>
              </a:rPr>
              <a:t>信息反馈结构的系统。复杂系统理论是系统科学中的一个前沿方向，被称为21世纪的科学，它的主要目的就是要揭示复杂系统的一些难以用现有科学方法解释的动力学行为。与传统的还原论方法不同，复杂系统理论强调用整体论和还原论相结合的方法去分析系统。目前，复杂系统理论还处于萌芽阶段，它可能蕴育着一场新的系统学乃至整个</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传统科学方法的革命</a:t>
            </a:r>
            <a:r>
              <a:rPr lang="zh-CN" altLang="en-US" sz="1400" dirty="0">
                <a:latin typeface="幼圆" panose="02010509060101010101" pitchFamily="49" charset="-122"/>
                <a:ea typeface="幼圆" panose="02010509060101010101" pitchFamily="49" charset="-122"/>
                <a:cs typeface="Arial Black" panose="020B0A04020102020204" pitchFamily="34" charset="0"/>
              </a:rPr>
              <a:t>。生命系统、社会系统都是复杂系统，复杂系统理论的应用在系统生物学的研究与生物系统计算机数学建模中具有重要的意义。</a:t>
            </a:r>
          </a:p>
        </p:txBody>
      </p:sp>
      <p:grpSp>
        <p:nvGrpSpPr>
          <p:cNvPr id="2" name="组合 1"/>
          <p:cNvGrpSpPr/>
          <p:nvPr/>
        </p:nvGrpSpPr>
        <p:grpSpPr>
          <a:xfrm>
            <a:off x="3419872" y="411670"/>
            <a:ext cx="1856875" cy="1440000"/>
            <a:chOff x="3419872" y="196245"/>
            <a:chExt cx="1856875" cy="1440000"/>
          </a:xfrm>
        </p:grpSpPr>
        <p:pic>
          <p:nvPicPr>
            <p:cNvPr id="12" name="图片 11"/>
            <p:cNvPicPr/>
            <p:nvPr/>
          </p:nvPicPr>
          <p:blipFill>
            <a:blip r:embed="rId3"/>
            <a:stretch>
              <a:fillRect/>
            </a:stretch>
          </p:blipFill>
          <p:spPr>
            <a:xfrm>
              <a:off x="3419872" y="196245"/>
              <a:ext cx="1440000" cy="1440000"/>
            </a:xfrm>
            <a:prstGeom prst="rect">
              <a:avLst/>
            </a:prstGeom>
            <a:ln w="3175">
              <a:solidFill>
                <a:schemeClr val="tx1">
                  <a:lumMod val="50000"/>
                  <a:lumOff val="50000"/>
                </a:schemeClr>
              </a:solidFill>
            </a:ln>
          </p:spPr>
        </p:pic>
        <p:sp>
          <p:nvSpPr>
            <p:cNvPr id="14" name="矩形 13"/>
            <p:cNvSpPr/>
            <p:nvPr/>
          </p:nvSpPr>
          <p:spPr>
            <a:xfrm>
              <a:off x="4860032" y="254375"/>
              <a:ext cx="416715" cy="1323439"/>
            </a:xfrm>
            <a:prstGeom prst="rect">
              <a:avLst/>
            </a:prstGeom>
          </p:spPr>
          <p:txBody>
            <a:bodyPr wrap="square">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洛伦兹系统</a:t>
              </a:r>
            </a:p>
          </p:txBody>
        </p:sp>
      </p:grpSp>
      <p:grpSp>
        <p:nvGrpSpPr>
          <p:cNvPr id="5" name="组合 4"/>
          <p:cNvGrpSpPr/>
          <p:nvPr/>
        </p:nvGrpSpPr>
        <p:grpSpPr>
          <a:xfrm>
            <a:off x="3419872" y="1874762"/>
            <a:ext cx="1868742" cy="1440000"/>
            <a:chOff x="3419872" y="1767049"/>
            <a:chExt cx="1868742" cy="1440000"/>
          </a:xfrm>
        </p:grpSpPr>
        <p:pic>
          <p:nvPicPr>
            <p:cNvPr id="2050" name="Picture 2" descr="https://gimg2.baidu.com/image_search/src=http%3A%2F%2Fwww.lovehhy.net%2Flib%2Fimg%2F5065321%2F827182_1634211471.jpg&amp;refer=http%3A%2F%2Fwww.lovehhy.net&amp;app=2002&amp;size=f9999,10000&amp;q=a80&amp;n=0&amp;g=0n&amp;fmt=jpeg?sec=1637109470&amp;t=77571f2046b47c2f55c152a5af2bb2b1"/>
            <p:cNvPicPr>
              <a:picLocks noChangeArrowheads="1" noCrop="1"/>
            </p:cNvPicPr>
            <p:nvPr/>
          </p:nvPicPr>
          <p:blipFill>
            <a:blip r:embed="rId4" cstate="screen"/>
            <a:srcRect/>
            <a:stretch>
              <a:fillRect/>
            </a:stretch>
          </p:blipFill>
          <p:spPr bwMode="auto">
            <a:xfrm>
              <a:off x="3419872" y="1767049"/>
              <a:ext cx="1440000" cy="1440000"/>
            </a:xfrm>
            <a:prstGeom prst="rect">
              <a:avLst/>
            </a:prstGeom>
            <a:noFill/>
            <a:ln w="31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6" name="矩形 15"/>
            <p:cNvSpPr/>
            <p:nvPr/>
          </p:nvSpPr>
          <p:spPr>
            <a:xfrm>
              <a:off x="4861194" y="1824466"/>
              <a:ext cx="427420" cy="1323439"/>
            </a:xfrm>
            <a:prstGeom prst="rect">
              <a:avLst/>
            </a:prstGeom>
          </p:spPr>
          <p:txBody>
            <a:bodyPr wrap="square">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混沌摆系统</a:t>
              </a:r>
            </a:p>
          </p:txBody>
        </p:sp>
      </p:grpSp>
      <p:grpSp>
        <p:nvGrpSpPr>
          <p:cNvPr id="6" name="组合 5"/>
          <p:cNvGrpSpPr/>
          <p:nvPr/>
        </p:nvGrpSpPr>
        <p:grpSpPr>
          <a:xfrm>
            <a:off x="3419872" y="3337853"/>
            <a:ext cx="1799639" cy="1440000"/>
            <a:chOff x="3419872" y="3337853"/>
            <a:chExt cx="1799639" cy="1440000"/>
          </a:xfrm>
        </p:grpSpPr>
        <p:pic>
          <p:nvPicPr>
            <p:cNvPr id="2052" name="Picture 4" descr="https://gimg2.baidu.com/image_search/src=http%3A%2F%2Fp1.wowodx.com%2Fwowo_article_img%2Fv2%2F%25E5%258A%259B%25E5%25AD%25A6%25E5%2596%25B5%2Fjpg%2F4c34f613-d7e7-4af1-8940-fd1a6318ba67.jpg&amp;refer=http%3A%2F%2Fp1.wowodx.com&amp;app=2002&amp;size=f9999,10000&amp;q=a80&amp;n=0&amp;g=0n&amp;fmt=jpeg?sec=1637110059&amp;t=0ade99b3cdab0be0e93a838a23827d05"/>
            <p:cNvPicPr>
              <a:picLocks noChangeArrowheads="1" noCrop="1"/>
            </p:cNvPicPr>
            <p:nvPr/>
          </p:nvPicPr>
          <p:blipFill>
            <a:blip r:embed="rId5" cstate="screen"/>
            <a:srcRect/>
            <a:stretch>
              <a:fillRect/>
            </a:stretch>
          </p:blipFill>
          <p:spPr bwMode="auto">
            <a:xfrm>
              <a:off x="3419872" y="3337853"/>
              <a:ext cx="1440000" cy="1440000"/>
            </a:xfrm>
            <a:prstGeom prst="rect">
              <a:avLst/>
            </a:prstGeom>
            <a:noFill/>
            <a:ln w="317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8" name="矩形 17"/>
            <p:cNvSpPr/>
            <p:nvPr/>
          </p:nvSpPr>
          <p:spPr>
            <a:xfrm>
              <a:off x="4869829" y="3519244"/>
              <a:ext cx="349682" cy="1077218"/>
            </a:xfrm>
            <a:prstGeom prst="rect">
              <a:avLst/>
            </a:prstGeom>
          </p:spPr>
          <p:txBody>
            <a:bodyPr wrap="square">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三体系统</a:t>
              </a:r>
            </a:p>
          </p:txBody>
        </p:sp>
      </p:grpSp>
      <p:sp>
        <p:nvSpPr>
          <p:cNvPr id="7" name="文本框 6"/>
          <p:cNvSpPr txBox="1"/>
          <p:nvPr/>
        </p:nvSpPr>
        <p:spPr>
          <a:xfrm>
            <a:off x="5332143" y="3577524"/>
            <a:ext cx="3416321" cy="1200329"/>
          </a:xfrm>
          <a:prstGeom prst="rect">
            <a:avLst/>
          </a:prstGeom>
          <a:noFill/>
          <a:ln w="3175">
            <a:solidFill>
              <a:srgbClr val="C00000"/>
            </a:solidFill>
          </a:ln>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复杂系统的结构</a:t>
            </a:r>
            <a:endPar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不一定很复杂</a:t>
            </a: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2360" y="2428587"/>
            <a:ext cx="936104" cy="1026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圆角矩形标注 8"/>
          <p:cNvSpPr/>
          <p:nvPr/>
        </p:nvSpPr>
        <p:spPr>
          <a:xfrm>
            <a:off x="5802390" y="2438200"/>
            <a:ext cx="1919566" cy="1007259"/>
          </a:xfrm>
          <a:prstGeom prst="wedgeRoundRectCallout">
            <a:avLst>
              <a:gd name="adj1" fmla="val -78484"/>
              <a:gd name="adj2" fmla="val -30838"/>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r>
              <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哼哼哈兮</a:t>
            </a:r>
          </a:p>
          <a:p>
            <a:r>
              <a:rPr lang="zh-CN" altLang="en-US" sz="20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快使用双节棍</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4"/>
          <p:cNvSpPr txBox="1"/>
          <p:nvPr/>
        </p:nvSpPr>
        <p:spPr>
          <a:xfrm>
            <a:off x="321294" y="296606"/>
            <a:ext cx="2783404" cy="64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a:lstStyle>
          <a:p>
            <a:pPr algn="l"/>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7" name="文本框 6"/>
          <p:cNvSpPr txBox="1"/>
          <p:nvPr/>
        </p:nvSpPr>
        <p:spPr>
          <a:xfrm>
            <a:off x="6012160" y="1995686"/>
            <a:ext cx="3057247"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战胜不确定性！</a:t>
            </a:r>
          </a:p>
        </p:txBody>
      </p:sp>
      <p:sp>
        <p:nvSpPr>
          <p:cNvPr id="8" name="文本框 7"/>
          <p:cNvSpPr txBox="1"/>
          <p:nvPr/>
        </p:nvSpPr>
        <p:spPr>
          <a:xfrm>
            <a:off x="6048649" y="2640637"/>
            <a:ext cx="3185487" cy="923330"/>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仅依靠数学不行！</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仅依靠传统科学不行！</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只能靠信息和不确定性本身：</a:t>
            </a:r>
            <a:endPar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grpSp>
        <p:nvGrpSpPr>
          <p:cNvPr id="24" name="组合 23"/>
          <p:cNvGrpSpPr/>
          <p:nvPr/>
        </p:nvGrpSpPr>
        <p:grpSpPr>
          <a:xfrm>
            <a:off x="467544" y="1272477"/>
            <a:ext cx="5434913" cy="2880321"/>
            <a:chOff x="1040377" y="1815666"/>
            <a:chExt cx="5434913" cy="2862322"/>
          </a:xfrm>
        </p:grpSpPr>
        <p:sp>
          <p:nvSpPr>
            <p:cNvPr id="9" name="文本框 8"/>
            <p:cNvSpPr txBox="1"/>
            <p:nvPr/>
          </p:nvSpPr>
          <p:spPr>
            <a:xfrm>
              <a:off x="5360882" y="1815666"/>
              <a:ext cx="1114408" cy="2862322"/>
            </a:xfrm>
            <a:prstGeom prst="rect">
              <a:avLst/>
            </a:prstGeom>
          </p:spPr>
          <p:style>
            <a:lnRef idx="3">
              <a:schemeClr val="lt1"/>
            </a:lnRef>
            <a:fillRef idx="1">
              <a:schemeClr val="accent2"/>
            </a:fillRef>
            <a:effectRef idx="1">
              <a:schemeClr val="accent2"/>
            </a:effectRef>
            <a:fontRef idx="minor">
              <a:schemeClr val="lt1"/>
            </a:fontRef>
          </p:style>
          <p:txBody>
            <a:bodyPr wrap="none" rtlCol="0" anchor="ctr" anchorCtr="0">
              <a:noAutofit/>
            </a:bodyP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混沌</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无序</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不确定性</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自组织</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开放</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高维</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全息</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有机</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意识</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智能</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20" name="文本框 19"/>
            <p:cNvSpPr txBox="1"/>
            <p:nvPr/>
          </p:nvSpPr>
          <p:spPr>
            <a:xfrm>
              <a:off x="1040377" y="1815666"/>
              <a:ext cx="1114408" cy="2862322"/>
            </a:xfrm>
            <a:prstGeom prst="rect">
              <a:avLst/>
            </a:prstGeom>
          </p:spPr>
          <p:style>
            <a:lnRef idx="3">
              <a:schemeClr val="lt1"/>
            </a:lnRef>
            <a:fillRef idx="1">
              <a:schemeClr val="accent5"/>
            </a:fillRef>
            <a:effectRef idx="1">
              <a:schemeClr val="accent5"/>
            </a:effectRef>
            <a:fontRef idx="minor">
              <a:schemeClr val="lt1"/>
            </a:fontRef>
          </p:style>
          <p:txBody>
            <a:bodyPr wrap="none" rtlCol="0" anchor="ctr" anchorCtr="0">
              <a:noAutofit/>
            </a:bodyP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规律</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有序</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确定性</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组织</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封闭</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低维</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有限信息</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机械</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意志</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功能</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nvGrpSpPr>
            <p:cNvPr id="22" name="组合 21"/>
            <p:cNvGrpSpPr/>
            <p:nvPr/>
          </p:nvGrpSpPr>
          <p:grpSpPr>
            <a:xfrm>
              <a:off x="2245666" y="2045193"/>
              <a:ext cx="3024336" cy="2403269"/>
              <a:chOff x="2245665" y="2081196"/>
              <a:chExt cx="3024336" cy="2403269"/>
            </a:xfrm>
          </p:grpSpPr>
          <p:sp>
            <p:nvSpPr>
              <p:cNvPr id="15" name="左右箭头 14"/>
              <p:cNvSpPr/>
              <p:nvPr/>
            </p:nvSpPr>
            <p:spPr>
              <a:xfrm>
                <a:off x="2245665" y="2081196"/>
                <a:ext cx="3024336" cy="2403269"/>
              </a:xfrm>
              <a:prstGeom prst="leftRightArrow">
                <a:avLst>
                  <a:gd name="adj1" fmla="val 64469"/>
                  <a:gd name="adj2" fmla="val 20526"/>
                </a:avLst>
              </a:prstGeom>
              <a:gradFill>
                <a:gsLst>
                  <a:gs pos="0">
                    <a:srgbClr val="FF0000"/>
                  </a:gs>
                  <a:gs pos="100000">
                    <a:schemeClr val="accent5"/>
                  </a:gs>
                </a:gsLst>
                <a:lin ang="10800000" scaled="0"/>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nvGrpSpPr>
              <p:cNvPr id="21" name="组合 20"/>
              <p:cNvGrpSpPr/>
              <p:nvPr/>
            </p:nvGrpSpPr>
            <p:grpSpPr>
              <a:xfrm>
                <a:off x="2514340" y="2805777"/>
                <a:ext cx="2486987" cy="954107"/>
                <a:chOff x="2555776" y="2805776"/>
                <a:chExt cx="2486987" cy="954107"/>
              </a:xfrm>
            </p:grpSpPr>
            <p:sp>
              <p:nvSpPr>
                <p:cNvPr id="17" name="文本框 16"/>
                <p:cNvSpPr txBox="1"/>
                <p:nvPr/>
              </p:nvSpPr>
              <p:spPr>
                <a:xfrm>
                  <a:off x="2555776" y="2805776"/>
                  <a:ext cx="902811" cy="954107"/>
                </a:xfrm>
                <a:prstGeom prst="rect">
                  <a:avLst/>
                </a:prstGeom>
                <a:noFill/>
              </p:spPr>
              <p:txBody>
                <a:bodyPr vert="horz" wrap="none" rtlCol="0">
                  <a:spAutoFit/>
                </a:bodyPr>
                <a:lstStyle/>
                <a:p>
                  <a:pPr algn="ct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简单</a:t>
                  </a:r>
                  <a: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a:t>
                  </a:r>
                </a:p>
              </p:txBody>
            </p:sp>
            <p:sp>
              <p:nvSpPr>
                <p:cNvPr id="23" name="文本框 22"/>
                <p:cNvSpPr txBox="1"/>
                <p:nvPr/>
              </p:nvSpPr>
              <p:spPr>
                <a:xfrm>
                  <a:off x="4139952" y="2805776"/>
                  <a:ext cx="902811" cy="954107"/>
                </a:xfrm>
                <a:prstGeom prst="rect">
                  <a:avLst/>
                </a:prstGeom>
                <a:noFill/>
              </p:spPr>
              <p:txBody>
                <a:bodyPr vert="horz" wrap="none" rtlCol="0">
                  <a:spAutoFit/>
                </a:bodyPr>
                <a:lstStyle/>
                <a:p>
                  <a:pPr algn="ct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a:t>
                  </a:r>
                  <a: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a:t>
                  </a:r>
                </a:p>
              </p:txBody>
            </p:sp>
          </p:grpSp>
        </p:grpSp>
      </p:grpSp>
      <p:sp>
        <p:nvSpPr>
          <p:cNvPr id="25" name="文本框 24"/>
          <p:cNvSpPr txBox="1"/>
          <p:nvPr/>
        </p:nvSpPr>
        <p:spPr>
          <a:xfrm>
            <a:off x="2604288" y="404100"/>
            <a:ext cx="4185761" cy="461665"/>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复杂系统的敌人</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不确定性</a:t>
            </a:r>
          </a:p>
        </p:txBody>
      </p:sp>
      <p:sp>
        <p:nvSpPr>
          <p:cNvPr id="26" name="文本框 25"/>
          <p:cNvSpPr txBox="1"/>
          <p:nvPr/>
        </p:nvSpPr>
        <p:spPr>
          <a:xfrm>
            <a:off x="6120657" y="948466"/>
            <a:ext cx="2498825" cy="95410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信息是关键！</a:t>
            </a:r>
            <a:endParaRPr lang="en-US" altLang="zh-CN"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信息</a:t>
            </a:r>
            <a:r>
              <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确定性</a:t>
            </a:r>
          </a:p>
        </p:txBody>
      </p:sp>
      <p:sp>
        <p:nvSpPr>
          <p:cNvPr id="28" name="矩形 27"/>
          <p:cNvSpPr/>
          <p:nvPr/>
        </p:nvSpPr>
        <p:spPr>
          <a:xfrm>
            <a:off x="6120657" y="3710885"/>
            <a:ext cx="2492990" cy="1077218"/>
          </a:xfrm>
          <a:prstGeom prst="rect">
            <a:avLst/>
          </a:prstGeom>
          <a:ln w="3175">
            <a:solidFill>
              <a:schemeClr val="tx1"/>
            </a:solidFill>
          </a:ln>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sz="20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不确定性中的确定性</a:t>
            </a:r>
            <a:endParaRPr lang="en-US" altLang="zh-CN" sz="20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混沌中包含的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混沌中孕育的序、智</a:t>
            </a:r>
          </a:p>
        </p:txBody>
      </p:sp>
      <p:sp>
        <p:nvSpPr>
          <p:cNvPr id="2" name="文本框 1"/>
          <p:cNvSpPr txBox="1"/>
          <p:nvPr/>
        </p:nvSpPr>
        <p:spPr>
          <a:xfrm>
            <a:off x="467544" y="4299942"/>
            <a:ext cx="1338828" cy="64633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建设方法论</a:t>
            </a:r>
          </a:p>
        </p:txBody>
      </p:sp>
      <p:grpSp>
        <p:nvGrpSpPr>
          <p:cNvPr id="13" name="组合 12"/>
          <p:cNvGrpSpPr/>
          <p:nvPr/>
        </p:nvGrpSpPr>
        <p:grpSpPr>
          <a:xfrm>
            <a:off x="1884340" y="4388277"/>
            <a:ext cx="3839788" cy="504771"/>
            <a:chOff x="1812332" y="4388277"/>
            <a:chExt cx="4090125" cy="504771"/>
          </a:xfrm>
        </p:grpSpPr>
        <p:cxnSp>
          <p:nvCxnSpPr>
            <p:cNvPr id="5" name="直接箭头连接符 4"/>
            <p:cNvCxnSpPr/>
            <p:nvPr/>
          </p:nvCxnSpPr>
          <p:spPr>
            <a:xfrm>
              <a:off x="3375214" y="4568297"/>
              <a:ext cx="120896" cy="0"/>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218678" y="4568297"/>
              <a:ext cx="120896" cy="0"/>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62143" y="4568297"/>
              <a:ext cx="120896" cy="0"/>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5400000">
              <a:off x="3857395" y="3056525"/>
              <a:ext cx="12700" cy="3370707"/>
            </a:xfrm>
            <a:prstGeom prst="bentConnector3">
              <a:avLst>
                <a:gd name="adj1" fmla="val 1242268"/>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3862120" y="4748317"/>
              <a:ext cx="1061" cy="144731"/>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4705959" y="4748317"/>
              <a:ext cx="1061" cy="144731"/>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2531750" y="4568297"/>
              <a:ext cx="120896" cy="0"/>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3013657" y="4748317"/>
              <a:ext cx="1061" cy="144731"/>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655009" y="4388277"/>
              <a:ext cx="719418" cy="360040"/>
            </a:xfrm>
            <a:prstGeom prst="rect">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聚集</a:t>
              </a:r>
            </a:p>
          </p:txBody>
        </p:sp>
        <p:sp>
          <p:nvSpPr>
            <p:cNvPr id="19" name="矩形 18"/>
            <p:cNvSpPr/>
            <p:nvPr/>
          </p:nvSpPr>
          <p:spPr>
            <a:xfrm>
              <a:off x="3497686" y="4388277"/>
              <a:ext cx="719418" cy="360040"/>
            </a:xfrm>
            <a:prstGeom prst="rect">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链接</a:t>
              </a:r>
            </a:p>
          </p:txBody>
        </p:sp>
        <p:sp>
          <p:nvSpPr>
            <p:cNvPr id="27" name="矩形 26"/>
            <p:cNvSpPr/>
            <p:nvPr/>
          </p:nvSpPr>
          <p:spPr>
            <a:xfrm>
              <a:off x="4340363" y="4388277"/>
              <a:ext cx="719418" cy="360040"/>
            </a:xfrm>
            <a:prstGeom prst="rect">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涌现</a:t>
              </a:r>
            </a:p>
          </p:txBody>
        </p:sp>
        <p:sp>
          <p:nvSpPr>
            <p:cNvPr id="29" name="矩形 28"/>
            <p:cNvSpPr/>
            <p:nvPr/>
          </p:nvSpPr>
          <p:spPr>
            <a:xfrm>
              <a:off x="5183039" y="4388277"/>
              <a:ext cx="719418" cy="360040"/>
            </a:xfrm>
            <a:prstGeom prst="rect">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迭代</a:t>
              </a:r>
            </a:p>
          </p:txBody>
        </p:sp>
        <p:sp>
          <p:nvSpPr>
            <p:cNvPr id="37" name="矩形 36"/>
            <p:cNvSpPr/>
            <p:nvPr/>
          </p:nvSpPr>
          <p:spPr>
            <a:xfrm>
              <a:off x="1812332" y="4388277"/>
              <a:ext cx="719418" cy="360040"/>
            </a:xfrm>
            <a:prstGeom prst="rect">
              <a:avLst/>
            </a:prstGeom>
            <a:solidFill>
              <a:schemeClr val="bg1"/>
            </a:solidFill>
            <a:ln w="3175"/>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顶设</a:t>
              </a: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823821" y="2746715"/>
            <a:ext cx="519885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都是复杂系统        全息有机系统</a:t>
            </a:r>
          </a:p>
        </p:txBody>
      </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4" name="文本框 23">
            <a:hlinkClick r:id="rId2" action="ppaction://hlinksldjump"/>
          </p:cNvPr>
          <p:cNvSpPr txBox="1"/>
          <p:nvPr/>
        </p:nvSpPr>
        <p:spPr>
          <a:xfrm>
            <a:off x="6876256" y="390604"/>
            <a:ext cx="67840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BSV5O</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2" name="右箭头 1"/>
          <p:cNvSpPr/>
          <p:nvPr/>
        </p:nvSpPr>
        <p:spPr>
          <a:xfrm>
            <a:off x="677092" y="2129360"/>
            <a:ext cx="8143380" cy="7162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复杂程度</a:t>
            </a:r>
          </a:p>
        </p:txBody>
      </p:sp>
      <p:sp>
        <p:nvSpPr>
          <p:cNvPr id="16" name="右箭头 15"/>
          <p:cNvSpPr/>
          <p:nvPr/>
        </p:nvSpPr>
        <p:spPr>
          <a:xfrm>
            <a:off x="4291932" y="2812478"/>
            <a:ext cx="505010" cy="42429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pic>
        <p:nvPicPr>
          <p:cNvPr id="17" name="图片 16"/>
          <p:cNvPicPr/>
          <p:nvPr/>
        </p:nvPicPr>
        <p:blipFill>
          <a:blip r:embed="rId3" cstate="screen"/>
          <a:stretch>
            <a:fillRect/>
          </a:stretch>
        </p:blipFill>
        <p:spPr>
          <a:xfrm>
            <a:off x="648" y="3515051"/>
            <a:ext cx="1548000" cy="1440000"/>
          </a:xfrm>
          <a:prstGeom prst="rect">
            <a:avLst/>
          </a:prstGeom>
        </p:spPr>
      </p:pic>
      <p:pic>
        <p:nvPicPr>
          <p:cNvPr id="18" name="图片 17"/>
          <p:cNvPicPr/>
          <p:nvPr/>
        </p:nvPicPr>
        <p:blipFill>
          <a:blip r:embed="rId4" cstate="screen"/>
          <a:stretch>
            <a:fillRect/>
          </a:stretch>
        </p:blipFill>
        <p:spPr>
          <a:xfrm>
            <a:off x="1521683" y="3515051"/>
            <a:ext cx="1548000" cy="1440000"/>
          </a:xfrm>
          <a:prstGeom prst="rect">
            <a:avLst/>
          </a:prstGeom>
        </p:spPr>
      </p:pic>
      <p:pic>
        <p:nvPicPr>
          <p:cNvPr id="33" name="图片 32"/>
          <p:cNvPicPr/>
          <p:nvPr/>
        </p:nvPicPr>
        <p:blipFill>
          <a:blip r:embed="rId5" cstate="screen"/>
          <a:stretch>
            <a:fillRect/>
          </a:stretch>
        </p:blipFill>
        <p:spPr>
          <a:xfrm>
            <a:off x="3042718" y="3515051"/>
            <a:ext cx="1548000" cy="1440000"/>
          </a:xfrm>
          <a:prstGeom prst="rect">
            <a:avLst/>
          </a:prstGeom>
        </p:spPr>
      </p:pic>
      <p:pic>
        <p:nvPicPr>
          <p:cNvPr id="19" name="图片 18"/>
          <p:cNvPicPr/>
          <p:nvPr/>
        </p:nvPicPr>
        <p:blipFill>
          <a:blip r:embed="rId6" cstate="screen"/>
          <a:stretch>
            <a:fillRect/>
          </a:stretch>
        </p:blipFill>
        <p:spPr>
          <a:xfrm>
            <a:off x="4563753" y="3515051"/>
            <a:ext cx="1548000" cy="1440000"/>
          </a:xfrm>
          <a:prstGeom prst="rect">
            <a:avLst/>
          </a:prstGeom>
        </p:spPr>
      </p:pic>
      <p:pic>
        <p:nvPicPr>
          <p:cNvPr id="20" name="图片 19"/>
          <p:cNvPicPr/>
          <p:nvPr/>
        </p:nvPicPr>
        <p:blipFill>
          <a:blip r:embed="rId7" cstate="screen"/>
          <a:stretch>
            <a:fillRect/>
          </a:stretch>
        </p:blipFill>
        <p:spPr>
          <a:xfrm>
            <a:off x="6084788" y="3515051"/>
            <a:ext cx="1548000" cy="1440000"/>
          </a:xfrm>
          <a:prstGeom prst="rect">
            <a:avLst/>
          </a:prstGeom>
        </p:spPr>
      </p:pic>
      <p:pic>
        <p:nvPicPr>
          <p:cNvPr id="21" name="图片 20"/>
          <p:cNvPicPr/>
          <p:nvPr/>
        </p:nvPicPr>
        <p:blipFill>
          <a:blip r:embed="rId8" cstate="screen"/>
          <a:stretch>
            <a:fillRect/>
          </a:stretch>
        </p:blipFill>
        <p:spPr>
          <a:xfrm>
            <a:off x="7605824" y="3515051"/>
            <a:ext cx="1548000" cy="1440000"/>
          </a:xfrm>
          <a:prstGeom prst="rect">
            <a:avLst/>
          </a:prstGeom>
        </p:spPr>
      </p:pic>
      <p:grpSp>
        <p:nvGrpSpPr>
          <p:cNvPr id="42" name="组合 41"/>
          <p:cNvGrpSpPr/>
          <p:nvPr/>
        </p:nvGrpSpPr>
        <p:grpSpPr>
          <a:xfrm>
            <a:off x="666029" y="952995"/>
            <a:ext cx="7943079" cy="1239722"/>
            <a:chOff x="661369" y="952995"/>
            <a:chExt cx="7943079" cy="1239722"/>
          </a:xfrm>
        </p:grpSpPr>
        <p:grpSp>
          <p:nvGrpSpPr>
            <p:cNvPr id="5" name="组合 4"/>
            <p:cNvGrpSpPr/>
            <p:nvPr/>
          </p:nvGrpSpPr>
          <p:grpSpPr>
            <a:xfrm>
              <a:off x="2651719" y="952995"/>
              <a:ext cx="892885" cy="1239722"/>
              <a:chOff x="755576" y="627534"/>
              <a:chExt cx="892885" cy="1239722"/>
            </a:xfrm>
          </p:grpSpPr>
          <p:sp>
            <p:nvSpPr>
              <p:cNvPr id="3"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6" name="组合 5"/>
            <p:cNvGrpSpPr/>
            <p:nvPr/>
          </p:nvGrpSpPr>
          <p:grpSpPr>
            <a:xfrm>
              <a:off x="661369" y="952995"/>
              <a:ext cx="892886" cy="1239722"/>
              <a:chOff x="755575" y="627534"/>
              <a:chExt cx="892886" cy="1239722"/>
            </a:xfrm>
          </p:grpSpPr>
          <p:sp>
            <p:nvSpPr>
              <p:cNvPr id="7"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9" name="组合 8"/>
            <p:cNvGrpSpPr/>
            <p:nvPr/>
          </p:nvGrpSpPr>
          <p:grpSpPr>
            <a:xfrm>
              <a:off x="1656544" y="952995"/>
              <a:ext cx="892886" cy="1239722"/>
              <a:chOff x="755575" y="627534"/>
              <a:chExt cx="892886" cy="1239722"/>
            </a:xfrm>
          </p:grpSpPr>
          <p:sp>
            <p:nvSpPr>
              <p:cNvPr id="10"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1"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12" name="组合 11"/>
            <p:cNvGrpSpPr/>
            <p:nvPr/>
          </p:nvGrpSpPr>
          <p:grpSpPr>
            <a:xfrm>
              <a:off x="3646893" y="952995"/>
              <a:ext cx="892884" cy="1239722"/>
              <a:chOff x="755576" y="627534"/>
              <a:chExt cx="892884" cy="1239722"/>
            </a:xfrm>
          </p:grpSpPr>
          <p:sp>
            <p:nvSpPr>
              <p:cNvPr id="13"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4"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25" name="组合 24"/>
            <p:cNvGrpSpPr/>
            <p:nvPr/>
          </p:nvGrpSpPr>
          <p:grpSpPr>
            <a:xfrm>
              <a:off x="4542372" y="952995"/>
              <a:ext cx="1107996" cy="1239722"/>
              <a:chOff x="655882" y="627534"/>
              <a:chExt cx="1107996" cy="1239722"/>
            </a:xfrm>
          </p:grpSpPr>
          <p:sp>
            <p:nvSpPr>
              <p:cNvPr id="26"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7"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28" name="组合 27"/>
            <p:cNvGrpSpPr/>
            <p:nvPr/>
          </p:nvGrpSpPr>
          <p:grpSpPr>
            <a:xfrm>
              <a:off x="5521823" y="952995"/>
              <a:ext cx="1107996" cy="1239722"/>
              <a:chOff x="655881" y="627534"/>
              <a:chExt cx="1107996" cy="1239722"/>
            </a:xfrm>
          </p:grpSpPr>
          <p:sp>
            <p:nvSpPr>
              <p:cNvPr id="29"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5" name="组合 34"/>
            <p:cNvGrpSpPr/>
            <p:nvPr/>
          </p:nvGrpSpPr>
          <p:grpSpPr>
            <a:xfrm>
              <a:off x="6600970" y="952995"/>
              <a:ext cx="892885" cy="1239722"/>
              <a:chOff x="755576" y="627534"/>
              <a:chExt cx="892885" cy="1239722"/>
            </a:xfrm>
          </p:grpSpPr>
          <p:sp>
            <p:nvSpPr>
              <p:cNvPr id="36"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7"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9" name="组合 38"/>
            <p:cNvGrpSpPr/>
            <p:nvPr/>
          </p:nvGrpSpPr>
          <p:grpSpPr>
            <a:xfrm>
              <a:off x="7496452" y="952995"/>
              <a:ext cx="1107996" cy="1239722"/>
              <a:chOff x="655881" y="627534"/>
              <a:chExt cx="1107996" cy="1239722"/>
            </a:xfrm>
          </p:grpSpPr>
          <p:sp>
            <p:nvSpPr>
              <p:cNvPr id="40"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1"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Tree>
    <p:extLst>
      <p:ext uri="{BB962C8B-B14F-4D97-AF65-F5344CB8AC3E}">
        <p14:creationId xmlns:p14="http://schemas.microsoft.com/office/powerpoint/2010/main" val="34955040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666029" y="952995"/>
            <a:ext cx="7943079" cy="1239722"/>
            <a:chOff x="661369" y="952995"/>
            <a:chExt cx="7943079" cy="1239722"/>
          </a:xfrm>
        </p:grpSpPr>
        <p:grpSp>
          <p:nvGrpSpPr>
            <p:cNvPr id="75" name="组合 74"/>
            <p:cNvGrpSpPr/>
            <p:nvPr/>
          </p:nvGrpSpPr>
          <p:grpSpPr>
            <a:xfrm>
              <a:off x="2651719" y="952995"/>
              <a:ext cx="892885" cy="1239722"/>
              <a:chOff x="755576" y="627534"/>
              <a:chExt cx="892885" cy="1239722"/>
            </a:xfrm>
          </p:grpSpPr>
          <p:sp>
            <p:nvSpPr>
              <p:cNvPr id="97"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8"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76" name="组合 75"/>
            <p:cNvGrpSpPr/>
            <p:nvPr/>
          </p:nvGrpSpPr>
          <p:grpSpPr>
            <a:xfrm>
              <a:off x="661369" y="952995"/>
              <a:ext cx="892886" cy="1239722"/>
              <a:chOff x="755575" y="627534"/>
              <a:chExt cx="892886" cy="1239722"/>
            </a:xfrm>
          </p:grpSpPr>
          <p:sp>
            <p:nvSpPr>
              <p:cNvPr id="95"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6"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77" name="组合 76"/>
            <p:cNvGrpSpPr/>
            <p:nvPr/>
          </p:nvGrpSpPr>
          <p:grpSpPr>
            <a:xfrm>
              <a:off x="1656544" y="952995"/>
              <a:ext cx="892886" cy="1239722"/>
              <a:chOff x="755575" y="627534"/>
              <a:chExt cx="892886" cy="1239722"/>
            </a:xfrm>
          </p:grpSpPr>
          <p:sp>
            <p:nvSpPr>
              <p:cNvPr id="93"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4"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78" name="组合 77"/>
            <p:cNvGrpSpPr/>
            <p:nvPr/>
          </p:nvGrpSpPr>
          <p:grpSpPr>
            <a:xfrm>
              <a:off x="3646893" y="952995"/>
              <a:ext cx="892884" cy="1239722"/>
              <a:chOff x="755576" y="627534"/>
              <a:chExt cx="892884" cy="1239722"/>
            </a:xfrm>
          </p:grpSpPr>
          <p:sp>
            <p:nvSpPr>
              <p:cNvPr id="91"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2"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79" name="组合 78"/>
            <p:cNvGrpSpPr/>
            <p:nvPr/>
          </p:nvGrpSpPr>
          <p:grpSpPr>
            <a:xfrm>
              <a:off x="4542372" y="952995"/>
              <a:ext cx="1107996" cy="1239722"/>
              <a:chOff x="655882" y="627534"/>
              <a:chExt cx="1107996" cy="1239722"/>
            </a:xfrm>
          </p:grpSpPr>
          <p:sp>
            <p:nvSpPr>
              <p:cNvPr id="89"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0"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80" name="组合 79"/>
            <p:cNvGrpSpPr/>
            <p:nvPr/>
          </p:nvGrpSpPr>
          <p:grpSpPr>
            <a:xfrm>
              <a:off x="5521823" y="952995"/>
              <a:ext cx="1107996" cy="1239722"/>
              <a:chOff x="655881" y="627534"/>
              <a:chExt cx="1107996" cy="1239722"/>
            </a:xfrm>
          </p:grpSpPr>
          <p:sp>
            <p:nvSpPr>
              <p:cNvPr id="87"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8"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81" name="组合 80"/>
            <p:cNvGrpSpPr/>
            <p:nvPr/>
          </p:nvGrpSpPr>
          <p:grpSpPr>
            <a:xfrm>
              <a:off x="6600970" y="952995"/>
              <a:ext cx="892885" cy="1239722"/>
              <a:chOff x="755576" y="627534"/>
              <a:chExt cx="892885" cy="1239722"/>
            </a:xfrm>
          </p:grpSpPr>
          <p:sp>
            <p:nvSpPr>
              <p:cNvPr id="85"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6"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82" name="组合 81"/>
            <p:cNvGrpSpPr/>
            <p:nvPr/>
          </p:nvGrpSpPr>
          <p:grpSpPr>
            <a:xfrm>
              <a:off x="7496452" y="952995"/>
              <a:ext cx="1107996" cy="1239722"/>
              <a:chOff x="655881" y="627534"/>
              <a:chExt cx="1107996" cy="1239722"/>
            </a:xfrm>
          </p:grpSpPr>
          <p:sp>
            <p:nvSpPr>
              <p:cNvPr id="83"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489455"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3" name="TextBox 18"/>
          <p:cNvSpPr txBox="1"/>
          <p:nvPr/>
        </p:nvSpPr>
        <p:spPr>
          <a:xfrm>
            <a:off x="389986" y="2499742"/>
            <a:ext cx="5580342" cy="1908215"/>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物联网</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链接</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社会系统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和</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物理系统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，形成虚实结合的更</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爆炸性建立系统关系，快速传递信息，迅捷操控实体。</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海量的系统关系将创造</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巨大的系统涌现性</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，人类从中获取前所未有的溢出价值。</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将快速推进</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人造全息有机系统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的发展进程。</a:t>
            </a:r>
          </a:p>
        </p:txBody>
      </p:sp>
      <p:pic>
        <p:nvPicPr>
          <p:cNvPr id="2050" name="Picture 2" descr="https://gimg2.baidu.com/image_search/src=http%3A%2F%2F5b0988e595225.cdn.sohucs.com%2Fimages%2F20171010%2F565ec621379846f6aabe5f8e6bc4962f.jpeg&amp;refer=http%3A%2F%2F5b0988e595225.cdn.sohucs.com&amp;app=2002&amp;size=f9999,10000&amp;q=a80&amp;n=0&amp;g=0n&amp;fmt=jpeg?sec=1636714528&amp;t=567eb4348876b3439f2314652470127d"/>
          <p:cNvPicPr>
            <a:picLocks noChangeAspect="1" noChangeArrowheads="1"/>
          </p:cNvPicPr>
          <p:nvPr/>
        </p:nvPicPr>
        <p:blipFill>
          <a:blip r:embed="rId2"/>
          <a:srcRect/>
          <a:stretch>
            <a:fillRect/>
          </a:stretch>
        </p:blipFill>
        <p:spPr bwMode="auto">
          <a:xfrm>
            <a:off x="5970328" y="2776447"/>
            <a:ext cx="2949736" cy="196649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3979250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73" name="TextBox 18"/>
          <p:cNvSpPr txBox="1"/>
          <p:nvPr/>
        </p:nvSpPr>
        <p:spPr>
          <a:xfrm>
            <a:off x="389986" y="2499742"/>
            <a:ext cx="3101894" cy="1908215"/>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云计算</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典型的</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：多中心，有机，冗余。</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简化系统结构，降低开发难度，整合系统资源，提升</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系统规模效应</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p:txBody>
      </p:sp>
      <p:pic>
        <p:nvPicPr>
          <p:cNvPr id="3074" name="Picture 2" descr="https://gimg2.baidu.com/image_search/src=http%3A%2F%2Fwww.quanidc.com%2Fimages%2Fupload%2Fimage%2F20181121%2F20181121093416_48347.jpg&amp;refer=http%3A%2F%2Fwww.quanidc.com&amp;app=2002&amp;size=f9999,10000&amp;q=a80&amp;n=0&amp;g=0n&amp;fmt=jpeg?sec=1636715072&amp;t=c69020d17d4e4f5c418dfa73883ccdb7"/>
          <p:cNvPicPr>
            <a:picLocks noChangeAspect="1" noChangeArrowheads="1"/>
          </p:cNvPicPr>
          <p:nvPr/>
        </p:nvPicPr>
        <p:blipFill>
          <a:blip r:embed="rId2" cstate="screen"/>
          <a:srcRect/>
          <a:stretch>
            <a:fillRect/>
          </a:stretch>
        </p:blipFill>
        <p:spPr bwMode="auto">
          <a:xfrm>
            <a:off x="4399114" y="2643758"/>
            <a:ext cx="3984377" cy="221354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9" name="组合 28"/>
          <p:cNvGrpSpPr/>
          <p:nvPr/>
        </p:nvGrpSpPr>
        <p:grpSpPr>
          <a:xfrm>
            <a:off x="666029" y="952995"/>
            <a:ext cx="7943079" cy="1239722"/>
            <a:chOff x="661369" y="952995"/>
            <a:chExt cx="7943079" cy="1239722"/>
          </a:xfrm>
        </p:grpSpPr>
        <p:grpSp>
          <p:nvGrpSpPr>
            <p:cNvPr id="30" name="组合 29"/>
            <p:cNvGrpSpPr/>
            <p:nvPr/>
          </p:nvGrpSpPr>
          <p:grpSpPr>
            <a:xfrm>
              <a:off x="2651719" y="952995"/>
              <a:ext cx="892885" cy="1239722"/>
              <a:chOff x="755576" y="627534"/>
              <a:chExt cx="892885" cy="1239722"/>
            </a:xfrm>
          </p:grpSpPr>
          <p:sp>
            <p:nvSpPr>
              <p:cNvPr id="75"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6"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1" name="组合 30"/>
            <p:cNvGrpSpPr/>
            <p:nvPr/>
          </p:nvGrpSpPr>
          <p:grpSpPr>
            <a:xfrm>
              <a:off x="661369" y="952995"/>
              <a:ext cx="892886" cy="1239722"/>
              <a:chOff x="755575" y="627534"/>
              <a:chExt cx="892886" cy="1239722"/>
            </a:xfrm>
          </p:grpSpPr>
          <p:sp>
            <p:nvSpPr>
              <p:cNvPr id="72"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4"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2" name="组合 31"/>
            <p:cNvGrpSpPr/>
            <p:nvPr/>
          </p:nvGrpSpPr>
          <p:grpSpPr>
            <a:xfrm>
              <a:off x="1656544" y="952995"/>
              <a:ext cx="892886" cy="1239722"/>
              <a:chOff x="755575" y="627534"/>
              <a:chExt cx="892886" cy="1239722"/>
            </a:xfrm>
          </p:grpSpPr>
          <p:sp>
            <p:nvSpPr>
              <p:cNvPr id="48"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9"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3" name="组合 32"/>
            <p:cNvGrpSpPr/>
            <p:nvPr/>
          </p:nvGrpSpPr>
          <p:grpSpPr>
            <a:xfrm>
              <a:off x="3646893" y="952995"/>
              <a:ext cx="892884" cy="1239722"/>
              <a:chOff x="755576" y="627534"/>
              <a:chExt cx="892884" cy="1239722"/>
            </a:xfrm>
          </p:grpSpPr>
          <p:sp>
            <p:nvSpPr>
              <p:cNvPr id="46"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7"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4" name="组合 33"/>
            <p:cNvGrpSpPr/>
            <p:nvPr/>
          </p:nvGrpSpPr>
          <p:grpSpPr>
            <a:xfrm>
              <a:off x="4542372" y="952995"/>
              <a:ext cx="1107996" cy="1239722"/>
              <a:chOff x="655882" y="627534"/>
              <a:chExt cx="1107996" cy="1239722"/>
            </a:xfrm>
          </p:grpSpPr>
          <p:sp>
            <p:nvSpPr>
              <p:cNvPr id="44"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5"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5" name="组合 34"/>
            <p:cNvGrpSpPr/>
            <p:nvPr/>
          </p:nvGrpSpPr>
          <p:grpSpPr>
            <a:xfrm>
              <a:off x="5521823" y="952995"/>
              <a:ext cx="1107996" cy="1239722"/>
              <a:chOff x="655881" y="627534"/>
              <a:chExt cx="1107996" cy="1239722"/>
            </a:xfrm>
          </p:grpSpPr>
          <p:sp>
            <p:nvSpPr>
              <p:cNvPr id="42"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3"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6" name="组合 35"/>
            <p:cNvGrpSpPr/>
            <p:nvPr/>
          </p:nvGrpSpPr>
          <p:grpSpPr>
            <a:xfrm>
              <a:off x="6600970" y="952995"/>
              <a:ext cx="892885" cy="1239722"/>
              <a:chOff x="755576" y="627534"/>
              <a:chExt cx="892885" cy="1239722"/>
            </a:xfrm>
          </p:grpSpPr>
          <p:sp>
            <p:nvSpPr>
              <p:cNvPr id="40"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1"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7" name="组合 36"/>
            <p:cNvGrpSpPr/>
            <p:nvPr/>
          </p:nvGrpSpPr>
          <p:grpSpPr>
            <a:xfrm>
              <a:off x="7496452" y="952995"/>
              <a:ext cx="1107996" cy="1239722"/>
              <a:chOff x="655881" y="627534"/>
              <a:chExt cx="1107996" cy="1239722"/>
            </a:xfrm>
          </p:grpSpPr>
          <p:sp>
            <p:nvSpPr>
              <p:cNvPr id="38"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9"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 name="矩形 1"/>
          <p:cNvSpPr/>
          <p:nvPr/>
        </p:nvSpPr>
        <p:spPr>
          <a:xfrm>
            <a:off x="1494973"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35611041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2490207"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3" name="TextBox 18"/>
          <p:cNvSpPr txBox="1"/>
          <p:nvPr/>
        </p:nvSpPr>
        <p:spPr>
          <a:xfrm>
            <a:off x="389986" y="2499742"/>
            <a:ext cx="5334142" cy="2185214"/>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就是准全息。大数据是自组织的。</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大数据的每个数据，每个字节，每个位，都有价值。</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这种价值虽然是边际递减的，但是也要榨取干净。</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大数据时代，像以往那样“锱铢必较”地制定标准，已无必要，也不可能了，也不符合技术发展趋势了，非结构化才是未来，是有机</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必须“标准</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a:t>
            </a:r>
          </a:p>
        </p:txBody>
      </p:sp>
      <p:pic>
        <p:nvPicPr>
          <p:cNvPr id="28" name="图片 27"/>
          <p:cNvPicPr>
            <a:picLocks noChangeAspect="1"/>
          </p:cNvPicPr>
          <p:nvPr/>
        </p:nvPicPr>
        <p:blipFill rotWithShape="1">
          <a:blip r:embed="rId2" cstate="screen"/>
          <a:srcRect/>
          <a:stretch>
            <a:fillRect/>
          </a:stretch>
        </p:blipFill>
        <p:spPr>
          <a:xfrm>
            <a:off x="6040052" y="3291830"/>
            <a:ext cx="2459548" cy="149792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9" name="文本框 28"/>
          <p:cNvSpPr txBox="1"/>
          <p:nvPr/>
        </p:nvSpPr>
        <p:spPr>
          <a:xfrm>
            <a:off x="5966277" y="2379922"/>
            <a:ext cx="2364750" cy="523220"/>
          </a:xfrm>
          <a:prstGeom prst="rect">
            <a:avLst/>
          </a:prstGeom>
          <a:noFill/>
          <a:ln w="12700">
            <a:solidFill>
              <a:srgbClr val="C00000"/>
            </a:solidFill>
          </a:ln>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 ≈ 全息</a:t>
            </a:r>
          </a:p>
        </p:txBody>
      </p:sp>
    </p:spTree>
    <p:extLst>
      <p:ext uri="{BB962C8B-B14F-4D97-AF65-F5344CB8AC3E}">
        <p14:creationId xmlns:p14="http://schemas.microsoft.com/office/powerpoint/2010/main" val="40135083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3568" y="699542"/>
            <a:ext cx="634019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为什么大数据能够发现人类发现不了的规律？</a:t>
            </a:r>
          </a:p>
        </p:txBody>
      </p:sp>
      <p:pic>
        <p:nvPicPr>
          <p:cNvPr id="5" name="图片 4"/>
          <p:cNvPicPr>
            <a:picLocks noChangeAspect="1"/>
          </p:cNvPicPr>
          <p:nvPr/>
        </p:nvPicPr>
        <p:blipFill>
          <a:blip r:embed="rId2"/>
          <a:stretch>
            <a:fillRect/>
          </a:stretch>
        </p:blipFill>
        <p:spPr>
          <a:xfrm>
            <a:off x="5204379" y="1214296"/>
            <a:ext cx="3329947" cy="2497460"/>
          </a:xfrm>
          <a:prstGeom prst="rect">
            <a:avLst/>
          </a:prstGeom>
          <a:ln>
            <a:noFill/>
          </a:ln>
          <a:effectLst>
            <a:softEdge rad="112500"/>
          </a:effectLst>
        </p:spPr>
      </p:pic>
      <p:sp>
        <p:nvSpPr>
          <p:cNvPr id="6" name="文本框 5"/>
          <p:cNvSpPr txBox="1"/>
          <p:nvPr/>
        </p:nvSpPr>
        <p:spPr>
          <a:xfrm>
            <a:off x="467544" y="1790979"/>
            <a:ext cx="3585398" cy="584775"/>
          </a:xfrm>
          <a:prstGeom prst="rect">
            <a:avLst/>
          </a:prstGeom>
          <a:noFill/>
          <a:ln w="3175">
            <a:solidFill>
              <a:schemeClr val="tx1"/>
            </a:solidFill>
          </a:ln>
        </p:spPr>
        <p:txBody>
          <a:bodyPr wrap="square" rtlCol="0">
            <a:spAutoFit/>
          </a:bodyPr>
          <a:lstStyle/>
          <a:p>
            <a:pPr algn="ct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32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Y</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Z</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chemeClr val="bg1">
                    <a:lumMod val="50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7" name="文本框 6"/>
          <p:cNvSpPr txBox="1"/>
          <p:nvPr/>
        </p:nvSpPr>
        <p:spPr>
          <a:xfrm>
            <a:off x="467544" y="3130392"/>
            <a:ext cx="4824536" cy="584775"/>
          </a:xfrm>
          <a:prstGeom prst="rect">
            <a:avLst/>
          </a:prstGeom>
          <a:noFill/>
          <a:ln w="3175">
            <a:solidFill>
              <a:schemeClr val="tx1"/>
            </a:solidFill>
          </a:ln>
        </p:spPr>
        <p:txBody>
          <a:bodyPr wrap="square" rtlCol="0">
            <a:spAutoFit/>
          </a:bodyPr>
          <a:lstStyle/>
          <a:p>
            <a:pPr algn="ct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32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FFC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err="1">
                <a:solidFill>
                  <a:srgbClr val="00B0F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8" name="文本框 7"/>
          <p:cNvSpPr txBox="1"/>
          <p:nvPr/>
        </p:nvSpPr>
        <p:spPr>
          <a:xfrm>
            <a:off x="798935" y="1347614"/>
            <a:ext cx="2037737"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人：大脑只有四维</a:t>
            </a:r>
          </a:p>
        </p:txBody>
      </p:sp>
      <p:sp>
        <p:nvSpPr>
          <p:cNvPr id="9" name="文本框 8"/>
          <p:cNvSpPr txBox="1"/>
          <p:nvPr/>
        </p:nvSpPr>
        <p:spPr>
          <a:xfrm>
            <a:off x="798935" y="2695645"/>
            <a:ext cx="3236784"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大数据：数学 </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电脑，无限维</a:t>
            </a:r>
          </a:p>
        </p:txBody>
      </p:sp>
      <p:pic>
        <p:nvPicPr>
          <p:cNvPr id="10" name="图片 9"/>
          <p:cNvPicPr>
            <a:picLocks noChangeAspect="1"/>
          </p:cNvPicPr>
          <p:nvPr/>
        </p:nvPicPr>
        <p:blipFill>
          <a:blip r:embed="rId3"/>
          <a:stretch>
            <a:fillRect/>
          </a:stretch>
        </p:blipFill>
        <p:spPr>
          <a:xfrm>
            <a:off x="7630296" y="4075971"/>
            <a:ext cx="890093" cy="890093"/>
          </a:xfrm>
          <a:prstGeom prst="rect">
            <a:avLst/>
          </a:prstGeom>
        </p:spPr>
      </p:pic>
      <p:sp>
        <p:nvSpPr>
          <p:cNvPr id="11" name="文本框 10"/>
          <p:cNvSpPr txBox="1"/>
          <p:nvPr/>
        </p:nvSpPr>
        <p:spPr>
          <a:xfrm>
            <a:off x="4183311" y="4538942"/>
            <a:ext cx="2563639" cy="442674"/>
          </a:xfrm>
          <a:prstGeom prst="wedgeRoundRectCallout">
            <a:avLst>
              <a:gd name="adj1" fmla="val 85355"/>
              <a:gd name="adj2" fmla="val -29004"/>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这就是维度的差别。</a:t>
            </a:r>
          </a:p>
        </p:txBody>
      </p:sp>
      <p:sp>
        <p:nvSpPr>
          <p:cNvPr id="12" name="文本框 11"/>
          <p:cNvSpPr txBox="1"/>
          <p:nvPr/>
        </p:nvSpPr>
        <p:spPr>
          <a:xfrm>
            <a:off x="2065168" y="3986721"/>
            <a:ext cx="5328592" cy="442674"/>
          </a:xfrm>
          <a:prstGeom prst="wedgeRoundRectCallout">
            <a:avLst>
              <a:gd name="adj1" fmla="val -64073"/>
              <a:gd name="adj2" fmla="val -26519"/>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那些听不见音乐的人认为那些跳舞的人疯了。</a:t>
            </a:r>
          </a:p>
        </p:txBody>
      </p:sp>
      <p:pic>
        <p:nvPicPr>
          <p:cNvPr id="2" name="图片 1"/>
          <p:cNvPicPr>
            <a:picLocks noChangeAspect="1"/>
          </p:cNvPicPr>
          <p:nvPr/>
        </p:nvPicPr>
        <p:blipFill>
          <a:blip r:embed="rId4" cstate="screen"/>
          <a:stretch>
            <a:fillRect/>
          </a:stretch>
        </p:blipFill>
        <p:spPr>
          <a:xfrm>
            <a:off x="539552" y="3994211"/>
            <a:ext cx="702480" cy="9525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242032" y="4639669"/>
            <a:ext cx="646331"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cs typeface="Arial Black" panose="020B0A04020102020204" pitchFamily="34" charset="0"/>
              </a:rPr>
              <a:t>尼采</a:t>
            </a:r>
          </a:p>
        </p:txBody>
      </p:sp>
      <p:sp>
        <p:nvSpPr>
          <p:cNvPr id="13" name="文本框 12"/>
          <p:cNvSpPr txBox="1"/>
          <p:nvPr/>
        </p:nvSpPr>
        <p:spPr>
          <a:xfrm>
            <a:off x="5457030" y="1343650"/>
            <a:ext cx="2951449" cy="58477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强算力</a:t>
            </a:r>
            <a:r>
              <a:rPr lang="en-US" altLang="zh-CN"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高维度</a:t>
            </a:r>
          </a:p>
        </p:txBody>
      </p:sp>
    </p:spTree>
    <p:extLst>
      <p:ext uri="{BB962C8B-B14F-4D97-AF65-F5344CB8AC3E}">
        <p14:creationId xmlns:p14="http://schemas.microsoft.com/office/powerpoint/2010/main" val="6370934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627534"/>
            <a:ext cx="3599062"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大数据</a:t>
            </a:r>
          </a:p>
        </p:txBody>
      </p:sp>
      <p:sp>
        <p:nvSpPr>
          <p:cNvPr id="5" name="文本框 4"/>
          <p:cNvSpPr txBox="1"/>
          <p:nvPr/>
        </p:nvSpPr>
        <p:spPr>
          <a:xfrm>
            <a:off x="4200018" y="562648"/>
            <a:ext cx="5003293" cy="58477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大系统的算法</a:t>
            </a:r>
            <a:r>
              <a:rPr lang="en-US" altLang="zh-CN"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全息的数据</a:t>
            </a:r>
          </a:p>
        </p:txBody>
      </p:sp>
      <p:pic>
        <p:nvPicPr>
          <p:cNvPr id="7" name="图片 6"/>
          <p:cNvPicPr>
            <a:picLocks noChangeAspect="1"/>
          </p:cNvPicPr>
          <p:nvPr/>
        </p:nvPicPr>
        <p:blipFill>
          <a:blip r:embed="rId2" cstate="screen"/>
          <a:stretch>
            <a:fillRect/>
          </a:stretch>
        </p:blipFill>
        <p:spPr>
          <a:xfrm>
            <a:off x="5436095" y="1986999"/>
            <a:ext cx="3048000" cy="1905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p:cNvPicPr>
            <a:picLocks noChangeAspect="1"/>
          </p:cNvPicPr>
          <p:nvPr/>
        </p:nvPicPr>
        <p:blipFill>
          <a:blip r:embed="rId3" cstate="screen"/>
          <a:stretch>
            <a:fillRect/>
          </a:stretch>
        </p:blipFill>
        <p:spPr>
          <a:xfrm>
            <a:off x="5202836" y="3156475"/>
            <a:ext cx="3514519" cy="2016224"/>
          </a:xfrm>
          <a:prstGeom prst="ellipse">
            <a:avLst/>
          </a:prstGeom>
          <a:ln w="1905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图片 16"/>
          <p:cNvPicPr>
            <a:picLocks noChangeAspect="1"/>
          </p:cNvPicPr>
          <p:nvPr/>
        </p:nvPicPr>
        <p:blipFill>
          <a:blip r:embed="rId4"/>
          <a:stretch>
            <a:fillRect/>
          </a:stretch>
        </p:blipFill>
        <p:spPr>
          <a:xfrm>
            <a:off x="503586" y="2835746"/>
            <a:ext cx="4212430" cy="2400300"/>
          </a:xfrm>
          <a:prstGeom prst="rect">
            <a:avLst/>
          </a:prstGeom>
          <a:ln>
            <a:noFill/>
          </a:ln>
          <a:effectLst>
            <a:softEdge rad="112500"/>
          </a:effectLst>
        </p:spPr>
      </p:pic>
      <p:sp>
        <p:nvSpPr>
          <p:cNvPr id="18" name="文本框 17"/>
          <p:cNvSpPr txBox="1"/>
          <p:nvPr/>
        </p:nvSpPr>
        <p:spPr>
          <a:xfrm>
            <a:off x="460846" y="4743390"/>
            <a:ext cx="4458272" cy="400110"/>
          </a:xfrm>
          <a:prstGeom prst="rect">
            <a:avLst/>
          </a:prstGeom>
          <a:noFill/>
        </p:spPr>
        <p:txBody>
          <a:bodyPr wrap="none" rtlCol="0">
            <a:spAutoFit/>
          </a:bodyPr>
          <a:lstStyle/>
          <a:p>
            <a:r>
              <a:rPr lang="en-US" altLang="zh-CN"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三体</a:t>
            </a:r>
            <a:r>
              <a:rPr lang="en-US" altLang="zh-CN"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：降维打击。 你们是虫子！</a:t>
            </a:r>
          </a:p>
        </p:txBody>
      </p:sp>
      <p:sp>
        <p:nvSpPr>
          <p:cNvPr id="19" name="文本框 18"/>
          <p:cNvSpPr txBox="1"/>
          <p:nvPr/>
        </p:nvSpPr>
        <p:spPr>
          <a:xfrm>
            <a:off x="567185" y="1923678"/>
            <a:ext cx="4198585" cy="954107"/>
          </a:xfrm>
          <a:prstGeom prst="rect">
            <a:avLst/>
          </a:prstGeom>
          <a:noFill/>
        </p:spPr>
        <p:txBody>
          <a:bodyPr wrap="none" rtlCol="0">
            <a:spAutoFit/>
          </a:bodyPr>
          <a:lstStyle/>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人工智能对人类实施的是“</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降维打击</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高维打</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维，胜在</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大数据让人类间接获得高维能力。</a:t>
            </a:r>
          </a:p>
        </p:txBody>
      </p:sp>
      <p:sp>
        <p:nvSpPr>
          <p:cNvPr id="2" name="文本框 1"/>
          <p:cNvSpPr txBox="1"/>
          <p:nvPr/>
        </p:nvSpPr>
        <p:spPr>
          <a:xfrm>
            <a:off x="5958513" y="133629"/>
            <a:ext cx="318548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突破因果束缚，适应不确定性</a:t>
            </a:r>
          </a:p>
        </p:txBody>
      </p:sp>
      <p:sp>
        <p:nvSpPr>
          <p:cNvPr id="3" name="文本框 2">
            <a:extLst>
              <a:ext uri="{FF2B5EF4-FFF2-40B4-BE49-F238E27FC236}">
                <a16:creationId xmlns:a16="http://schemas.microsoft.com/office/drawing/2014/main" xmlns="" id="{C8181D23-D4C7-055D-2C36-7BF6CEF34712}"/>
              </a:ext>
            </a:extLst>
          </p:cNvPr>
          <p:cNvSpPr txBox="1"/>
          <p:nvPr/>
        </p:nvSpPr>
        <p:spPr>
          <a:xfrm>
            <a:off x="179512" y="1286381"/>
            <a:ext cx="3226435" cy="523220"/>
          </a:xfrm>
          <a:prstGeom prst="rect">
            <a:avLst/>
          </a:prstGeom>
          <a:noFill/>
          <a:ln w="3175">
            <a:solidFill>
              <a:schemeClr val="tx1"/>
            </a:solidFill>
          </a:ln>
        </p:spPr>
        <p:txBody>
          <a:bodyPr wrap="square" rtlCol="0">
            <a:spAutoFit/>
          </a:bodyPr>
          <a:lstStyle/>
          <a:p>
            <a:pPr algn="ct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2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Y</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Z</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chemeClr val="bg1">
                    <a:lumMod val="50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10" name="文本框 9">
            <a:extLst>
              <a:ext uri="{FF2B5EF4-FFF2-40B4-BE49-F238E27FC236}">
                <a16:creationId xmlns:a16="http://schemas.microsoft.com/office/drawing/2014/main" xmlns="" id="{D9F3CE48-1C71-A753-E680-9B45BDEF0C75}"/>
              </a:ext>
            </a:extLst>
          </p:cNvPr>
          <p:cNvSpPr txBox="1"/>
          <p:nvPr/>
        </p:nvSpPr>
        <p:spPr>
          <a:xfrm>
            <a:off x="4788024" y="1286381"/>
            <a:ext cx="4182428" cy="523220"/>
          </a:xfrm>
          <a:prstGeom prst="rect">
            <a:avLst/>
          </a:prstGeom>
          <a:noFill/>
          <a:ln w="3175">
            <a:solidFill>
              <a:schemeClr val="tx1"/>
            </a:solidFill>
          </a:ln>
        </p:spPr>
        <p:txBody>
          <a:bodyPr wrap="square" rtlCol="0">
            <a:spAutoFit/>
          </a:bodyPr>
          <a:lstStyle/>
          <a:p>
            <a:pPr algn="ct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2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FFC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err="1">
                <a:solidFill>
                  <a:srgbClr val="00B0F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12" name="图片 11">
            <a:extLst>
              <a:ext uri="{FF2B5EF4-FFF2-40B4-BE49-F238E27FC236}">
                <a16:creationId xmlns:a16="http://schemas.microsoft.com/office/drawing/2014/main" xmlns="" id="{786F09DA-CDD3-8466-9144-AAA1C44C636D}"/>
              </a:ext>
            </a:extLst>
          </p:cNvPr>
          <p:cNvPicPr>
            <a:picLocks noChangeAspect="1"/>
          </p:cNvPicPr>
          <p:nvPr/>
        </p:nvPicPr>
        <p:blipFill rotWithShape="1">
          <a:blip r:embed="rId5" cstate="screen"/>
          <a:srcRect/>
          <a:stretch>
            <a:fillRect/>
          </a:stretch>
        </p:blipFill>
        <p:spPr>
          <a:xfrm flipH="1">
            <a:off x="3347864" y="1277991"/>
            <a:ext cx="539999" cy="540000"/>
          </a:xfrm>
          <a:prstGeom prst="rect">
            <a:avLst/>
          </a:prstGeom>
          <a:ln w="3175">
            <a:solidFill>
              <a:schemeClr val="tx1"/>
            </a:solidFill>
          </a:ln>
        </p:spPr>
      </p:pic>
      <p:pic>
        <p:nvPicPr>
          <p:cNvPr id="13" name="图片 12">
            <a:extLst>
              <a:ext uri="{FF2B5EF4-FFF2-40B4-BE49-F238E27FC236}">
                <a16:creationId xmlns:a16="http://schemas.microsoft.com/office/drawing/2014/main" xmlns="" id="{F4174BE4-1677-436D-17D2-A2409F025730}"/>
              </a:ext>
            </a:extLst>
          </p:cNvPr>
          <p:cNvPicPr>
            <a:picLocks noChangeAspect="1"/>
          </p:cNvPicPr>
          <p:nvPr/>
        </p:nvPicPr>
        <p:blipFill rotWithShape="1">
          <a:blip r:embed="rId6" cstate="screen"/>
          <a:srcRect/>
          <a:stretch>
            <a:fillRect/>
          </a:stretch>
        </p:blipFill>
        <p:spPr>
          <a:xfrm flipH="1">
            <a:off x="4404326" y="1277991"/>
            <a:ext cx="542716" cy="540000"/>
          </a:xfrm>
          <a:prstGeom prst="rect">
            <a:avLst/>
          </a:prstGeom>
          <a:ln w="3175">
            <a:solidFill>
              <a:schemeClr val="tx1"/>
            </a:solidFill>
          </a:ln>
        </p:spPr>
      </p:pic>
      <p:sp>
        <p:nvSpPr>
          <p:cNvPr id="16" name="文本框 15">
            <a:extLst>
              <a:ext uri="{FF2B5EF4-FFF2-40B4-BE49-F238E27FC236}">
                <a16:creationId xmlns:a16="http://schemas.microsoft.com/office/drawing/2014/main" xmlns="" id="{66D0FBF9-C8D9-B511-494F-FF789091A535}"/>
              </a:ext>
            </a:extLst>
          </p:cNvPr>
          <p:cNvSpPr txBox="1"/>
          <p:nvPr/>
        </p:nvSpPr>
        <p:spPr>
          <a:xfrm>
            <a:off x="3879984" y="1347936"/>
            <a:ext cx="510076" cy="400110"/>
          </a:xfrm>
          <a:prstGeom prst="rect">
            <a:avLst/>
          </a:prstGeom>
          <a:noFill/>
        </p:spPr>
        <p:txBody>
          <a:bodyPr wrap="none" rtlCol="0">
            <a:spAutoFit/>
          </a:bodyPr>
          <a:lstStyle/>
          <a:p>
            <a:pPr algn="ctr"/>
            <a:r>
              <a:rPr lang="en-US" altLang="zh-CN" sz="2000" dirty="0">
                <a:solidFill>
                  <a:schemeClr val="bg1">
                    <a:lumMod val="6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VS</a:t>
            </a:r>
            <a:endParaRPr lang="zh-CN" altLang="en-US" sz="2000" dirty="0">
              <a:solidFill>
                <a:schemeClr val="bg1">
                  <a:lumMod val="6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Tree>
    <p:extLst>
      <p:ext uri="{BB962C8B-B14F-4D97-AF65-F5344CB8AC3E}">
        <p14:creationId xmlns:p14="http://schemas.microsoft.com/office/powerpoint/2010/main" val="6094840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4466618"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3" name="TextBox 18"/>
          <p:cNvSpPr txBox="1"/>
          <p:nvPr/>
        </p:nvSpPr>
        <p:spPr>
          <a:xfrm>
            <a:off x="389985" y="2499742"/>
            <a:ext cx="5766191" cy="2492990"/>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什么是智能化？</a:t>
            </a:r>
            <a:endPar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过去的智能化</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：自动化，用</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经典控制论</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实现的</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简单系统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现在的智能化</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起关键作用的</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未来的智能化</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激发的</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机器意识</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，具有自主性、主观性、能动性，</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生命系统。</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50" name="文本框 49"/>
          <p:cNvSpPr txBox="1"/>
          <p:nvPr/>
        </p:nvSpPr>
        <p:spPr>
          <a:xfrm>
            <a:off x="2538368" y="2485105"/>
            <a:ext cx="5929828" cy="523220"/>
          </a:xfrm>
          <a:prstGeom prst="rect">
            <a:avLst/>
          </a:prstGeom>
          <a:noFill/>
          <a:ln w="12700">
            <a:solidFill>
              <a:srgbClr val="C00000"/>
            </a:solidFill>
          </a:ln>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全息：智能与智慧的基础和必要条件</a:t>
            </a:r>
          </a:p>
        </p:txBody>
      </p:sp>
      <p:grpSp>
        <p:nvGrpSpPr>
          <p:cNvPr id="4" name="组合 3"/>
          <p:cNvGrpSpPr/>
          <p:nvPr/>
        </p:nvGrpSpPr>
        <p:grpSpPr>
          <a:xfrm>
            <a:off x="6499911" y="3412302"/>
            <a:ext cx="1978059" cy="1483544"/>
            <a:chOff x="6499911" y="3412302"/>
            <a:chExt cx="1978059" cy="1483544"/>
          </a:xfrm>
        </p:grpSpPr>
        <p:pic>
          <p:nvPicPr>
            <p:cNvPr id="4098" name="Picture 2" descr="https://gimg2.baidu.com/image_search/src=http%3A%2F%2Ftrademark-pics-search.oss-cn-shanghai.aliyuncs.com%2Fsmall%2Ft4518535018857472.jpg&amp;refer=http%3A%2F%2Ftrademark-pics-search.oss-cn-shanghai.aliyuncs.com&amp;app=2002&amp;size=f9999,10000&amp;q=a80&amp;n=0&amp;g=0n&amp;fmt=jpeg?sec=1636717512&amp;t=4a07d73bacfc372208f487261175cd5a"/>
            <p:cNvPicPr>
              <a:picLocks noChangeAspect="1" noChangeArrowheads="1"/>
            </p:cNvPicPr>
            <p:nvPr/>
          </p:nvPicPr>
          <p:blipFill>
            <a:blip r:embed="rId2" cstate="screen"/>
            <a:srcRect/>
            <a:stretch>
              <a:fillRect/>
            </a:stretch>
          </p:blipFill>
          <p:spPr bwMode="auto">
            <a:xfrm>
              <a:off x="6499911" y="3412302"/>
              <a:ext cx="1978059" cy="1483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文本框 2"/>
            <p:cNvSpPr txBox="1"/>
            <p:nvPr/>
          </p:nvSpPr>
          <p:spPr>
            <a:xfrm>
              <a:off x="7308304" y="4518050"/>
              <a:ext cx="1107996"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cs typeface="Arial Black" panose="020B0A04020102020204" pitchFamily="34" charset="0"/>
                </a:rPr>
                <a:t>机器意识</a:t>
              </a:r>
            </a:p>
          </p:txBody>
        </p:sp>
      </p:grpSp>
    </p:spTree>
    <p:extLst>
      <p:ext uri="{BB962C8B-B14F-4D97-AF65-F5344CB8AC3E}">
        <p14:creationId xmlns:p14="http://schemas.microsoft.com/office/powerpoint/2010/main" val="145907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7171" name="Picture 3"/>
          <p:cNvPicPr>
            <a:picLocks noChangeArrowheads="1"/>
          </p:cNvPicPr>
          <p:nvPr/>
        </p:nvPicPr>
        <p:blipFill>
          <a:blip r:embed="rId2"/>
          <a:srcRect/>
          <a:stretch>
            <a:fillRect/>
          </a:stretch>
        </p:blipFill>
        <p:spPr bwMode="auto">
          <a:xfrm>
            <a:off x="539552" y="2643758"/>
            <a:ext cx="3168352" cy="1800000"/>
          </a:xfrm>
          <a:prstGeom prst="rect">
            <a:avLst/>
          </a:prstGeom>
          <a:noFill/>
          <a:ln w="3175">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D:\My Documents\论文_与对外交流_媒体_技术研讨\大系统观\材料\图\土豆.jpg"/>
          <p:cNvPicPr>
            <a:picLocks noChangeArrowheads="1"/>
          </p:cNvPicPr>
          <p:nvPr/>
        </p:nvPicPr>
        <p:blipFill>
          <a:blip r:embed="rId3"/>
          <a:srcRect/>
          <a:stretch>
            <a:fillRect/>
          </a:stretch>
        </p:blipFill>
        <p:spPr bwMode="auto">
          <a:xfrm>
            <a:off x="4355976" y="2643758"/>
            <a:ext cx="3168352" cy="1800000"/>
          </a:xfrm>
          <a:prstGeom prst="rect">
            <a:avLst/>
          </a:prstGeom>
          <a:noFill/>
          <a:ln w="3175">
            <a:solidFill>
              <a:srgbClr val="00CCFF"/>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0330" y="896402"/>
            <a:ext cx="6647974"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理解全息有机系统论，需要两个思想基础</a:t>
            </a:r>
          </a:p>
        </p:txBody>
      </p:sp>
      <p:sp>
        <p:nvSpPr>
          <p:cNvPr id="7" name="TextBox 6"/>
          <p:cNvSpPr txBox="1"/>
          <p:nvPr/>
        </p:nvSpPr>
        <p:spPr>
          <a:xfrm>
            <a:off x="989443" y="1723071"/>
            <a:ext cx="2268571" cy="707886"/>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全息概念</a:t>
            </a:r>
          </a:p>
        </p:txBody>
      </p:sp>
      <p:sp>
        <p:nvSpPr>
          <p:cNvPr id="12" name="TextBox 11"/>
          <p:cNvSpPr txBox="1"/>
          <p:nvPr/>
        </p:nvSpPr>
        <p:spPr>
          <a:xfrm>
            <a:off x="4805866" y="1723071"/>
            <a:ext cx="2268570" cy="707886"/>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4466618"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3" name="TextBox 18"/>
          <p:cNvSpPr txBox="1"/>
          <p:nvPr/>
        </p:nvSpPr>
        <p:spPr>
          <a:xfrm>
            <a:off x="389985" y="2499742"/>
            <a:ext cx="2741855" cy="800219"/>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7" name="组合 6"/>
          <p:cNvGrpSpPr/>
          <p:nvPr/>
        </p:nvGrpSpPr>
        <p:grpSpPr>
          <a:xfrm>
            <a:off x="4240552" y="2686264"/>
            <a:ext cx="4237419" cy="2317614"/>
            <a:chOff x="5009599" y="2825886"/>
            <a:chExt cx="4237419" cy="2317614"/>
          </a:xfrm>
        </p:grpSpPr>
        <p:pic>
          <p:nvPicPr>
            <p:cNvPr id="6146" name="Picture 2" descr="https://gimg2.baidu.com/image_search/src=http%3A%2F%2Fansforce.com%2Fupload%2Fposts%2F11%2FS1-p1081%2F59ca7a2957b6e.jpg&amp;refer=http%3A%2F%2Fansforce.com&amp;app=2002&amp;size=f9999,10000&amp;q=a80&amp;n=0&amp;g=0n&amp;fmt=jpeg?sec=1638324477&amp;t=2fc013752d63b5e98ab77860a7693c7c"/>
            <p:cNvPicPr>
              <a:picLocks noChangeAspect="1" noChangeArrowheads="1"/>
            </p:cNvPicPr>
            <p:nvPr/>
          </p:nvPicPr>
          <p:blipFill>
            <a:blip r:embed="rId2" cstate="screen"/>
            <a:srcRect/>
            <a:stretch>
              <a:fillRect/>
            </a:stretch>
          </p:blipFill>
          <p:spPr bwMode="auto">
            <a:xfrm>
              <a:off x="5009599" y="2825886"/>
              <a:ext cx="3840361" cy="23176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gimg2.baidu.com/image_search/src=http%3A%2F%2Fimg.saturdaysoft.com%2F4a%2Fe9%2F4ae91baab9ce77c2f3ae3e4a93332b64.jpeg&amp;refer=http%3A%2F%2Fimg.saturdaysoft.com&amp;app=2002&amp;size=f9999,10000&amp;q=a80&amp;n=0&amp;g=0n&amp;fmt=jpeg?sec=1638325027&amp;t=cbe519cf1042936c3655f2c02554a115"/>
            <p:cNvPicPr>
              <a:picLocks noChangeArrowheads="1"/>
            </p:cNvPicPr>
            <p:nvPr/>
          </p:nvPicPr>
          <p:blipFill rotWithShape="1">
            <a:blip r:embed="rId3" cstate="screen"/>
            <a:srcRect/>
            <a:stretch>
              <a:fillRect/>
            </a:stretch>
          </p:blipFill>
          <p:spPr bwMode="auto">
            <a:xfrm>
              <a:off x="8592693" y="2825886"/>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gimg2.baidu.com/image_search/src=http%3A%2F%2Fwww.pifamm.com%2Ffile%2Fupload%2F201701%2F02%2F12-06-54-79-1.jpg&amp;refer=http%3A%2F%2Fwww.pifamm.com&amp;app=2002&amp;size=f9999,10000&amp;q=a80&amp;n=0&amp;g=0n&amp;fmt=jpeg?sec=1638325113&amp;t=3bf27df75b957453aa2e8e74d4f0a7a3"/>
            <p:cNvPicPr>
              <a:picLocks noChangeArrowheads="1"/>
            </p:cNvPicPr>
            <p:nvPr/>
          </p:nvPicPr>
          <p:blipFill rotWithShape="1">
            <a:blip r:embed="rId4" cstate="screen"/>
            <a:srcRect/>
            <a:stretch>
              <a:fillRect/>
            </a:stretch>
          </p:blipFill>
          <p:spPr bwMode="auto">
            <a:xfrm>
              <a:off x="8598946" y="4480193"/>
              <a:ext cx="648072" cy="6480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文本框 5"/>
          <p:cNvSpPr txBox="1"/>
          <p:nvPr/>
        </p:nvSpPr>
        <p:spPr>
          <a:xfrm>
            <a:off x="291932" y="4587866"/>
            <a:ext cx="364715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卷积神经网络识别是一种系统共振</a:t>
            </a:r>
          </a:p>
        </p:txBody>
      </p:sp>
      <p:pic>
        <p:nvPicPr>
          <p:cNvPr id="51" name="图片 50"/>
          <p:cNvPicPr>
            <a:picLocks noChangeAspect="1"/>
          </p:cNvPicPr>
          <p:nvPr/>
        </p:nvPicPr>
        <p:blipFill>
          <a:blip r:embed="rId5" cstate="screen"/>
          <a:stretch>
            <a:fillRect/>
          </a:stretch>
        </p:blipFill>
        <p:spPr>
          <a:xfrm>
            <a:off x="2045014" y="3177478"/>
            <a:ext cx="2483703" cy="1065998"/>
          </a:xfrm>
          <a:prstGeom prst="rect">
            <a:avLst/>
          </a:prstGeom>
        </p:spPr>
      </p:pic>
      <p:sp>
        <p:nvSpPr>
          <p:cNvPr id="50" name="文本框 49"/>
          <p:cNvSpPr txBox="1"/>
          <p:nvPr/>
        </p:nvSpPr>
        <p:spPr>
          <a:xfrm>
            <a:off x="443117" y="3017980"/>
            <a:ext cx="1608603" cy="1384995"/>
          </a:xfrm>
          <a:prstGeom prst="rect">
            <a:avLst/>
          </a:prstGeom>
          <a:noFill/>
          <a:ln w="12700">
            <a:solidFill>
              <a:srgbClr val="C00000"/>
            </a:solidFill>
          </a:ln>
        </p:spPr>
        <p:txBody>
          <a:bodyPr wrap="square" rtlCol="0">
            <a:spAutoFit/>
          </a:bodyPr>
          <a:lstStyle/>
          <a:p>
            <a:pPr algn="di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智能会在共振时</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di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涌现出来</a:t>
            </a:r>
          </a:p>
        </p:txBody>
      </p:sp>
      <p:cxnSp>
        <p:nvCxnSpPr>
          <p:cNvPr id="9" name="直接箭头连接符 8"/>
          <p:cNvCxnSpPr/>
          <p:nvPr/>
        </p:nvCxnSpPr>
        <p:spPr>
          <a:xfrm flipV="1">
            <a:off x="2672101" y="2899852"/>
            <a:ext cx="3628091" cy="60800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2656379" y="3646711"/>
            <a:ext cx="4435901" cy="115728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3760200" y="3177478"/>
            <a:ext cx="4063446" cy="469234"/>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760200" y="3780236"/>
            <a:ext cx="4063446" cy="687425"/>
          </a:xfrm>
          <a:prstGeom prst="straightConnector1">
            <a:avLst/>
          </a:prstGeom>
          <a:ln w="38100">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2027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3477174"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3" name="TextBox 18"/>
          <p:cNvSpPr txBox="1"/>
          <p:nvPr/>
        </p:nvSpPr>
        <p:spPr>
          <a:xfrm>
            <a:off x="389985" y="2499742"/>
            <a:ext cx="5766191" cy="523220"/>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51" name="矩形 50"/>
          <p:cNvSpPr/>
          <p:nvPr/>
        </p:nvSpPr>
        <p:spPr>
          <a:xfrm>
            <a:off x="467544" y="3163081"/>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区块链是革命性的；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52" name="文本框 51"/>
          <p:cNvSpPr txBox="1"/>
          <p:nvPr/>
        </p:nvSpPr>
        <p:spPr>
          <a:xfrm>
            <a:off x="1763688" y="2507422"/>
            <a:ext cx="6714283" cy="523220"/>
          </a:xfrm>
          <a:prstGeom prst="rect">
            <a:avLst/>
          </a:prstGeom>
          <a:noFill/>
          <a:ln w="12700">
            <a:solidFill>
              <a:srgbClr val="C00000"/>
            </a:solidFill>
          </a:ln>
        </p:spPr>
        <p:txBody>
          <a:bodyPr wrap="squar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当前信息技术领域最典型的全息有机系统</a:t>
            </a:r>
          </a:p>
        </p:txBody>
      </p:sp>
      <p:pic>
        <p:nvPicPr>
          <p:cNvPr id="53" name="图片 52"/>
          <p:cNvPicPr>
            <a:picLocks noChangeAspect="1"/>
          </p:cNvPicPr>
          <p:nvPr/>
        </p:nvPicPr>
        <p:blipFill rotWithShape="1">
          <a:blip r:embed="rId2" cstate="screen"/>
          <a:srcRect/>
          <a:stretch>
            <a:fillRect/>
          </a:stretch>
        </p:blipFill>
        <p:spPr>
          <a:xfrm>
            <a:off x="4211960" y="3163081"/>
            <a:ext cx="2442364" cy="1856941"/>
          </a:xfrm>
          <a:prstGeom prst="rect">
            <a:avLst/>
          </a:prstGeom>
          <a:ln w="3175">
            <a:solidFill>
              <a:schemeClr val="accent5">
                <a:lumMod val="40000"/>
                <a:lumOff val="60000"/>
              </a:schemeClr>
            </a:solidFill>
          </a:ln>
        </p:spPr>
      </p:pic>
      <p:pic>
        <p:nvPicPr>
          <p:cNvPr id="54" name="Picture 2"/>
          <p:cNvPicPr>
            <a:picLocks noChangeAspect="1" noChangeArrowheads="1"/>
          </p:cNvPicPr>
          <p:nvPr/>
        </p:nvPicPr>
        <p:blipFill>
          <a:blip r:embed="rId3" cstate="screen"/>
          <a:srcRect/>
          <a:stretch>
            <a:fillRect/>
          </a:stretch>
        </p:blipFill>
        <p:spPr bwMode="auto">
          <a:xfrm>
            <a:off x="6791330" y="3163080"/>
            <a:ext cx="1686641" cy="1856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TextBox 19"/>
          <p:cNvSpPr txBox="1"/>
          <p:nvPr/>
        </p:nvSpPr>
        <p:spPr>
          <a:xfrm>
            <a:off x="344792" y="4727634"/>
            <a:ext cx="3947317" cy="338554"/>
          </a:xfrm>
          <a:prstGeom prst="rect">
            <a:avLst/>
          </a:prstGeom>
          <a:noFill/>
        </p:spPr>
        <p:txBody>
          <a:bodyPr wrap="square" rtlCol="0">
            <a:spAutoFit/>
          </a:bodyPr>
          <a:lstStyle/>
          <a:p>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非全息有机的关系型数据库的垄断被突破</a:t>
            </a:r>
          </a:p>
        </p:txBody>
      </p:sp>
    </p:spTree>
    <p:extLst>
      <p:ext uri="{BB962C8B-B14F-4D97-AF65-F5344CB8AC3E}">
        <p14:creationId xmlns:p14="http://schemas.microsoft.com/office/powerpoint/2010/main" val="1746048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7429928"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2" name="文本框 51"/>
          <p:cNvSpPr txBox="1"/>
          <p:nvPr/>
        </p:nvSpPr>
        <p:spPr>
          <a:xfrm>
            <a:off x="2123728" y="2507422"/>
            <a:ext cx="6555367" cy="523220"/>
          </a:xfrm>
          <a:prstGeom prst="rect">
            <a:avLst/>
          </a:prstGeom>
          <a:noFill/>
          <a:ln w="12700">
            <a:solidFill>
              <a:srgbClr val="C00000"/>
            </a:solidFill>
          </a:ln>
        </p:spPr>
        <p:txBody>
          <a:bodyPr wrap="squar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全息高维系统，将人类文明带入新纪元</a:t>
            </a:r>
          </a:p>
        </p:txBody>
      </p:sp>
      <p:sp>
        <p:nvSpPr>
          <p:cNvPr id="50" name="TextBox 18"/>
          <p:cNvSpPr txBox="1"/>
          <p:nvPr/>
        </p:nvSpPr>
        <p:spPr>
          <a:xfrm>
            <a:off x="389985" y="2499742"/>
            <a:ext cx="6215645" cy="2339102"/>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量子计算</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量子通信 </a:t>
            </a:r>
            <a:r>
              <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a:p>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量子的叠加态、纠缠态具有</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并行性</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超维性</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量子计算机将给人类带来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升维</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能力，突破当前的</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(X,Y,Z,T)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时空维度。</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大数据、区块链、人工智能：量子计算的牛刀小试！</a:t>
            </a:r>
          </a:p>
        </p:txBody>
      </p:sp>
      <p:pic>
        <p:nvPicPr>
          <p:cNvPr id="4" name="图片 3"/>
          <p:cNvPicPr>
            <a:picLocks noChangeAspect="1"/>
          </p:cNvPicPr>
          <p:nvPr/>
        </p:nvPicPr>
        <p:blipFill>
          <a:blip r:embed="rId2" cstate="screen"/>
          <a:stretch>
            <a:fillRect/>
          </a:stretch>
        </p:blipFill>
        <p:spPr>
          <a:xfrm>
            <a:off x="6827557" y="3334071"/>
            <a:ext cx="1858189" cy="1534864"/>
          </a:xfrm>
          <a:prstGeom prst="rect">
            <a:avLst/>
          </a:prstGeom>
        </p:spPr>
      </p:pic>
    </p:spTree>
    <p:extLst>
      <p:ext uri="{BB962C8B-B14F-4D97-AF65-F5344CB8AC3E}">
        <p14:creationId xmlns:p14="http://schemas.microsoft.com/office/powerpoint/2010/main" val="26905728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122858" y="2447788"/>
            <a:ext cx="4301032" cy="550572"/>
            <a:chOff x="4176939" y="4267688"/>
            <a:chExt cx="4301032" cy="550572"/>
          </a:xfrm>
        </p:grpSpPr>
        <p:pic>
          <p:nvPicPr>
            <p:cNvPr id="80" name="图片 79"/>
            <p:cNvPicPr>
              <a:picLocks noChangeAspect="1"/>
            </p:cNvPicPr>
            <p:nvPr/>
          </p:nvPicPr>
          <p:blipFill rotWithShape="1">
            <a:blip r:embed="rId2" cstate="screen">
              <a:duotone>
                <a:prstClr val="black"/>
                <a:schemeClr val="accent4">
                  <a:tint val="45000"/>
                  <a:satMod val="400000"/>
                </a:schemeClr>
              </a:duotone>
            </a:blip>
            <a:srcRect/>
            <a:stretch>
              <a:fillRect/>
            </a:stretch>
          </p:blipFill>
          <p:spPr>
            <a:xfrm>
              <a:off x="6326099" y="4267688"/>
              <a:ext cx="540000" cy="550090"/>
            </a:xfrm>
            <a:prstGeom prst="rect">
              <a:avLst/>
            </a:prstGeom>
          </p:spPr>
        </p:pic>
        <p:pic>
          <p:nvPicPr>
            <p:cNvPr id="81" name="图片 80"/>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4176939" y="4267688"/>
              <a:ext cx="540000" cy="550572"/>
            </a:xfrm>
            <a:prstGeom prst="rect">
              <a:avLst/>
            </a:prstGeom>
          </p:spPr>
        </p:pic>
        <p:pic>
          <p:nvPicPr>
            <p:cNvPr id="82" name="图片 81"/>
            <p:cNvPicPr>
              <a:picLocks noChangeAspect="1"/>
            </p:cNvPicPr>
            <p:nvPr/>
          </p:nvPicPr>
          <p:blipFill rotWithShape="1">
            <a:blip r:embed="rId2" cstate="screen">
              <a:duotone>
                <a:prstClr val="black"/>
                <a:schemeClr val="accent4">
                  <a:tint val="45000"/>
                  <a:satMod val="400000"/>
                </a:schemeClr>
              </a:duotone>
            </a:blip>
            <a:srcRect/>
            <a:stretch>
              <a:fillRect/>
            </a:stretch>
          </p:blipFill>
          <p:spPr>
            <a:xfrm>
              <a:off x="7937971" y="4267688"/>
              <a:ext cx="540000" cy="550090"/>
            </a:xfrm>
            <a:prstGeom prst="rect">
              <a:avLst/>
            </a:prstGeom>
          </p:spPr>
        </p:pic>
        <p:pic>
          <p:nvPicPr>
            <p:cNvPr id="83" name="图片 82"/>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5251519" y="4267688"/>
              <a:ext cx="540000" cy="550572"/>
            </a:xfrm>
            <a:prstGeom prst="rect">
              <a:avLst/>
            </a:prstGeom>
          </p:spPr>
        </p:pic>
        <p:pic>
          <p:nvPicPr>
            <p:cNvPr id="86" name="图片 85"/>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5788809" y="4267688"/>
              <a:ext cx="540000" cy="550572"/>
            </a:xfrm>
            <a:prstGeom prst="rect">
              <a:avLst/>
            </a:prstGeom>
          </p:spPr>
        </p:pic>
        <p:pic>
          <p:nvPicPr>
            <p:cNvPr id="87" name="图片 86"/>
            <p:cNvPicPr>
              <a:picLocks noChangeAspect="1"/>
            </p:cNvPicPr>
            <p:nvPr/>
          </p:nvPicPr>
          <p:blipFill rotWithShape="1">
            <a:blip r:embed="rId2" cstate="screen">
              <a:duotone>
                <a:prstClr val="black"/>
                <a:schemeClr val="accent4">
                  <a:tint val="45000"/>
                  <a:satMod val="400000"/>
                </a:schemeClr>
              </a:duotone>
            </a:blip>
            <a:srcRect/>
            <a:stretch>
              <a:fillRect/>
            </a:stretch>
          </p:blipFill>
          <p:spPr>
            <a:xfrm>
              <a:off x="4714229" y="4267688"/>
              <a:ext cx="540000" cy="550090"/>
            </a:xfrm>
            <a:prstGeom prst="rect">
              <a:avLst/>
            </a:prstGeom>
          </p:spPr>
        </p:pic>
        <p:pic>
          <p:nvPicPr>
            <p:cNvPr id="88" name="图片 87"/>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6863389" y="4267688"/>
              <a:ext cx="540000" cy="550572"/>
            </a:xfrm>
            <a:prstGeom prst="rect">
              <a:avLst/>
            </a:prstGeom>
          </p:spPr>
        </p:pic>
        <p:pic>
          <p:nvPicPr>
            <p:cNvPr id="91" name="图片 90"/>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7400679" y="4267688"/>
              <a:ext cx="540000" cy="550572"/>
            </a:xfrm>
            <a:prstGeom prst="rect">
              <a:avLst/>
            </a:prstGeom>
          </p:spPr>
        </p:pic>
      </p:grpSp>
      <p:pic>
        <p:nvPicPr>
          <p:cNvPr id="64" name="图片 63"/>
          <p:cNvPicPr>
            <a:picLocks noChangeAspect="1"/>
          </p:cNvPicPr>
          <p:nvPr/>
        </p:nvPicPr>
        <p:blipFill rotWithShape="1">
          <a:blip r:embed="rId4" cstate="screen">
            <a:duotone>
              <a:prstClr val="black"/>
              <a:schemeClr val="accent4">
                <a:tint val="45000"/>
                <a:satMod val="400000"/>
              </a:schemeClr>
            </a:duotone>
          </a:blip>
          <a:srcRect/>
          <a:stretch>
            <a:fillRect/>
          </a:stretch>
        </p:blipFill>
        <p:spPr>
          <a:xfrm>
            <a:off x="2197438" y="2447788"/>
            <a:ext cx="540697" cy="550800"/>
          </a:xfrm>
          <a:prstGeom prst="rect">
            <a:avLst/>
          </a:prstGeom>
        </p:spPr>
      </p:pic>
      <p:pic>
        <p:nvPicPr>
          <p:cNvPr id="65" name="图片 64"/>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1660148" y="2447788"/>
            <a:ext cx="540224" cy="550800"/>
          </a:xfrm>
          <a:prstGeom prst="rect">
            <a:avLst/>
          </a:prstGeom>
        </p:spPr>
      </p:pic>
      <p:pic>
        <p:nvPicPr>
          <p:cNvPr id="66" name="图片 65"/>
          <p:cNvPicPr>
            <a:picLocks noChangeAspect="1"/>
          </p:cNvPicPr>
          <p:nvPr/>
        </p:nvPicPr>
        <p:blipFill rotWithShape="1">
          <a:blip r:embed="rId4" cstate="screen">
            <a:duotone>
              <a:prstClr val="black"/>
              <a:schemeClr val="accent4">
                <a:tint val="45000"/>
                <a:satMod val="400000"/>
              </a:schemeClr>
            </a:duotone>
          </a:blip>
          <a:srcRect/>
          <a:stretch>
            <a:fillRect/>
          </a:stretch>
        </p:blipFill>
        <p:spPr>
          <a:xfrm>
            <a:off x="2734728" y="2447788"/>
            <a:ext cx="540697" cy="550800"/>
          </a:xfrm>
          <a:prstGeom prst="rect">
            <a:avLst/>
          </a:prstGeom>
        </p:spPr>
      </p:pic>
      <p:pic>
        <p:nvPicPr>
          <p:cNvPr id="67" name="图片 66"/>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3272018" y="2447788"/>
            <a:ext cx="540224" cy="550800"/>
          </a:xfrm>
          <a:prstGeom prst="rect">
            <a:avLst/>
          </a:prstGeom>
        </p:spPr>
      </p:pic>
      <p:pic>
        <p:nvPicPr>
          <p:cNvPr id="68" name="图片 67"/>
          <p:cNvPicPr>
            <a:picLocks noChangeAspect="1"/>
          </p:cNvPicPr>
          <p:nvPr/>
        </p:nvPicPr>
        <p:blipFill rotWithShape="1">
          <a:blip r:embed="rId4" cstate="screen">
            <a:duotone>
              <a:prstClr val="black"/>
              <a:schemeClr val="accent4">
                <a:tint val="45000"/>
                <a:satMod val="400000"/>
              </a:schemeClr>
            </a:duotone>
          </a:blip>
          <a:srcRect/>
          <a:stretch>
            <a:fillRect/>
          </a:stretch>
        </p:blipFill>
        <p:spPr>
          <a:xfrm>
            <a:off x="3809308" y="2447788"/>
            <a:ext cx="540697" cy="550800"/>
          </a:xfrm>
          <a:prstGeom prst="rect">
            <a:avLst/>
          </a:prstGeom>
        </p:spPr>
      </p:pic>
      <p:pic>
        <p:nvPicPr>
          <p:cNvPr id="69" name="图片 68"/>
          <p:cNvPicPr>
            <a:picLocks noChangeAspect="1"/>
          </p:cNvPicPr>
          <p:nvPr/>
        </p:nvPicPr>
        <p:blipFill rotWithShape="1">
          <a:blip r:embed="rId4" cstate="screen">
            <a:duotone>
              <a:prstClr val="black"/>
              <a:schemeClr val="accent4">
                <a:tint val="45000"/>
                <a:satMod val="400000"/>
              </a:schemeClr>
            </a:duotone>
          </a:blip>
          <a:srcRect/>
          <a:stretch>
            <a:fillRect/>
          </a:stretch>
        </p:blipFill>
        <p:spPr>
          <a:xfrm>
            <a:off x="4346598" y="2447788"/>
            <a:ext cx="540697" cy="550800"/>
          </a:xfrm>
          <a:prstGeom prst="rect">
            <a:avLst/>
          </a:prstGeom>
        </p:spPr>
      </p:pic>
      <p:pic>
        <p:nvPicPr>
          <p:cNvPr id="70" name="图片 69"/>
          <p:cNvPicPr>
            <a:picLocks noChangeAspect="1"/>
          </p:cNvPicPr>
          <p:nvPr/>
        </p:nvPicPr>
        <p:blipFill rotWithShape="1">
          <a:blip r:embed="rId3" cstate="screen">
            <a:duotone>
              <a:prstClr val="black"/>
              <a:schemeClr val="accent4">
                <a:tint val="45000"/>
                <a:satMod val="400000"/>
              </a:schemeClr>
            </a:duotone>
          </a:blip>
          <a:srcRect/>
          <a:stretch>
            <a:fillRect/>
          </a:stretch>
        </p:blipFill>
        <p:spPr>
          <a:xfrm>
            <a:off x="4883890" y="2447788"/>
            <a:ext cx="540224" cy="550800"/>
          </a:xfrm>
          <a:prstGeom prst="rect">
            <a:avLst/>
          </a:prstGeom>
        </p:spPr>
      </p:pic>
      <p:pic>
        <p:nvPicPr>
          <p:cNvPr id="71" name="图片 70"/>
          <p:cNvPicPr>
            <a:picLocks noChangeAspect="1"/>
          </p:cNvPicPr>
          <p:nvPr/>
        </p:nvPicPr>
        <p:blipFill rotWithShape="1">
          <a:blip r:embed="rId4" cstate="screen">
            <a:duotone>
              <a:prstClr val="black"/>
              <a:schemeClr val="accent4">
                <a:tint val="45000"/>
                <a:satMod val="400000"/>
              </a:schemeClr>
            </a:duotone>
          </a:blip>
          <a:srcRect/>
          <a:stretch>
            <a:fillRect/>
          </a:stretch>
        </p:blipFill>
        <p:spPr>
          <a:xfrm>
            <a:off x="1122858" y="2447788"/>
            <a:ext cx="540697" cy="550800"/>
          </a:xfrm>
          <a:prstGeom prst="rect">
            <a:avLst/>
          </a:prstGeom>
        </p:spPr>
      </p:pic>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grpSp>
        <p:nvGrpSpPr>
          <p:cNvPr id="12" name="组合 11"/>
          <p:cNvGrpSpPr/>
          <p:nvPr/>
        </p:nvGrpSpPr>
        <p:grpSpPr>
          <a:xfrm>
            <a:off x="419409" y="3405371"/>
            <a:ext cx="5333640" cy="792598"/>
            <a:chOff x="519408" y="2318147"/>
            <a:chExt cx="5333640" cy="792598"/>
          </a:xfrm>
        </p:grpSpPr>
        <p:grpSp>
          <p:nvGrpSpPr>
            <p:cNvPr id="102" name="组合 101"/>
            <p:cNvGrpSpPr/>
            <p:nvPr/>
          </p:nvGrpSpPr>
          <p:grpSpPr>
            <a:xfrm>
              <a:off x="1552016" y="2318147"/>
              <a:ext cx="4301032" cy="550572"/>
              <a:chOff x="681752" y="2482384"/>
              <a:chExt cx="4301032" cy="550572"/>
            </a:xfrm>
          </p:grpSpPr>
          <p:pic>
            <p:nvPicPr>
              <p:cNvPr id="103" name="图片 102"/>
              <p:cNvPicPr>
                <a:picLocks noChangeAspect="1"/>
              </p:cNvPicPr>
              <p:nvPr/>
            </p:nvPicPr>
            <p:blipFill rotWithShape="1">
              <a:blip r:embed="rId2" cstate="screen"/>
              <a:srcRect/>
              <a:stretch>
                <a:fillRect/>
              </a:stretch>
            </p:blipFill>
            <p:spPr>
              <a:xfrm>
                <a:off x="1756332" y="2482384"/>
                <a:ext cx="540000" cy="550090"/>
              </a:xfrm>
              <a:prstGeom prst="rect">
                <a:avLst/>
              </a:prstGeom>
            </p:spPr>
          </p:pic>
          <p:pic>
            <p:nvPicPr>
              <p:cNvPr id="104" name="图片 103"/>
              <p:cNvPicPr>
                <a:picLocks noChangeAspect="1"/>
              </p:cNvPicPr>
              <p:nvPr/>
            </p:nvPicPr>
            <p:blipFill rotWithShape="1">
              <a:blip r:embed="rId3" cstate="screen"/>
              <a:srcRect/>
              <a:stretch>
                <a:fillRect/>
              </a:stretch>
            </p:blipFill>
            <p:spPr>
              <a:xfrm>
                <a:off x="1219042" y="2482384"/>
                <a:ext cx="540000" cy="550572"/>
              </a:xfrm>
              <a:prstGeom prst="rect">
                <a:avLst/>
              </a:prstGeom>
            </p:spPr>
          </p:pic>
          <p:pic>
            <p:nvPicPr>
              <p:cNvPr id="105" name="图片 104"/>
              <p:cNvPicPr>
                <a:picLocks noChangeAspect="1"/>
              </p:cNvPicPr>
              <p:nvPr/>
            </p:nvPicPr>
            <p:blipFill rotWithShape="1">
              <a:blip r:embed="rId2" cstate="screen"/>
              <a:srcRect/>
              <a:stretch>
                <a:fillRect/>
              </a:stretch>
            </p:blipFill>
            <p:spPr>
              <a:xfrm>
                <a:off x="2293622" y="2482384"/>
                <a:ext cx="540000" cy="550090"/>
              </a:xfrm>
              <a:prstGeom prst="rect">
                <a:avLst/>
              </a:prstGeom>
            </p:spPr>
          </p:pic>
          <p:pic>
            <p:nvPicPr>
              <p:cNvPr id="106" name="图片 105"/>
              <p:cNvPicPr>
                <a:picLocks noChangeAspect="1"/>
              </p:cNvPicPr>
              <p:nvPr/>
            </p:nvPicPr>
            <p:blipFill rotWithShape="1">
              <a:blip r:embed="rId3" cstate="screen"/>
              <a:srcRect/>
              <a:stretch>
                <a:fillRect/>
              </a:stretch>
            </p:blipFill>
            <p:spPr>
              <a:xfrm>
                <a:off x="2830912" y="2482384"/>
                <a:ext cx="540000" cy="550572"/>
              </a:xfrm>
              <a:prstGeom prst="rect">
                <a:avLst/>
              </a:prstGeom>
            </p:spPr>
          </p:pic>
          <p:pic>
            <p:nvPicPr>
              <p:cNvPr id="107" name="图片 106"/>
              <p:cNvPicPr>
                <a:picLocks noChangeAspect="1"/>
              </p:cNvPicPr>
              <p:nvPr/>
            </p:nvPicPr>
            <p:blipFill rotWithShape="1">
              <a:blip r:embed="rId2" cstate="screen"/>
              <a:srcRect/>
              <a:stretch>
                <a:fillRect/>
              </a:stretch>
            </p:blipFill>
            <p:spPr>
              <a:xfrm>
                <a:off x="3368202" y="2482384"/>
                <a:ext cx="540000" cy="550090"/>
              </a:xfrm>
              <a:prstGeom prst="rect">
                <a:avLst/>
              </a:prstGeom>
            </p:spPr>
          </p:pic>
          <p:pic>
            <p:nvPicPr>
              <p:cNvPr id="108" name="图片 107"/>
              <p:cNvPicPr>
                <a:picLocks noChangeAspect="1"/>
              </p:cNvPicPr>
              <p:nvPr/>
            </p:nvPicPr>
            <p:blipFill rotWithShape="1">
              <a:blip r:embed="rId2" cstate="screen"/>
              <a:srcRect/>
              <a:stretch>
                <a:fillRect/>
              </a:stretch>
            </p:blipFill>
            <p:spPr>
              <a:xfrm>
                <a:off x="3905492" y="2482384"/>
                <a:ext cx="540000" cy="550090"/>
              </a:xfrm>
              <a:prstGeom prst="rect">
                <a:avLst/>
              </a:prstGeom>
            </p:spPr>
          </p:pic>
          <p:pic>
            <p:nvPicPr>
              <p:cNvPr id="109" name="图片 108"/>
              <p:cNvPicPr>
                <a:picLocks noChangeAspect="1"/>
              </p:cNvPicPr>
              <p:nvPr/>
            </p:nvPicPr>
            <p:blipFill rotWithShape="1">
              <a:blip r:embed="rId3" cstate="screen"/>
              <a:srcRect/>
              <a:stretch>
                <a:fillRect/>
              </a:stretch>
            </p:blipFill>
            <p:spPr>
              <a:xfrm>
                <a:off x="4442784" y="2482384"/>
                <a:ext cx="540000" cy="550572"/>
              </a:xfrm>
              <a:prstGeom prst="rect">
                <a:avLst/>
              </a:prstGeom>
            </p:spPr>
          </p:pic>
          <p:pic>
            <p:nvPicPr>
              <p:cNvPr id="110" name="图片 109"/>
              <p:cNvPicPr>
                <a:picLocks noChangeAspect="1"/>
              </p:cNvPicPr>
              <p:nvPr/>
            </p:nvPicPr>
            <p:blipFill rotWithShape="1">
              <a:blip r:embed="rId2" cstate="screen"/>
              <a:srcRect/>
              <a:stretch>
                <a:fillRect/>
              </a:stretch>
            </p:blipFill>
            <p:spPr>
              <a:xfrm>
                <a:off x="681752" y="2482384"/>
                <a:ext cx="540000" cy="550090"/>
              </a:xfrm>
              <a:prstGeom prst="rect">
                <a:avLst/>
              </a:prstGeom>
            </p:spPr>
          </p:pic>
        </p:grpSp>
        <p:grpSp>
          <p:nvGrpSpPr>
            <p:cNvPr id="93" name="组合 92"/>
            <p:cNvGrpSpPr/>
            <p:nvPr/>
          </p:nvGrpSpPr>
          <p:grpSpPr>
            <a:xfrm>
              <a:off x="1398748" y="2411563"/>
              <a:ext cx="4301032" cy="550572"/>
              <a:chOff x="681752" y="2482384"/>
              <a:chExt cx="4301032" cy="550572"/>
            </a:xfrm>
          </p:grpSpPr>
          <p:pic>
            <p:nvPicPr>
              <p:cNvPr id="94" name="图片 93"/>
              <p:cNvPicPr>
                <a:picLocks noChangeAspect="1"/>
              </p:cNvPicPr>
              <p:nvPr/>
            </p:nvPicPr>
            <p:blipFill rotWithShape="1">
              <a:blip r:embed="rId2" cstate="screen"/>
              <a:srcRect/>
              <a:stretch>
                <a:fillRect/>
              </a:stretch>
            </p:blipFill>
            <p:spPr>
              <a:xfrm>
                <a:off x="1756332" y="2482384"/>
                <a:ext cx="540000" cy="550090"/>
              </a:xfrm>
              <a:prstGeom prst="rect">
                <a:avLst/>
              </a:prstGeom>
            </p:spPr>
          </p:pic>
          <p:pic>
            <p:nvPicPr>
              <p:cNvPr id="95" name="图片 94"/>
              <p:cNvPicPr>
                <a:picLocks noChangeAspect="1"/>
              </p:cNvPicPr>
              <p:nvPr/>
            </p:nvPicPr>
            <p:blipFill rotWithShape="1">
              <a:blip r:embed="rId3" cstate="screen"/>
              <a:srcRect/>
              <a:stretch>
                <a:fillRect/>
              </a:stretch>
            </p:blipFill>
            <p:spPr>
              <a:xfrm>
                <a:off x="1219042" y="2482384"/>
                <a:ext cx="540000" cy="550572"/>
              </a:xfrm>
              <a:prstGeom prst="rect">
                <a:avLst/>
              </a:prstGeom>
            </p:spPr>
          </p:pic>
          <p:pic>
            <p:nvPicPr>
              <p:cNvPr id="96" name="图片 95"/>
              <p:cNvPicPr>
                <a:picLocks noChangeAspect="1"/>
              </p:cNvPicPr>
              <p:nvPr/>
            </p:nvPicPr>
            <p:blipFill rotWithShape="1">
              <a:blip r:embed="rId2" cstate="screen"/>
              <a:srcRect/>
              <a:stretch>
                <a:fillRect/>
              </a:stretch>
            </p:blipFill>
            <p:spPr>
              <a:xfrm>
                <a:off x="2293622" y="2482384"/>
                <a:ext cx="540000" cy="550090"/>
              </a:xfrm>
              <a:prstGeom prst="rect">
                <a:avLst/>
              </a:prstGeom>
            </p:spPr>
          </p:pic>
          <p:pic>
            <p:nvPicPr>
              <p:cNvPr id="97" name="图片 96"/>
              <p:cNvPicPr>
                <a:picLocks noChangeAspect="1"/>
              </p:cNvPicPr>
              <p:nvPr/>
            </p:nvPicPr>
            <p:blipFill rotWithShape="1">
              <a:blip r:embed="rId3" cstate="screen"/>
              <a:srcRect/>
              <a:stretch>
                <a:fillRect/>
              </a:stretch>
            </p:blipFill>
            <p:spPr>
              <a:xfrm>
                <a:off x="2830912" y="2482384"/>
                <a:ext cx="540000" cy="550572"/>
              </a:xfrm>
              <a:prstGeom prst="rect">
                <a:avLst/>
              </a:prstGeom>
            </p:spPr>
          </p:pic>
          <p:pic>
            <p:nvPicPr>
              <p:cNvPr id="98" name="图片 97"/>
              <p:cNvPicPr>
                <a:picLocks noChangeAspect="1"/>
              </p:cNvPicPr>
              <p:nvPr/>
            </p:nvPicPr>
            <p:blipFill rotWithShape="1">
              <a:blip r:embed="rId2" cstate="screen"/>
              <a:srcRect/>
              <a:stretch>
                <a:fillRect/>
              </a:stretch>
            </p:blipFill>
            <p:spPr>
              <a:xfrm>
                <a:off x="3368202" y="2482384"/>
                <a:ext cx="540000" cy="550090"/>
              </a:xfrm>
              <a:prstGeom prst="rect">
                <a:avLst/>
              </a:prstGeom>
            </p:spPr>
          </p:pic>
          <p:pic>
            <p:nvPicPr>
              <p:cNvPr id="99" name="图片 98"/>
              <p:cNvPicPr>
                <a:picLocks noChangeAspect="1"/>
              </p:cNvPicPr>
              <p:nvPr/>
            </p:nvPicPr>
            <p:blipFill rotWithShape="1">
              <a:blip r:embed="rId2" cstate="screen"/>
              <a:srcRect/>
              <a:stretch>
                <a:fillRect/>
              </a:stretch>
            </p:blipFill>
            <p:spPr>
              <a:xfrm>
                <a:off x="3905492" y="2482384"/>
                <a:ext cx="540000" cy="550090"/>
              </a:xfrm>
              <a:prstGeom prst="rect">
                <a:avLst/>
              </a:prstGeom>
            </p:spPr>
          </p:pic>
          <p:pic>
            <p:nvPicPr>
              <p:cNvPr id="100" name="图片 99"/>
              <p:cNvPicPr>
                <a:picLocks noChangeAspect="1"/>
              </p:cNvPicPr>
              <p:nvPr/>
            </p:nvPicPr>
            <p:blipFill rotWithShape="1">
              <a:blip r:embed="rId3" cstate="screen"/>
              <a:srcRect/>
              <a:stretch>
                <a:fillRect/>
              </a:stretch>
            </p:blipFill>
            <p:spPr>
              <a:xfrm>
                <a:off x="4442784" y="2482384"/>
                <a:ext cx="540000" cy="550572"/>
              </a:xfrm>
              <a:prstGeom prst="rect">
                <a:avLst/>
              </a:prstGeom>
            </p:spPr>
          </p:pic>
          <p:pic>
            <p:nvPicPr>
              <p:cNvPr id="101" name="图片 100"/>
              <p:cNvPicPr>
                <a:picLocks noChangeAspect="1"/>
              </p:cNvPicPr>
              <p:nvPr/>
            </p:nvPicPr>
            <p:blipFill rotWithShape="1">
              <a:blip r:embed="rId2" cstate="screen"/>
              <a:srcRect/>
              <a:stretch>
                <a:fillRect/>
              </a:stretch>
            </p:blipFill>
            <p:spPr>
              <a:xfrm>
                <a:off x="681752" y="2482384"/>
                <a:ext cx="540000" cy="550090"/>
              </a:xfrm>
              <a:prstGeom prst="rect">
                <a:avLst/>
              </a:prstGeom>
            </p:spPr>
          </p:pic>
        </p:grpSp>
        <p:grpSp>
          <p:nvGrpSpPr>
            <p:cNvPr id="9" name="组合 8"/>
            <p:cNvGrpSpPr/>
            <p:nvPr/>
          </p:nvGrpSpPr>
          <p:grpSpPr>
            <a:xfrm>
              <a:off x="1222857" y="2512535"/>
              <a:ext cx="4301032" cy="550572"/>
              <a:chOff x="681752" y="2482384"/>
              <a:chExt cx="4301032" cy="550572"/>
            </a:xfrm>
          </p:grpSpPr>
          <p:pic>
            <p:nvPicPr>
              <p:cNvPr id="51" name="图片 50"/>
              <p:cNvPicPr>
                <a:picLocks noChangeAspect="1"/>
              </p:cNvPicPr>
              <p:nvPr/>
            </p:nvPicPr>
            <p:blipFill rotWithShape="1">
              <a:blip r:embed="rId2" cstate="screen"/>
              <a:srcRect/>
              <a:stretch>
                <a:fillRect/>
              </a:stretch>
            </p:blipFill>
            <p:spPr>
              <a:xfrm>
                <a:off x="1756332" y="2482384"/>
                <a:ext cx="540000" cy="550090"/>
              </a:xfrm>
              <a:prstGeom prst="rect">
                <a:avLst/>
              </a:prstGeom>
            </p:spPr>
          </p:pic>
          <p:pic>
            <p:nvPicPr>
              <p:cNvPr id="53" name="图片 52"/>
              <p:cNvPicPr>
                <a:picLocks noChangeAspect="1"/>
              </p:cNvPicPr>
              <p:nvPr/>
            </p:nvPicPr>
            <p:blipFill rotWithShape="1">
              <a:blip r:embed="rId3" cstate="screen"/>
              <a:srcRect/>
              <a:stretch>
                <a:fillRect/>
              </a:stretch>
            </p:blipFill>
            <p:spPr>
              <a:xfrm>
                <a:off x="1219042" y="2482384"/>
                <a:ext cx="540000" cy="550572"/>
              </a:xfrm>
              <a:prstGeom prst="rect">
                <a:avLst/>
              </a:prstGeom>
            </p:spPr>
          </p:pic>
          <p:pic>
            <p:nvPicPr>
              <p:cNvPr id="54" name="图片 53"/>
              <p:cNvPicPr>
                <a:picLocks noChangeAspect="1"/>
              </p:cNvPicPr>
              <p:nvPr/>
            </p:nvPicPr>
            <p:blipFill rotWithShape="1">
              <a:blip r:embed="rId2" cstate="screen"/>
              <a:srcRect/>
              <a:stretch>
                <a:fillRect/>
              </a:stretch>
            </p:blipFill>
            <p:spPr>
              <a:xfrm>
                <a:off x="2293622" y="2482384"/>
                <a:ext cx="540000" cy="550090"/>
              </a:xfrm>
              <a:prstGeom prst="rect">
                <a:avLst/>
              </a:prstGeom>
            </p:spPr>
          </p:pic>
          <p:pic>
            <p:nvPicPr>
              <p:cNvPr id="57" name="图片 56"/>
              <p:cNvPicPr>
                <a:picLocks noChangeAspect="1"/>
              </p:cNvPicPr>
              <p:nvPr/>
            </p:nvPicPr>
            <p:blipFill rotWithShape="1">
              <a:blip r:embed="rId3" cstate="screen"/>
              <a:srcRect/>
              <a:stretch>
                <a:fillRect/>
              </a:stretch>
            </p:blipFill>
            <p:spPr>
              <a:xfrm>
                <a:off x="2830912" y="2482384"/>
                <a:ext cx="540000" cy="550572"/>
              </a:xfrm>
              <a:prstGeom prst="rect">
                <a:avLst/>
              </a:prstGeom>
            </p:spPr>
          </p:pic>
          <p:pic>
            <p:nvPicPr>
              <p:cNvPr id="58" name="图片 57"/>
              <p:cNvPicPr>
                <a:picLocks noChangeAspect="1"/>
              </p:cNvPicPr>
              <p:nvPr/>
            </p:nvPicPr>
            <p:blipFill rotWithShape="1">
              <a:blip r:embed="rId2" cstate="screen"/>
              <a:srcRect/>
              <a:stretch>
                <a:fillRect/>
              </a:stretch>
            </p:blipFill>
            <p:spPr>
              <a:xfrm>
                <a:off x="3368202" y="2482384"/>
                <a:ext cx="540000" cy="550090"/>
              </a:xfrm>
              <a:prstGeom prst="rect">
                <a:avLst/>
              </a:prstGeom>
            </p:spPr>
          </p:pic>
          <p:pic>
            <p:nvPicPr>
              <p:cNvPr id="59" name="图片 58"/>
              <p:cNvPicPr>
                <a:picLocks noChangeAspect="1"/>
              </p:cNvPicPr>
              <p:nvPr/>
            </p:nvPicPr>
            <p:blipFill rotWithShape="1">
              <a:blip r:embed="rId2" cstate="screen"/>
              <a:srcRect/>
              <a:stretch>
                <a:fillRect/>
              </a:stretch>
            </p:blipFill>
            <p:spPr>
              <a:xfrm>
                <a:off x="3905492" y="2482384"/>
                <a:ext cx="540000" cy="550090"/>
              </a:xfrm>
              <a:prstGeom prst="rect">
                <a:avLst/>
              </a:prstGeom>
            </p:spPr>
          </p:pic>
          <p:pic>
            <p:nvPicPr>
              <p:cNvPr id="60" name="图片 59"/>
              <p:cNvPicPr>
                <a:picLocks noChangeAspect="1"/>
              </p:cNvPicPr>
              <p:nvPr/>
            </p:nvPicPr>
            <p:blipFill rotWithShape="1">
              <a:blip r:embed="rId3" cstate="screen"/>
              <a:srcRect/>
              <a:stretch>
                <a:fillRect/>
              </a:stretch>
            </p:blipFill>
            <p:spPr>
              <a:xfrm>
                <a:off x="4442784" y="2482384"/>
                <a:ext cx="540000" cy="550572"/>
              </a:xfrm>
              <a:prstGeom prst="rect">
                <a:avLst/>
              </a:prstGeom>
            </p:spPr>
          </p:pic>
          <p:pic>
            <p:nvPicPr>
              <p:cNvPr id="61" name="图片 60"/>
              <p:cNvPicPr>
                <a:picLocks noChangeAspect="1"/>
              </p:cNvPicPr>
              <p:nvPr/>
            </p:nvPicPr>
            <p:blipFill rotWithShape="1">
              <a:blip r:embed="rId2" cstate="screen"/>
              <a:srcRect/>
              <a:stretch>
                <a:fillRect/>
              </a:stretch>
            </p:blipFill>
            <p:spPr>
              <a:xfrm>
                <a:off x="681752" y="2482384"/>
                <a:ext cx="540000" cy="550090"/>
              </a:xfrm>
              <a:prstGeom prst="rect">
                <a:avLst/>
              </a:prstGeom>
            </p:spPr>
          </p:pic>
        </p:grpSp>
        <p:sp>
          <p:nvSpPr>
            <p:cNvPr id="11" name="文本框 10"/>
            <p:cNvSpPr txBox="1"/>
            <p:nvPr/>
          </p:nvSpPr>
          <p:spPr>
            <a:xfrm>
              <a:off x="519408" y="2464414"/>
              <a:ext cx="64633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常规</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比特</a:t>
              </a:r>
            </a:p>
          </p:txBody>
        </p:sp>
      </p:grpSp>
      <p:sp>
        <p:nvSpPr>
          <p:cNvPr id="92" name="文本框 91"/>
          <p:cNvSpPr txBox="1"/>
          <p:nvPr/>
        </p:nvSpPr>
        <p:spPr>
          <a:xfrm>
            <a:off x="419409" y="2399667"/>
            <a:ext cx="64633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量子</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比特</a:t>
            </a:r>
          </a:p>
        </p:txBody>
      </p:sp>
      <p:sp>
        <p:nvSpPr>
          <p:cNvPr id="13" name="文本框 12"/>
          <p:cNvSpPr txBox="1"/>
          <p:nvPr/>
        </p:nvSpPr>
        <p:spPr>
          <a:xfrm>
            <a:off x="1021680" y="2944325"/>
            <a:ext cx="4537007"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每个量子位都处于</a:t>
            </a:r>
            <a:r>
              <a:rPr lang="en-US" altLang="zh-CN" dirty="0">
                <a:latin typeface="幼圆" panose="02010509060101010101" pitchFamily="49" charset="-122"/>
                <a:ea typeface="幼圆" panose="02010509060101010101" pitchFamily="49" charset="-122"/>
                <a:cs typeface="Arial Black" panose="020B0A04020102020204" pitchFamily="34" charset="0"/>
              </a:rPr>
              <a:t>0/1</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叠加态</a:t>
            </a:r>
            <a:r>
              <a:rPr lang="zh-CN" altLang="en-US" dirty="0">
                <a:latin typeface="幼圆" panose="02010509060101010101" pitchFamily="49" charset="-122"/>
                <a:ea typeface="幼圆" panose="02010509060101010101" pitchFamily="49" charset="-122"/>
                <a:cs typeface="Arial Black" panose="020B0A04020102020204" pitchFamily="34" charset="0"/>
              </a:rPr>
              <a:t>，既是</a:t>
            </a:r>
            <a:r>
              <a:rPr lang="en-US" altLang="zh-CN" dirty="0">
                <a:latin typeface="幼圆" panose="02010509060101010101" pitchFamily="49" charset="-122"/>
                <a:ea typeface="幼圆" panose="02010509060101010101" pitchFamily="49" charset="-122"/>
                <a:cs typeface="Arial Black" panose="020B0A04020102020204" pitchFamily="34" charset="0"/>
              </a:rPr>
              <a:t>0</a:t>
            </a:r>
            <a:r>
              <a:rPr lang="zh-CN" altLang="en-US" dirty="0">
                <a:latin typeface="幼圆" panose="02010509060101010101" pitchFamily="49" charset="-122"/>
                <a:ea typeface="幼圆" panose="02010509060101010101" pitchFamily="49" charset="-122"/>
                <a:cs typeface="Arial Black" panose="020B0A04020102020204" pitchFamily="34" charset="0"/>
              </a:rPr>
              <a:t>也是</a:t>
            </a:r>
            <a:r>
              <a:rPr lang="en-US" altLang="zh-CN" dirty="0">
                <a:latin typeface="幼圆" panose="02010509060101010101" pitchFamily="49" charset="-122"/>
                <a:ea typeface="幼圆" panose="02010509060101010101" pitchFamily="49" charset="-122"/>
                <a:cs typeface="Arial Black" panose="020B0A04020102020204" pitchFamily="34" charset="0"/>
              </a:rPr>
              <a:t>1</a:t>
            </a: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sp>
        <p:nvSpPr>
          <p:cNvPr id="111" name="文本框 110"/>
          <p:cNvSpPr txBox="1"/>
          <p:nvPr/>
        </p:nvSpPr>
        <p:spPr>
          <a:xfrm>
            <a:off x="1122857" y="4085659"/>
            <a:ext cx="4476923" cy="646331"/>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每个常规位是量子</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坍缩后的本征态</a:t>
            </a:r>
            <a:r>
              <a:rPr lang="zh-CN" altLang="en-US" dirty="0">
                <a:latin typeface="幼圆" panose="02010509060101010101" pitchFamily="49" charset="-122"/>
                <a:ea typeface="幼圆" panose="02010509060101010101" pitchFamily="49" charset="-122"/>
                <a:cs typeface="Arial Black" panose="020B0A04020102020204" pitchFamily="34" charset="0"/>
              </a:rPr>
              <a:t>，要么是</a:t>
            </a:r>
            <a:r>
              <a:rPr lang="en-US" altLang="zh-CN" dirty="0">
                <a:latin typeface="幼圆" panose="02010509060101010101" pitchFamily="49" charset="-122"/>
                <a:ea typeface="幼圆" panose="02010509060101010101" pitchFamily="49" charset="-122"/>
                <a:cs typeface="Arial Black" panose="020B0A04020102020204" pitchFamily="34" charset="0"/>
              </a:rPr>
              <a:t>0</a:t>
            </a:r>
            <a:r>
              <a:rPr lang="zh-CN" altLang="en-US" dirty="0">
                <a:latin typeface="幼圆" panose="02010509060101010101" pitchFamily="49" charset="-122"/>
                <a:ea typeface="幼圆" panose="02010509060101010101" pitchFamily="49" charset="-122"/>
                <a:cs typeface="Arial Black" panose="020B0A04020102020204" pitchFamily="34" charset="0"/>
              </a:rPr>
              <a:t>，要么是</a:t>
            </a:r>
            <a:r>
              <a:rPr lang="en-US" altLang="zh-CN" dirty="0">
                <a:latin typeface="幼圆" panose="02010509060101010101" pitchFamily="49" charset="-122"/>
                <a:ea typeface="幼圆" panose="02010509060101010101" pitchFamily="49" charset="-122"/>
                <a:cs typeface="Arial Black" panose="020B0A04020102020204" pitchFamily="34" charset="0"/>
              </a:rPr>
              <a:t>1</a:t>
            </a: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grpSp>
        <p:nvGrpSpPr>
          <p:cNvPr id="15" name="组合 14"/>
          <p:cNvGrpSpPr/>
          <p:nvPr/>
        </p:nvGrpSpPr>
        <p:grpSpPr>
          <a:xfrm>
            <a:off x="6596751" y="3139180"/>
            <a:ext cx="1436267" cy="1208116"/>
            <a:chOff x="6167049" y="3216922"/>
            <a:chExt cx="1436267" cy="1208116"/>
          </a:xfrm>
        </p:grpSpPr>
        <p:pic>
          <p:nvPicPr>
            <p:cNvPr id="117" name="图片 116"/>
            <p:cNvPicPr>
              <a:picLocks noChangeAspect="1"/>
            </p:cNvPicPr>
            <p:nvPr/>
          </p:nvPicPr>
          <p:blipFill rotWithShape="1">
            <a:blip r:embed="rId5" cstate="screen"/>
            <a:srcRect/>
            <a:stretch>
              <a:fillRect/>
            </a:stretch>
          </p:blipFill>
          <p:spPr>
            <a:xfrm>
              <a:off x="6822101" y="3216922"/>
              <a:ext cx="781215" cy="894761"/>
            </a:xfrm>
            <a:prstGeom prst="rect">
              <a:avLst/>
            </a:prstGeom>
          </p:spPr>
        </p:pic>
        <p:pic>
          <p:nvPicPr>
            <p:cNvPr id="116" name="图片 115"/>
            <p:cNvPicPr>
              <a:picLocks noChangeAspect="1"/>
            </p:cNvPicPr>
            <p:nvPr/>
          </p:nvPicPr>
          <p:blipFill rotWithShape="1">
            <a:blip r:embed="rId5" cstate="screen"/>
            <a:srcRect/>
            <a:stretch>
              <a:fillRect/>
            </a:stretch>
          </p:blipFill>
          <p:spPr>
            <a:xfrm>
              <a:off x="6494575" y="3373599"/>
              <a:ext cx="781215" cy="894761"/>
            </a:xfrm>
            <a:prstGeom prst="rect">
              <a:avLst/>
            </a:prstGeom>
          </p:spPr>
        </p:pic>
        <p:pic>
          <p:nvPicPr>
            <p:cNvPr id="14" name="图片 13"/>
            <p:cNvPicPr>
              <a:picLocks noChangeAspect="1"/>
            </p:cNvPicPr>
            <p:nvPr/>
          </p:nvPicPr>
          <p:blipFill rotWithShape="1">
            <a:blip r:embed="rId5" cstate="screen"/>
            <a:srcRect/>
            <a:stretch>
              <a:fillRect/>
            </a:stretch>
          </p:blipFill>
          <p:spPr>
            <a:xfrm>
              <a:off x="6167049" y="3530277"/>
              <a:ext cx="781215" cy="894761"/>
            </a:xfrm>
            <a:prstGeom prst="rect">
              <a:avLst/>
            </a:prstGeom>
          </p:spPr>
        </p:pic>
      </p:grpSp>
      <p:pic>
        <p:nvPicPr>
          <p:cNvPr id="115" name="图片 114"/>
          <p:cNvPicPr>
            <a:picLocks noChangeAspect="1"/>
          </p:cNvPicPr>
          <p:nvPr/>
        </p:nvPicPr>
        <p:blipFill>
          <a:blip r:embed="rId6" cstate="screen">
            <a:duotone>
              <a:prstClr val="black"/>
              <a:schemeClr val="accent4">
                <a:tint val="45000"/>
                <a:satMod val="400000"/>
              </a:schemeClr>
            </a:duotone>
          </a:blip>
          <a:stretch>
            <a:fillRect/>
          </a:stretch>
        </p:blipFill>
        <p:spPr>
          <a:xfrm>
            <a:off x="6733149" y="2205598"/>
            <a:ext cx="894761" cy="894761"/>
          </a:xfrm>
          <a:prstGeom prst="rect">
            <a:avLst/>
          </a:prstGeom>
        </p:spPr>
      </p:pic>
      <p:grpSp>
        <p:nvGrpSpPr>
          <p:cNvPr id="17" name="组合 16"/>
          <p:cNvGrpSpPr/>
          <p:nvPr/>
        </p:nvGrpSpPr>
        <p:grpSpPr>
          <a:xfrm>
            <a:off x="5742635" y="3362281"/>
            <a:ext cx="817349" cy="937661"/>
            <a:chOff x="6190096" y="3506297"/>
            <a:chExt cx="817349" cy="937661"/>
          </a:xfrm>
        </p:grpSpPr>
        <p:pic>
          <p:nvPicPr>
            <p:cNvPr id="122" name="图片 121"/>
            <p:cNvPicPr>
              <a:picLocks noChangeAspect="1"/>
            </p:cNvPicPr>
            <p:nvPr/>
          </p:nvPicPr>
          <p:blipFill rotWithShape="1">
            <a:blip r:embed="rId7" cstate="screen"/>
            <a:srcRect/>
            <a:stretch>
              <a:fillRect/>
            </a:stretch>
          </p:blipFill>
          <p:spPr>
            <a:xfrm rot="16200000">
              <a:off x="6587895" y="3413272"/>
              <a:ext cx="326525" cy="512575"/>
            </a:xfrm>
            <a:prstGeom prst="rect">
              <a:avLst/>
            </a:prstGeom>
          </p:spPr>
        </p:pic>
        <p:pic>
          <p:nvPicPr>
            <p:cNvPr id="121" name="图片 120"/>
            <p:cNvPicPr>
              <a:picLocks noChangeAspect="1"/>
            </p:cNvPicPr>
            <p:nvPr/>
          </p:nvPicPr>
          <p:blipFill rotWithShape="1">
            <a:blip r:embed="rId7" cstate="screen"/>
            <a:srcRect/>
            <a:stretch>
              <a:fillRect/>
            </a:stretch>
          </p:blipFill>
          <p:spPr>
            <a:xfrm rot="16200000">
              <a:off x="6435508" y="3718840"/>
              <a:ext cx="326525" cy="512575"/>
            </a:xfrm>
            <a:prstGeom prst="rect">
              <a:avLst/>
            </a:prstGeom>
          </p:spPr>
        </p:pic>
        <p:pic>
          <p:nvPicPr>
            <p:cNvPr id="16" name="图片 15"/>
            <p:cNvPicPr>
              <a:picLocks noChangeAspect="1"/>
            </p:cNvPicPr>
            <p:nvPr/>
          </p:nvPicPr>
          <p:blipFill rotWithShape="1">
            <a:blip r:embed="rId7" cstate="screen"/>
            <a:srcRect/>
            <a:stretch>
              <a:fillRect/>
            </a:stretch>
          </p:blipFill>
          <p:spPr>
            <a:xfrm rot="16200000">
              <a:off x="6283121" y="4024408"/>
              <a:ext cx="326525" cy="512575"/>
            </a:xfrm>
            <a:prstGeom prst="rect">
              <a:avLst/>
            </a:prstGeom>
          </p:spPr>
        </p:pic>
      </p:grpSp>
      <p:pic>
        <p:nvPicPr>
          <p:cNvPr id="120" name="图片 119"/>
          <p:cNvPicPr>
            <a:picLocks noChangeAspect="1"/>
          </p:cNvPicPr>
          <p:nvPr/>
        </p:nvPicPr>
        <p:blipFill>
          <a:blip r:embed="rId8" cstate="screen">
            <a:duotone>
              <a:prstClr val="black"/>
              <a:schemeClr val="accent4">
                <a:tint val="45000"/>
                <a:satMod val="400000"/>
              </a:schemeClr>
            </a:duotone>
          </a:blip>
          <a:stretch>
            <a:fillRect/>
          </a:stretch>
        </p:blipFill>
        <p:spPr>
          <a:xfrm rot="16200000">
            <a:off x="5878132" y="2470748"/>
            <a:ext cx="512575" cy="512575"/>
          </a:xfrm>
          <a:prstGeom prst="rect">
            <a:avLst/>
          </a:prstGeom>
        </p:spPr>
      </p:pic>
      <p:sp>
        <p:nvSpPr>
          <p:cNvPr id="123" name="文本框 122"/>
          <p:cNvSpPr txBox="1"/>
          <p:nvPr/>
        </p:nvSpPr>
        <p:spPr>
          <a:xfrm>
            <a:off x="8102133" y="2399667"/>
            <a:ext cx="64633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量子</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计算</a:t>
            </a:r>
          </a:p>
        </p:txBody>
      </p:sp>
      <p:sp>
        <p:nvSpPr>
          <p:cNvPr id="124" name="文本框 123"/>
          <p:cNvSpPr txBox="1"/>
          <p:nvPr/>
        </p:nvSpPr>
        <p:spPr>
          <a:xfrm>
            <a:off x="8102133" y="3452535"/>
            <a:ext cx="646331" cy="646331"/>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常规</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计算</a:t>
            </a:r>
          </a:p>
        </p:txBody>
      </p:sp>
      <p:sp>
        <p:nvSpPr>
          <p:cNvPr id="18" name="文本框 17"/>
          <p:cNvSpPr txBox="1"/>
          <p:nvPr/>
        </p:nvSpPr>
        <p:spPr>
          <a:xfrm>
            <a:off x="3217394" y="4599238"/>
            <a:ext cx="5827236" cy="40011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量子计算：高维，并行，用</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不确定性</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战胜</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不确定性</a:t>
            </a:r>
          </a:p>
        </p:txBody>
      </p:sp>
      <p:cxnSp>
        <p:nvCxnSpPr>
          <p:cNvPr id="21" name="直接连接符 20"/>
          <p:cNvCxnSpPr/>
          <p:nvPr/>
        </p:nvCxnSpPr>
        <p:spPr>
          <a:xfrm>
            <a:off x="1065740" y="2997878"/>
            <a:ext cx="4534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429928" y="826689"/>
            <a:ext cx="1220815"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9237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withEffect">
                                  <p:stCondLst>
                                    <p:cond delay="0"/>
                                  </p:stCondLst>
                                  <p:endCondLst>
                                    <p:cond evt="onNext" delay="0">
                                      <p:tgtEl>
                                        <p:sldTgt/>
                                      </p:tgtEl>
                                    </p:cond>
                                  </p:end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anim calcmode="lin" valueType="num">
                                      <p:cBhvr>
                                        <p:cTn id="8" dur="500" fill="hold"/>
                                        <p:tgtEl>
                                          <p:spTgt spid="71"/>
                                        </p:tgtEl>
                                        <p:attrNameLst>
                                          <p:attrName>ppt_w</p:attrName>
                                        </p:attrNameLst>
                                      </p:cBhvr>
                                      <p:tavLst>
                                        <p:tav tm="0" fmla="#ppt_w*sin(2.5*pi*$)">
                                          <p:val>
                                            <p:fltVal val="0"/>
                                          </p:val>
                                        </p:tav>
                                        <p:tav tm="100000">
                                          <p:val>
                                            <p:fltVal val="1"/>
                                          </p:val>
                                        </p:tav>
                                      </p:tavLst>
                                    </p:anim>
                                    <p:anim calcmode="lin" valueType="num">
                                      <p:cBhvr>
                                        <p:cTn id="9" dur="500" fill="hold"/>
                                        <p:tgtEl>
                                          <p:spTgt spid="71"/>
                                        </p:tgtEl>
                                        <p:attrNameLst>
                                          <p:attrName>ppt_h</p:attrName>
                                        </p:attrNameLst>
                                      </p:cBhvr>
                                      <p:tavLst>
                                        <p:tav tm="0">
                                          <p:val>
                                            <p:strVal val="#ppt_h"/>
                                          </p:val>
                                        </p:tav>
                                        <p:tav tm="100000">
                                          <p:val>
                                            <p:strVal val="#ppt_h"/>
                                          </p:val>
                                        </p:tav>
                                      </p:tavLst>
                                    </p:anim>
                                  </p:childTnLst>
                                </p:cTn>
                              </p:par>
                              <p:par>
                                <p:cTn id="10" presetID="45" presetClass="entr" presetSubtype="0" repeatCount="indefinite" fill="hold" nodeType="withEffect">
                                  <p:stCondLst>
                                    <p:cond delay="0"/>
                                  </p:stCondLst>
                                  <p:endCondLst>
                                    <p:cond evt="onNext" delay="0">
                                      <p:tgtEl>
                                        <p:sldTgt/>
                                      </p:tgtEl>
                                    </p:cond>
                                  </p:end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ppt_w</p:attrName>
                                        </p:attrNameLst>
                                      </p:cBhvr>
                                      <p:tavLst>
                                        <p:tav tm="0" fmla="#ppt_w*sin(2.5*pi*$)">
                                          <p:val>
                                            <p:fltVal val="0"/>
                                          </p:val>
                                        </p:tav>
                                        <p:tav tm="100000">
                                          <p:val>
                                            <p:fltVal val="1"/>
                                          </p:val>
                                        </p:tav>
                                      </p:tavLst>
                                    </p:anim>
                                    <p:anim calcmode="lin" valueType="num">
                                      <p:cBhvr>
                                        <p:cTn id="14" dur="500" fill="hold"/>
                                        <p:tgtEl>
                                          <p:spTgt spid="65"/>
                                        </p:tgtEl>
                                        <p:attrNameLst>
                                          <p:attrName>ppt_h</p:attrName>
                                        </p:attrNameLst>
                                      </p:cBhvr>
                                      <p:tavLst>
                                        <p:tav tm="0">
                                          <p:val>
                                            <p:strVal val="#ppt_h"/>
                                          </p:val>
                                        </p:tav>
                                        <p:tav tm="100000">
                                          <p:val>
                                            <p:strVal val="#ppt_h"/>
                                          </p:val>
                                        </p:tav>
                                      </p:tavLst>
                                    </p:anim>
                                  </p:childTnLst>
                                </p:cTn>
                              </p:par>
                              <p:par>
                                <p:cTn id="15" presetID="45" presetClass="entr" presetSubtype="0" repeatCount="indefinite" fill="hold" nodeType="withEffect">
                                  <p:stCondLst>
                                    <p:cond delay="0"/>
                                  </p:stCondLst>
                                  <p:endCondLst>
                                    <p:cond evt="onNext" delay="0">
                                      <p:tgtEl>
                                        <p:sldTgt/>
                                      </p:tgtEl>
                                    </p:cond>
                                  </p:end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anim calcmode="lin" valueType="num">
                                      <p:cBhvr>
                                        <p:cTn id="18" dur="500" fill="hold"/>
                                        <p:tgtEl>
                                          <p:spTgt spid="64"/>
                                        </p:tgtEl>
                                        <p:attrNameLst>
                                          <p:attrName>ppt_w</p:attrName>
                                        </p:attrNameLst>
                                      </p:cBhvr>
                                      <p:tavLst>
                                        <p:tav tm="0" fmla="#ppt_w*sin(2.5*pi*$)">
                                          <p:val>
                                            <p:fltVal val="0"/>
                                          </p:val>
                                        </p:tav>
                                        <p:tav tm="100000">
                                          <p:val>
                                            <p:fltVal val="1"/>
                                          </p:val>
                                        </p:tav>
                                      </p:tavLst>
                                    </p:anim>
                                    <p:anim calcmode="lin" valueType="num">
                                      <p:cBhvr>
                                        <p:cTn id="19" dur="500" fill="hold"/>
                                        <p:tgtEl>
                                          <p:spTgt spid="64"/>
                                        </p:tgtEl>
                                        <p:attrNameLst>
                                          <p:attrName>ppt_h</p:attrName>
                                        </p:attrNameLst>
                                      </p:cBhvr>
                                      <p:tavLst>
                                        <p:tav tm="0">
                                          <p:val>
                                            <p:strVal val="#ppt_h"/>
                                          </p:val>
                                        </p:tav>
                                        <p:tav tm="100000">
                                          <p:val>
                                            <p:strVal val="#ppt_h"/>
                                          </p:val>
                                        </p:tav>
                                      </p:tavLst>
                                    </p:anim>
                                  </p:childTnLst>
                                </p:cTn>
                              </p:par>
                              <p:par>
                                <p:cTn id="20" presetID="45" presetClass="entr" presetSubtype="0" repeatCount="indefinite" fill="hold" nodeType="withEffect">
                                  <p:stCondLst>
                                    <p:cond delay="0"/>
                                  </p:stCondLst>
                                  <p:endCondLst>
                                    <p:cond evt="onNext" delay="0">
                                      <p:tgtEl>
                                        <p:sldTgt/>
                                      </p:tgtEl>
                                    </p:cond>
                                  </p:end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anim calcmode="lin" valueType="num">
                                      <p:cBhvr>
                                        <p:cTn id="23" dur="500" fill="hold"/>
                                        <p:tgtEl>
                                          <p:spTgt spid="66"/>
                                        </p:tgtEl>
                                        <p:attrNameLst>
                                          <p:attrName>ppt_w</p:attrName>
                                        </p:attrNameLst>
                                      </p:cBhvr>
                                      <p:tavLst>
                                        <p:tav tm="0" fmla="#ppt_w*sin(2.5*pi*$)">
                                          <p:val>
                                            <p:fltVal val="0"/>
                                          </p:val>
                                        </p:tav>
                                        <p:tav tm="100000">
                                          <p:val>
                                            <p:fltVal val="1"/>
                                          </p:val>
                                        </p:tav>
                                      </p:tavLst>
                                    </p:anim>
                                    <p:anim calcmode="lin" valueType="num">
                                      <p:cBhvr>
                                        <p:cTn id="24" dur="500" fill="hold"/>
                                        <p:tgtEl>
                                          <p:spTgt spid="66"/>
                                        </p:tgtEl>
                                        <p:attrNameLst>
                                          <p:attrName>ppt_h</p:attrName>
                                        </p:attrNameLst>
                                      </p:cBhvr>
                                      <p:tavLst>
                                        <p:tav tm="0">
                                          <p:val>
                                            <p:strVal val="#ppt_h"/>
                                          </p:val>
                                        </p:tav>
                                        <p:tav tm="100000">
                                          <p:val>
                                            <p:strVal val="#ppt_h"/>
                                          </p:val>
                                        </p:tav>
                                      </p:tavLst>
                                    </p:anim>
                                  </p:childTnLst>
                                </p:cTn>
                              </p:par>
                              <p:par>
                                <p:cTn id="25" presetID="45" presetClass="entr" presetSubtype="0" repeatCount="indefinite" fill="hold" nodeType="withEffect">
                                  <p:stCondLst>
                                    <p:cond delay="0"/>
                                  </p:stCondLst>
                                  <p:endCondLst>
                                    <p:cond evt="onNext" delay="0">
                                      <p:tgtEl>
                                        <p:sldTgt/>
                                      </p:tgtEl>
                                    </p:cond>
                                  </p:end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anim calcmode="lin" valueType="num">
                                      <p:cBhvr>
                                        <p:cTn id="28" dur="500" fill="hold"/>
                                        <p:tgtEl>
                                          <p:spTgt spid="67"/>
                                        </p:tgtEl>
                                        <p:attrNameLst>
                                          <p:attrName>ppt_w</p:attrName>
                                        </p:attrNameLst>
                                      </p:cBhvr>
                                      <p:tavLst>
                                        <p:tav tm="0" fmla="#ppt_w*sin(2.5*pi*$)">
                                          <p:val>
                                            <p:fltVal val="0"/>
                                          </p:val>
                                        </p:tav>
                                        <p:tav tm="100000">
                                          <p:val>
                                            <p:fltVal val="1"/>
                                          </p:val>
                                        </p:tav>
                                      </p:tavLst>
                                    </p:anim>
                                    <p:anim calcmode="lin" valueType="num">
                                      <p:cBhvr>
                                        <p:cTn id="29" dur="500" fill="hold"/>
                                        <p:tgtEl>
                                          <p:spTgt spid="67"/>
                                        </p:tgtEl>
                                        <p:attrNameLst>
                                          <p:attrName>ppt_h</p:attrName>
                                        </p:attrNameLst>
                                      </p:cBhvr>
                                      <p:tavLst>
                                        <p:tav tm="0">
                                          <p:val>
                                            <p:strVal val="#ppt_h"/>
                                          </p:val>
                                        </p:tav>
                                        <p:tav tm="100000">
                                          <p:val>
                                            <p:strVal val="#ppt_h"/>
                                          </p:val>
                                        </p:tav>
                                      </p:tavLst>
                                    </p:anim>
                                  </p:childTnLst>
                                </p:cTn>
                              </p:par>
                              <p:par>
                                <p:cTn id="30" presetID="45" presetClass="entr" presetSubtype="0" repeatCount="indefinite" fill="hold" nodeType="withEffect">
                                  <p:stCondLst>
                                    <p:cond delay="0"/>
                                  </p:stCondLst>
                                  <p:endCondLst>
                                    <p:cond evt="onNext" delay="0">
                                      <p:tgtEl>
                                        <p:sldTgt/>
                                      </p:tgtEl>
                                    </p:cond>
                                  </p:end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anim calcmode="lin" valueType="num">
                                      <p:cBhvr>
                                        <p:cTn id="33" dur="500" fill="hold"/>
                                        <p:tgtEl>
                                          <p:spTgt spid="68"/>
                                        </p:tgtEl>
                                        <p:attrNameLst>
                                          <p:attrName>ppt_w</p:attrName>
                                        </p:attrNameLst>
                                      </p:cBhvr>
                                      <p:tavLst>
                                        <p:tav tm="0" fmla="#ppt_w*sin(2.5*pi*$)">
                                          <p:val>
                                            <p:fltVal val="0"/>
                                          </p:val>
                                        </p:tav>
                                        <p:tav tm="100000">
                                          <p:val>
                                            <p:fltVal val="1"/>
                                          </p:val>
                                        </p:tav>
                                      </p:tavLst>
                                    </p:anim>
                                    <p:anim calcmode="lin" valueType="num">
                                      <p:cBhvr>
                                        <p:cTn id="34" dur="500" fill="hold"/>
                                        <p:tgtEl>
                                          <p:spTgt spid="68"/>
                                        </p:tgtEl>
                                        <p:attrNameLst>
                                          <p:attrName>ppt_h</p:attrName>
                                        </p:attrNameLst>
                                      </p:cBhvr>
                                      <p:tavLst>
                                        <p:tav tm="0">
                                          <p:val>
                                            <p:strVal val="#ppt_h"/>
                                          </p:val>
                                        </p:tav>
                                        <p:tav tm="100000">
                                          <p:val>
                                            <p:strVal val="#ppt_h"/>
                                          </p:val>
                                        </p:tav>
                                      </p:tavLst>
                                    </p:anim>
                                  </p:childTnLst>
                                </p:cTn>
                              </p:par>
                              <p:par>
                                <p:cTn id="35" presetID="45" presetClass="entr" presetSubtype="0" repeatCount="indefinite" fill="hold" nodeType="withEffect">
                                  <p:stCondLst>
                                    <p:cond delay="0"/>
                                  </p:stCondLst>
                                  <p:endCondLst>
                                    <p:cond evt="onNext" delay="0">
                                      <p:tgtEl>
                                        <p:sldTgt/>
                                      </p:tgtEl>
                                    </p:cond>
                                  </p:end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anim calcmode="lin" valueType="num">
                                      <p:cBhvr>
                                        <p:cTn id="38" dur="500" fill="hold"/>
                                        <p:tgtEl>
                                          <p:spTgt spid="69"/>
                                        </p:tgtEl>
                                        <p:attrNameLst>
                                          <p:attrName>ppt_w</p:attrName>
                                        </p:attrNameLst>
                                      </p:cBhvr>
                                      <p:tavLst>
                                        <p:tav tm="0" fmla="#ppt_w*sin(2.5*pi*$)">
                                          <p:val>
                                            <p:fltVal val="0"/>
                                          </p:val>
                                        </p:tav>
                                        <p:tav tm="100000">
                                          <p:val>
                                            <p:fltVal val="1"/>
                                          </p:val>
                                        </p:tav>
                                      </p:tavLst>
                                    </p:anim>
                                    <p:anim calcmode="lin" valueType="num">
                                      <p:cBhvr>
                                        <p:cTn id="39" dur="500" fill="hold"/>
                                        <p:tgtEl>
                                          <p:spTgt spid="69"/>
                                        </p:tgtEl>
                                        <p:attrNameLst>
                                          <p:attrName>ppt_h</p:attrName>
                                        </p:attrNameLst>
                                      </p:cBhvr>
                                      <p:tavLst>
                                        <p:tav tm="0">
                                          <p:val>
                                            <p:strVal val="#ppt_h"/>
                                          </p:val>
                                        </p:tav>
                                        <p:tav tm="100000">
                                          <p:val>
                                            <p:strVal val="#ppt_h"/>
                                          </p:val>
                                        </p:tav>
                                      </p:tavLst>
                                    </p:anim>
                                  </p:childTnLst>
                                </p:cTn>
                              </p:par>
                              <p:par>
                                <p:cTn id="40" presetID="45" presetClass="entr" presetSubtype="0" repeatCount="indefinite" fill="hold" nodeType="withEffect">
                                  <p:stCondLst>
                                    <p:cond delay="0"/>
                                  </p:stCondLst>
                                  <p:endCondLst>
                                    <p:cond evt="onNext" delay="0">
                                      <p:tgtEl>
                                        <p:sldTgt/>
                                      </p:tgtEl>
                                    </p:cond>
                                  </p:end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anim calcmode="lin" valueType="num">
                                      <p:cBhvr>
                                        <p:cTn id="43" dur="500" fill="hold"/>
                                        <p:tgtEl>
                                          <p:spTgt spid="70"/>
                                        </p:tgtEl>
                                        <p:attrNameLst>
                                          <p:attrName>ppt_w</p:attrName>
                                        </p:attrNameLst>
                                      </p:cBhvr>
                                      <p:tavLst>
                                        <p:tav tm="0" fmla="#ppt_w*sin(2.5*pi*$)">
                                          <p:val>
                                            <p:fltVal val="0"/>
                                          </p:val>
                                        </p:tav>
                                        <p:tav tm="100000">
                                          <p:val>
                                            <p:fltVal val="1"/>
                                          </p:val>
                                        </p:tav>
                                      </p:tavLst>
                                    </p:anim>
                                    <p:anim calcmode="lin" valueType="num">
                                      <p:cBhvr>
                                        <p:cTn id="44" dur="500" fill="hold"/>
                                        <p:tgtEl>
                                          <p:spTgt spid="70"/>
                                        </p:tgtEl>
                                        <p:attrNameLst>
                                          <p:attrName>ppt_h</p:attrName>
                                        </p:attrNameLst>
                                      </p:cBhvr>
                                      <p:tavLst>
                                        <p:tav tm="0">
                                          <p:val>
                                            <p:strVal val="#ppt_h"/>
                                          </p:val>
                                        </p:tav>
                                        <p:tav tm="100000">
                                          <p:val>
                                            <p:strVal val="#ppt_h"/>
                                          </p:val>
                                        </p:tav>
                                      </p:tavLst>
                                    </p:anim>
                                  </p:childTnLst>
                                </p:cTn>
                              </p:par>
                              <p:par>
                                <p:cTn id="45" presetID="45" presetClass="entr" presetSubtype="0" repeatCount="indefinite" fill="hold" nodeType="withEffect">
                                  <p:stCondLst>
                                    <p:cond delay="0"/>
                                  </p:stCondLst>
                                  <p:endCondLst>
                                    <p:cond evt="onNext" delay="0">
                                      <p:tgtEl>
                                        <p:sldTgt/>
                                      </p:tgtEl>
                                    </p:cond>
                                  </p:end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500"/>
                                        <p:tgtEl>
                                          <p:spTgt spid="115"/>
                                        </p:tgtEl>
                                      </p:cBhvr>
                                    </p:animEffect>
                                    <p:anim calcmode="lin" valueType="num">
                                      <p:cBhvr>
                                        <p:cTn id="48" dur="500" fill="hold"/>
                                        <p:tgtEl>
                                          <p:spTgt spid="115"/>
                                        </p:tgtEl>
                                        <p:attrNameLst>
                                          <p:attrName>ppt_w</p:attrName>
                                        </p:attrNameLst>
                                      </p:cBhvr>
                                      <p:tavLst>
                                        <p:tav tm="0" fmla="#ppt_w*sin(2.5*pi*$)">
                                          <p:val>
                                            <p:fltVal val="0"/>
                                          </p:val>
                                        </p:tav>
                                        <p:tav tm="100000">
                                          <p:val>
                                            <p:fltVal val="1"/>
                                          </p:val>
                                        </p:tav>
                                      </p:tavLst>
                                    </p:anim>
                                    <p:anim calcmode="lin" valueType="num">
                                      <p:cBhvr>
                                        <p:cTn id="49" dur="500" fill="hold"/>
                                        <p:tgtEl>
                                          <p:spTgt spid="115"/>
                                        </p:tgtEl>
                                        <p:attrNameLst>
                                          <p:attrName>ppt_h</p:attrName>
                                        </p:attrNameLst>
                                      </p:cBhvr>
                                      <p:tavLst>
                                        <p:tav tm="0">
                                          <p:val>
                                            <p:strVal val="#ppt_h"/>
                                          </p:val>
                                        </p:tav>
                                        <p:tav tm="100000">
                                          <p:val>
                                            <p:strVal val="#ppt_h"/>
                                          </p:val>
                                        </p:tav>
                                      </p:tavLst>
                                    </p:anim>
                                  </p:childTnLst>
                                </p:cTn>
                              </p:par>
                              <p:par>
                                <p:cTn id="50" presetID="45" presetClass="entr" presetSubtype="0" repeatCount="indefinite" fill="hold" nodeType="withEffect">
                                  <p:stCondLst>
                                    <p:cond delay="0"/>
                                  </p:stCondLst>
                                  <p:endCondLst>
                                    <p:cond evt="onNext" delay="0">
                                      <p:tgtEl>
                                        <p:sldTgt/>
                                      </p:tgtEl>
                                    </p:cond>
                                  </p:endCondLst>
                                  <p:childTnLst>
                                    <p:set>
                                      <p:cBhvr>
                                        <p:cTn id="51" dur="1" fill="hold">
                                          <p:stCondLst>
                                            <p:cond delay="0"/>
                                          </p:stCondLst>
                                        </p:cTn>
                                        <p:tgtEl>
                                          <p:spTgt spid="120"/>
                                        </p:tgtEl>
                                        <p:attrNameLst>
                                          <p:attrName>style.visibility</p:attrName>
                                        </p:attrNameLst>
                                      </p:cBhvr>
                                      <p:to>
                                        <p:strVal val="visible"/>
                                      </p:to>
                                    </p:set>
                                    <p:animEffect transition="in" filter="fade">
                                      <p:cBhvr>
                                        <p:cTn id="52" dur="500"/>
                                        <p:tgtEl>
                                          <p:spTgt spid="120"/>
                                        </p:tgtEl>
                                      </p:cBhvr>
                                    </p:animEffect>
                                    <p:anim calcmode="lin" valueType="num">
                                      <p:cBhvr>
                                        <p:cTn id="53" dur="500" fill="hold"/>
                                        <p:tgtEl>
                                          <p:spTgt spid="120"/>
                                        </p:tgtEl>
                                        <p:attrNameLst>
                                          <p:attrName>ppt_w</p:attrName>
                                        </p:attrNameLst>
                                      </p:cBhvr>
                                      <p:tavLst>
                                        <p:tav tm="0" fmla="#ppt_w*sin(2.5*pi*$)">
                                          <p:val>
                                            <p:fltVal val="0"/>
                                          </p:val>
                                        </p:tav>
                                        <p:tav tm="100000">
                                          <p:val>
                                            <p:fltVal val="1"/>
                                          </p:val>
                                        </p:tav>
                                      </p:tavLst>
                                    </p:anim>
                                    <p:anim calcmode="lin" valueType="num">
                                      <p:cBhvr>
                                        <p:cTn id="54" dur="500" fill="hold"/>
                                        <p:tgtEl>
                                          <p:spTgt spid="1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6" name="文本框 15"/>
          <p:cNvSpPr txBox="1"/>
          <p:nvPr/>
        </p:nvSpPr>
        <p:spPr>
          <a:xfrm>
            <a:off x="395536" y="411510"/>
            <a:ext cx="750878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AI</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a:t>
            </a:r>
          </a:p>
        </p:txBody>
      </p:sp>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区块链是革命性的；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20" name="矩形 19"/>
          <p:cNvSpPr/>
          <p:nvPr/>
        </p:nvSpPr>
        <p:spPr>
          <a:xfrm>
            <a:off x="4463988" y="1094422"/>
            <a:ext cx="3384376" cy="3785652"/>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一种信息存储技术，分布式的记账模式。</a:t>
            </a:r>
          </a:p>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以前会计是集中式的，她很重要，也很脆弱。</a:t>
            </a:r>
          </a:p>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比特币的区块链：</a:t>
            </a:r>
          </a:p>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取消会计，</a:t>
            </a:r>
            <a:r>
              <a:rPr lang="zh-CN" altLang="en-US" sz="1600" dirty="0">
                <a:solidFill>
                  <a:srgbClr val="C00000"/>
                </a:solidFill>
                <a:latin typeface="幼圆" panose="02010509060101010101" pitchFamily="49" charset="-122"/>
                <a:ea typeface="幼圆" panose="02010509060101010101" pitchFamily="49" charset="-122"/>
                <a:cs typeface="Arial Black" panose="020B0A04020102020204" pitchFamily="34" charset="0"/>
              </a:rPr>
              <a:t>每个人同时都记账，每个人手里的账都是一样的</a:t>
            </a:r>
            <a:r>
              <a:rPr lang="zh-CN" altLang="en-US" sz="1600" dirty="0">
                <a:latin typeface="幼圆" panose="02010509060101010101" pitchFamily="49" charset="-122"/>
                <a:ea typeface="幼圆" panose="02010509060101010101" pitchFamily="49" charset="-122"/>
                <a:cs typeface="Arial Black" panose="020B0A04020102020204" pitchFamily="34" charset="0"/>
              </a:rPr>
              <a:t>。缺个张三李四也没啥影响。这样，我们的账更安全了。但是，记账效率下降了，成本增加了。</a:t>
            </a:r>
          </a:p>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然而，增加的成本已经无所谓了，因为我们有了计算机，而且计算和存储能力越来越强大，原来很大的成本问题和效率问题，都已经不再是问题。</a:t>
            </a:r>
          </a:p>
        </p:txBody>
      </p:sp>
      <p:sp>
        <p:nvSpPr>
          <p:cNvPr id="21" name="矩形 20"/>
          <p:cNvSpPr/>
          <p:nvPr/>
        </p:nvSpPr>
        <p:spPr>
          <a:xfrm>
            <a:off x="611560" y="2792997"/>
            <a:ext cx="3672408" cy="2062103"/>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从全息的角度可见，区块链也是“</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部分就是整体</a:t>
            </a:r>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”，或者说“部分包含整体”，链上的任何一块都包含着整体的数据。所以，信息是冗余的，互相印证的，互相钳制的，不容篡改的，可以</a:t>
            </a:r>
            <a:r>
              <a:rPr lang="zh-CN" altLang="en-US" sz="1600" dirty="0">
                <a:latin typeface="幼圆" panose="02010509060101010101" pitchFamily="49" charset="-122"/>
                <a:ea typeface="幼圆" panose="02010509060101010101" pitchFamily="49" charset="-122"/>
                <a:cs typeface="Arial Black" panose="020B0A04020102020204" pitchFamily="34" charset="0"/>
              </a:rPr>
              <a:t>重建</a:t>
            </a:r>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的。</a:t>
            </a:r>
          </a:p>
          <a:p>
            <a:pPr indent="269875"/>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从“</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”的“</a:t>
            </a: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有机</a:t>
            </a:r>
            <a:r>
              <a:rPr lang="zh-CN" altLang="en-US" sz="1600" dirty="0">
                <a:solidFill>
                  <a:schemeClr val="dk1"/>
                </a:solidFill>
                <a:latin typeface="幼圆" panose="02010509060101010101" pitchFamily="49" charset="-122"/>
                <a:ea typeface="幼圆" panose="02010509060101010101" pitchFamily="49" charset="-122"/>
                <a:cs typeface="Arial Black" panose="020B0A04020102020204" pitchFamily="34" charset="0"/>
              </a:rPr>
              <a:t>”角度看，区块链像土豆还是像大树呢？</a:t>
            </a:r>
          </a:p>
        </p:txBody>
      </p:sp>
    </p:spTree>
    <p:extLst>
      <p:ext uri="{BB962C8B-B14F-4D97-AF65-F5344CB8AC3E}">
        <p14:creationId xmlns:p14="http://schemas.microsoft.com/office/powerpoint/2010/main" val="30452957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区块链是革命性的</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20" name="矩形 19"/>
          <p:cNvSpPr/>
          <p:nvPr/>
        </p:nvSpPr>
        <p:spPr>
          <a:xfrm>
            <a:off x="4463988" y="1094422"/>
            <a:ext cx="3384376" cy="1323439"/>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dirty="0">
                <a:latin typeface="幼圆" panose="02010509060101010101" pitchFamily="49" charset="-122"/>
                <a:ea typeface="幼圆" panose="02010509060101010101" pitchFamily="49" charset="-122"/>
                <a:cs typeface="Arial Black" panose="020B0A04020102020204" pitchFamily="34" charset="0"/>
              </a:rPr>
              <a:t>区块链是支持比特币实现的信息技术，是一种新型的信息存储、处理技术，它将颠覆传统信息技术，特别是量子计算机将使区块链技术更加成熟和完善。</a:t>
            </a:r>
          </a:p>
        </p:txBody>
      </p:sp>
      <p:sp>
        <p:nvSpPr>
          <p:cNvPr id="21" name="矩形 20"/>
          <p:cNvSpPr/>
          <p:nvPr/>
        </p:nvSpPr>
        <p:spPr>
          <a:xfrm>
            <a:off x="611560" y="2670467"/>
            <a:ext cx="3672408" cy="2277547"/>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）区块链将会和大数据走在一起</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都是或接近于全息。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区块链和大数据关注的是一回事，大数据更强调数据的价值，区块链更强调如何实现。如果以面向对象的软件工程来看，大数据是对象，是实体，区块链就是方法。</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都将走向</a:t>
            </a:r>
            <a:r>
              <a:rPr lang="zh-CN" altLang="en-US" sz="1400" b="1" dirty="0">
                <a:latin typeface="幼圆" panose="02010509060101010101" pitchFamily="49" charset="-122"/>
                <a:ea typeface="幼圆" panose="02010509060101010101" pitchFamily="49" charset="-122"/>
                <a:cs typeface="Arial Black" panose="020B0A04020102020204" pitchFamily="34" charset="0"/>
              </a:rPr>
              <a:t>民主暴力</a:t>
            </a:r>
            <a:r>
              <a:rPr lang="zh-CN" altLang="en-US" sz="1400" dirty="0">
                <a:latin typeface="幼圆" panose="02010509060101010101" pitchFamily="49" charset="-122"/>
                <a:ea typeface="幼圆" panose="02010509060101010101" pitchFamily="49" charset="-122"/>
                <a:cs typeface="Arial Black" panose="020B0A04020102020204" pitchFamily="34" charset="0"/>
              </a:rPr>
              <a:t>，其结果之一就是</a:t>
            </a:r>
            <a:r>
              <a:rPr lang="en-US" altLang="zh-CN" sz="1400" dirty="0">
                <a:latin typeface="幼圆" panose="02010509060101010101" pitchFamily="49" charset="-122"/>
                <a:ea typeface="幼圆" panose="02010509060101010101" pitchFamily="49" charset="-122"/>
                <a:cs typeface="Arial Black" panose="020B0A04020102020204" pitchFamily="34" charset="0"/>
              </a:rPr>
              <a:t>——</a:t>
            </a:r>
            <a:r>
              <a:rPr lang="zh-CN" altLang="en-US" sz="1400" dirty="0">
                <a:latin typeface="幼圆" panose="02010509060101010101" pitchFamily="49" charset="-122"/>
                <a:ea typeface="幼圆" panose="02010509060101010101" pitchFamily="49" charset="-122"/>
                <a:cs typeface="Arial Black" panose="020B0A04020102020204" pitchFamily="34" charset="0"/>
              </a:rPr>
              <a:t>我们每个人都将越来越多地失去自由。每个人都将变成这个全息有机大系统的一个全息的部分，失去自我。</a:t>
            </a:r>
            <a:endParaRPr lang="zh-CN" altLang="en-US" sz="1400" dirty="0">
              <a:solidFill>
                <a:schemeClr val="dk1"/>
              </a:solidFill>
              <a:latin typeface="幼圆" panose="02010509060101010101" pitchFamily="49" charset="-122"/>
              <a:ea typeface="幼圆" panose="02010509060101010101" pitchFamily="49" charset="-122"/>
              <a:cs typeface="Arial Black" panose="020B0A04020102020204" pitchFamily="34" charset="0"/>
            </a:endParaRPr>
          </a:p>
        </p:txBody>
      </p:sp>
      <p:sp>
        <p:nvSpPr>
          <p:cNvPr id="7" name="矩形 6"/>
          <p:cNvSpPr/>
          <p:nvPr/>
        </p:nvSpPr>
        <p:spPr>
          <a:xfrm>
            <a:off x="4463988" y="2670467"/>
            <a:ext cx="3384376" cy="2277547"/>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）区块链将颠覆传统数据库</a:t>
            </a:r>
          </a:p>
          <a:p>
            <a:pPr indent="269875" algn="just"/>
            <a:r>
              <a:rPr lang="zh-CN" altLang="en-US" sz="1400" b="1" dirty="0">
                <a:latin typeface="方正粗宋简体" panose="03000509000000000000" pitchFamily="65" charset="-122"/>
                <a:ea typeface="方正粗宋简体" panose="03000509000000000000" pitchFamily="65" charset="-122"/>
                <a:cs typeface="Arial Black" panose="020B0A04020102020204" pitchFamily="34" charset="0"/>
              </a:rPr>
              <a:t>冗余，</a:t>
            </a:r>
            <a:r>
              <a:rPr lang="zh-CN" altLang="en-US" sz="1400" dirty="0">
                <a:latin typeface="幼圆" panose="02010509060101010101" pitchFamily="49" charset="-122"/>
                <a:ea typeface="幼圆" panose="02010509060101010101" pitchFamily="49" charset="-122"/>
                <a:cs typeface="Arial Black" panose="020B0A04020102020204" pitchFamily="34" charset="0"/>
              </a:rPr>
              <a:t>有助于我们构建全息有机系统。冗余至少能够表示单个信息的频度，或信息的整体密度分布。</a:t>
            </a:r>
          </a:p>
          <a:p>
            <a:pPr indent="269875" algn="just"/>
            <a:r>
              <a:rPr lang="zh-CN" altLang="en-US" sz="1400" b="1" dirty="0">
                <a:latin typeface="方正粗宋简体" panose="03000509000000000000" pitchFamily="65" charset="-122"/>
                <a:ea typeface="方正粗宋简体" panose="03000509000000000000" pitchFamily="65" charset="-122"/>
                <a:cs typeface="Arial Black" panose="020B0A04020102020204" pitchFamily="34" charset="0"/>
              </a:rPr>
              <a:t>标准，</a:t>
            </a:r>
            <a:r>
              <a:rPr lang="zh-CN" altLang="en-US" sz="1400" dirty="0">
                <a:latin typeface="幼圆" panose="02010509060101010101" pitchFamily="49" charset="-122"/>
                <a:ea typeface="幼圆" panose="02010509060101010101" pitchFamily="49" charset="-122"/>
                <a:cs typeface="Arial Black" panose="020B0A04020102020204" pitchFamily="34" charset="0"/>
              </a:rPr>
              <a:t>却不是信息的本质。标准是为了降低处理信息的成本而不得不采取的无奈的裁剪。标准扼杀了自然性。</a:t>
            </a:r>
            <a:r>
              <a:rPr lang="zh-CN" altLang="en-US" sz="1400" b="1" dirty="0">
                <a:latin typeface="幼圆" panose="02010509060101010101" pitchFamily="49" charset="-122"/>
                <a:ea typeface="幼圆" panose="02010509060101010101" pitchFamily="49" charset="-122"/>
                <a:cs typeface="Arial Black" panose="020B0A04020102020204" pitchFamily="34" charset="0"/>
              </a:rPr>
              <a:t>追求标准而舍弃数据就是舍本逐末！</a:t>
            </a:r>
            <a:r>
              <a:rPr lang="zh-CN" altLang="en-US" sz="1400" dirty="0">
                <a:latin typeface="幼圆" panose="02010509060101010101" pitchFamily="49" charset="-122"/>
                <a:ea typeface="幼圆" panose="02010509060101010101" pitchFamily="49" charset="-122"/>
                <a:cs typeface="Arial Black" panose="020B0A04020102020204" pitchFamily="34" charset="0"/>
              </a:rPr>
              <a:t>可是我们想一想，有多少严苛的、无意义的标准阻碍了数据的共享和流动？它们是反动派！</a:t>
            </a:r>
          </a:p>
        </p:txBody>
      </p:sp>
      <p:sp>
        <p:nvSpPr>
          <p:cNvPr id="8" name="文本框 7"/>
          <p:cNvSpPr txBox="1"/>
          <p:nvPr/>
        </p:nvSpPr>
        <p:spPr>
          <a:xfrm>
            <a:off x="395536" y="411510"/>
            <a:ext cx="750878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AI</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a:t>
            </a:r>
          </a:p>
        </p:txBody>
      </p:sp>
    </p:spTree>
    <p:extLst>
      <p:ext uri="{BB962C8B-B14F-4D97-AF65-F5344CB8AC3E}">
        <p14:creationId xmlns:p14="http://schemas.microsoft.com/office/powerpoint/2010/main" val="34892150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区块链是革命性的</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7" name="矩形 6"/>
          <p:cNvSpPr/>
          <p:nvPr/>
        </p:nvSpPr>
        <p:spPr>
          <a:xfrm>
            <a:off x="4463988" y="1094422"/>
            <a:ext cx="3384376" cy="3385542"/>
          </a:xfrm>
          <a:prstGeom prst="rect">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16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）区块链将因量子计算机而发展</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现在的区块链所使用的</a:t>
            </a:r>
            <a:r>
              <a:rPr lang="en-US" altLang="zh-CN" sz="1400" dirty="0">
                <a:latin typeface="幼圆" panose="02010509060101010101" pitchFamily="49" charset="-122"/>
                <a:ea typeface="幼圆" panose="02010509060101010101" pitchFamily="49" charset="-122"/>
                <a:cs typeface="Arial Black" panose="020B0A04020102020204" pitchFamily="34" charset="0"/>
              </a:rPr>
              <a:t>RSA</a:t>
            </a:r>
            <a:r>
              <a:rPr lang="zh-CN" altLang="en-US" sz="1400" dirty="0">
                <a:latin typeface="幼圆" panose="02010509060101010101" pitchFamily="49" charset="-122"/>
                <a:ea typeface="幼圆" panose="02010509060101010101" pitchFamily="49" charset="-122"/>
                <a:cs typeface="Arial Black" panose="020B0A04020102020204" pitchFamily="34" charset="0"/>
              </a:rPr>
              <a:t>等加密技术，在量子计算机面前连毛都不是！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量子计算对区块链的威胁简直就是灭顶之灾！</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但是，也正是量子计算机才能给区块链带来更大的发展。</a:t>
            </a:r>
          </a:p>
          <a:p>
            <a:pPr indent="269875" algn="just"/>
            <a:r>
              <a:rPr lang="zh-CN" altLang="en-US" sz="1400" b="1" dirty="0">
                <a:latin typeface="幼圆" panose="02010509060101010101" pitchFamily="49" charset="-122"/>
                <a:ea typeface="幼圆" panose="02010509060101010101" pitchFamily="49" charset="-122"/>
                <a:cs typeface="Arial Black" panose="020B0A04020102020204" pitchFamily="34" charset="0"/>
              </a:rPr>
              <a:t>因为区块链是全息的，量子计算也是！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量子计算会使区块链更加完美地接近于完全的全息。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失效的仅仅是传统计算的加密算法，但量子计算会提供更好的加密技术。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但是，量子计算给区块链在应用层面带来一次巨大冲击可能是无法避免的</a:t>
            </a:r>
            <a:r>
              <a:rPr lang="en-US" altLang="zh-CN" sz="1400" dirty="0">
                <a:latin typeface="幼圆" panose="02010509060101010101" pitchFamily="49" charset="-122"/>
                <a:ea typeface="幼圆" panose="02010509060101010101" pitchFamily="49" charset="-122"/>
                <a:cs typeface="Arial Black" panose="020B0A04020102020204" pitchFamily="34" charset="0"/>
              </a:rPr>
              <a:t>.</a:t>
            </a:r>
            <a:endParaRPr lang="zh-CN" altLang="en-US" sz="1400" dirty="0">
              <a:latin typeface="幼圆" panose="02010509060101010101" pitchFamily="49" charset="-122"/>
              <a:ea typeface="幼圆" panose="02010509060101010101" pitchFamily="49" charset="-122"/>
              <a:cs typeface="Arial Black" panose="020B0A04020102020204" pitchFamily="34" charset="0"/>
            </a:endParaRPr>
          </a:p>
        </p:txBody>
      </p:sp>
      <p:sp>
        <p:nvSpPr>
          <p:cNvPr id="3" name="矩形 2"/>
          <p:cNvSpPr/>
          <p:nvPr/>
        </p:nvSpPr>
        <p:spPr>
          <a:xfrm>
            <a:off x="582018" y="3075806"/>
            <a:ext cx="3604221" cy="1200329"/>
          </a:xfrm>
          <a:prstGeom prst="rect">
            <a:avLst/>
          </a:prstGeom>
        </p:spPr>
        <p:txBody>
          <a:bodyPr wrap="square">
            <a:spAutoFit/>
          </a:bodyPr>
          <a:lstStyle/>
          <a:p>
            <a:pPr indent="26987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把大数据、区块链和量子计算机联合起来看，就可以看到它们的革命性：大数据是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内容</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形式</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，量子计算机是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工具</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p:txBody>
      </p:sp>
      <p:sp>
        <p:nvSpPr>
          <p:cNvPr id="8" name="文本框 7"/>
          <p:cNvSpPr txBox="1"/>
          <p:nvPr/>
        </p:nvSpPr>
        <p:spPr>
          <a:xfrm>
            <a:off x="395536" y="411510"/>
            <a:ext cx="750878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AI</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a:t>
            </a:r>
          </a:p>
        </p:txBody>
      </p:sp>
    </p:spTree>
    <p:extLst>
      <p:ext uri="{BB962C8B-B14F-4D97-AF65-F5344CB8AC3E}">
        <p14:creationId xmlns:p14="http://schemas.microsoft.com/office/powerpoint/2010/main" val="110207904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481448" y="873175"/>
            <a:ext cx="3233936" cy="247290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区块链是革命性的</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4" name="文本框 3"/>
          <p:cNvSpPr txBox="1"/>
          <p:nvPr/>
        </p:nvSpPr>
        <p:spPr>
          <a:xfrm>
            <a:off x="612153" y="2792997"/>
            <a:ext cx="2031325" cy="800219"/>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量子计算是全息的</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并行，高维</a:t>
            </a:r>
            <a:endParaRPr lang="en-US" altLang="zh-CN"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6" name="矩形 5"/>
          <p:cNvSpPr/>
          <p:nvPr/>
        </p:nvSpPr>
        <p:spPr>
          <a:xfrm>
            <a:off x="5573344" y="838241"/>
            <a:ext cx="2236510" cy="738664"/>
          </a:xfrm>
          <a:prstGeom prst="rect">
            <a:avLst/>
          </a:prstGeom>
        </p:spPr>
        <p:txBody>
          <a:bodyPr wrap="none">
            <a:spAutoFit/>
          </a:bodyPr>
          <a:lstStyle/>
          <a:p>
            <a:pPr algn="r"/>
            <a:r>
              <a:rPr lang="zh-CN" altLang="en-US" sz="2400" dirty="0">
                <a:effectLst>
                  <a:glow rad="101600">
                    <a:schemeClr val="bg1">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歧路亡羊：</a:t>
            </a:r>
            <a:r>
              <a:rPr lang="zh-CN" altLang="en-US" sz="2000" dirty="0">
                <a:effectLst>
                  <a:glow rad="101600">
                    <a:schemeClr val="bg1">
                      <a:alpha val="40000"/>
                    </a:schemeClr>
                  </a:glow>
                </a:effectLst>
                <a:latin typeface="楷体" panose="02010609060101010101" pitchFamily="49" charset="-122"/>
                <a:ea typeface="楷体" panose="02010609060101010101" pitchFamily="49" charset="-122"/>
                <a:cs typeface="Arial Black" panose="020B0A04020102020204" pitchFamily="34" charset="0"/>
              </a:rPr>
              <a:t>杨朱</a:t>
            </a:r>
            <a:endParaRPr lang="en-US" altLang="zh-CN" dirty="0">
              <a:effectLst>
                <a:glow rad="101600">
                  <a:schemeClr val="bg1">
                    <a:alpha val="40000"/>
                  </a:schemeClr>
                </a:glow>
              </a:effectLst>
              <a:latin typeface="楷体" panose="02010609060101010101" pitchFamily="49" charset="-122"/>
              <a:ea typeface="楷体" panose="02010609060101010101" pitchFamily="49" charset="-122"/>
              <a:cs typeface="Arial Black" panose="020B0A04020102020204" pitchFamily="34" charset="0"/>
            </a:endParaRPr>
          </a:p>
          <a:p>
            <a:pPr algn="r"/>
            <a:r>
              <a:rPr lang="en-US" altLang="zh-CN"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rPr>
              <a:t>列子</a:t>
            </a:r>
            <a:r>
              <a:rPr lang="en-US" altLang="zh-CN"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rPr>
              <a:t>说符</a:t>
            </a:r>
            <a:r>
              <a:rPr lang="en-US" altLang="zh-CN"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rPr>
              <a:t>》</a:t>
            </a:r>
            <a:endParaRPr lang="zh-CN" altLang="en-US" dirty="0">
              <a:effectLst>
                <a:glow rad="101600">
                  <a:schemeClr val="bg1">
                    <a:alpha val="40000"/>
                  </a:schemeClr>
                </a:glo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8" name="文本框 7"/>
          <p:cNvSpPr txBox="1"/>
          <p:nvPr/>
        </p:nvSpPr>
        <p:spPr>
          <a:xfrm>
            <a:off x="547341" y="3723878"/>
            <a:ext cx="3185487" cy="923330"/>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从经典计算机的树的</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遍历算法</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到</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量子计算机的</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分身术并行算法</a:t>
            </a:r>
          </a:p>
        </p:txBody>
      </p:sp>
      <p:pic>
        <p:nvPicPr>
          <p:cNvPr id="9" name="图片 8"/>
          <p:cNvPicPr>
            <a:picLocks noChangeAspect="1"/>
          </p:cNvPicPr>
          <p:nvPr/>
        </p:nvPicPr>
        <p:blipFill rotWithShape="1">
          <a:blip r:embed="rId3" cstate="screen"/>
          <a:srcRect/>
          <a:stretch>
            <a:fillRect/>
          </a:stretch>
        </p:blipFill>
        <p:spPr>
          <a:xfrm>
            <a:off x="3879722" y="3381018"/>
            <a:ext cx="2153762" cy="126619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图片 9"/>
          <p:cNvPicPr>
            <a:picLocks noChangeAspect="1"/>
          </p:cNvPicPr>
          <p:nvPr/>
        </p:nvPicPr>
        <p:blipFill>
          <a:blip r:embed="rId4" cstate="screen"/>
          <a:stretch>
            <a:fillRect/>
          </a:stretch>
        </p:blipFill>
        <p:spPr>
          <a:xfrm>
            <a:off x="6284129" y="3381018"/>
            <a:ext cx="1467829" cy="138856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文本框 10"/>
          <p:cNvSpPr txBox="1"/>
          <p:nvPr/>
        </p:nvSpPr>
        <p:spPr>
          <a:xfrm>
            <a:off x="395536" y="411510"/>
            <a:ext cx="750878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AI</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a:t>
            </a:r>
          </a:p>
        </p:txBody>
      </p:sp>
    </p:spTree>
    <p:extLst>
      <p:ext uri="{BB962C8B-B14F-4D97-AF65-F5344CB8AC3E}">
        <p14:creationId xmlns:p14="http://schemas.microsoft.com/office/powerpoint/2010/main" val="39421503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solidFill>
                  <a:schemeClr val="tx1"/>
                </a:solidFill>
                <a:latin typeface="幼圆" panose="02010509060101010101" pitchFamily="49" charset="-122"/>
                <a:ea typeface="幼圆" panose="02010509060101010101" pitchFamily="49" charset="-122"/>
                <a:cs typeface="Arial Black" panose="020B0A04020102020204" pitchFamily="34" charset="0"/>
              </a:rPr>
              <a:t>区块链是革命性的</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区块链不是比特币</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8" name="矩形标注 7"/>
          <p:cNvSpPr/>
          <p:nvPr/>
        </p:nvSpPr>
        <p:spPr>
          <a:xfrm>
            <a:off x="4487661" y="3939902"/>
            <a:ext cx="3384376" cy="523220"/>
          </a:xfrm>
          <a:prstGeom prst="wedgeRectCallout">
            <a:avLst>
              <a:gd name="adj1" fmla="val -88282"/>
              <a:gd name="adj2" fmla="val -396033"/>
            </a:avLst>
          </a:prstGeom>
          <a:ln w="3175">
            <a:solidFill>
              <a:srgbClr val="00B050"/>
            </a:solidFill>
          </a:ln>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区块链是一种基础性的技术，不会很明显地在普通用户面前展现。</a:t>
            </a:r>
            <a:endParaRPr lang="zh-CN" altLang="en-US" sz="1200" dirty="0">
              <a:latin typeface="幼圆" panose="02010509060101010101" pitchFamily="49" charset="-122"/>
              <a:ea typeface="幼圆" panose="02010509060101010101" pitchFamily="49" charset="-122"/>
              <a:cs typeface="Arial Black" panose="020B0A04020102020204" pitchFamily="34" charset="0"/>
            </a:endParaRPr>
          </a:p>
        </p:txBody>
      </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7" name="矩形标注 6"/>
          <p:cNvSpPr/>
          <p:nvPr/>
        </p:nvSpPr>
        <p:spPr>
          <a:xfrm>
            <a:off x="4542691" y="872839"/>
            <a:ext cx="3384376" cy="2677656"/>
          </a:xfrm>
          <a:prstGeom prst="wedgeRectCallout">
            <a:avLst>
              <a:gd name="adj1" fmla="val -90420"/>
              <a:gd name="adj2" fmla="val -12794"/>
            </a:avLst>
          </a:prstGeom>
          <a:ln w="3175"/>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区块链，和物联网、大数据、人工智能等一样，是一种新技术，是通用的信息技术。</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虽然区块链起源于比特币，但它绝不是只能为比特币或者其他虚拟货币所用。</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区块链可以应用于几乎所有信息技术涉及的领域。</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王欣的快播、早期的</a:t>
            </a:r>
            <a:r>
              <a:rPr lang="en-US" altLang="zh-CN" sz="1400" dirty="0">
                <a:latin typeface="幼圆" panose="02010509060101010101" pitchFamily="49" charset="-122"/>
                <a:ea typeface="幼圆" panose="02010509060101010101" pitchFamily="49" charset="-122"/>
                <a:cs typeface="Arial Black" panose="020B0A04020102020204" pitchFamily="34" charset="0"/>
              </a:rPr>
              <a:t>BT</a:t>
            </a:r>
            <a:r>
              <a:rPr lang="zh-CN" altLang="en-US" sz="1400" dirty="0">
                <a:latin typeface="幼圆" panose="02010509060101010101" pitchFamily="49" charset="-122"/>
                <a:ea typeface="幼圆" panose="02010509060101010101" pitchFamily="49" charset="-122"/>
                <a:cs typeface="Arial Black" panose="020B0A04020102020204" pitchFamily="34" charset="0"/>
              </a:rPr>
              <a:t>下载，</a:t>
            </a:r>
            <a:r>
              <a:rPr lang="zh-CN" altLang="en-US" sz="1400" b="1" dirty="0">
                <a:latin typeface="幼圆" panose="02010509060101010101" pitchFamily="49" charset="-122"/>
                <a:ea typeface="幼圆" panose="02010509060101010101" pitchFamily="49" charset="-122"/>
                <a:cs typeface="Arial Black" panose="020B0A04020102020204" pitchFamily="34" charset="0"/>
              </a:rPr>
              <a:t>自标准数据（数据港口）都具有区块链思想，</a:t>
            </a:r>
            <a:r>
              <a:rPr lang="zh-CN" altLang="en-US" sz="1400" dirty="0">
                <a:latin typeface="幼圆" panose="02010509060101010101" pitchFamily="49" charset="-122"/>
                <a:ea typeface="幼圆" panose="02010509060101010101" pitchFamily="49" charset="-122"/>
                <a:cs typeface="Arial Black" panose="020B0A04020102020204" pitchFamily="34" charset="0"/>
              </a:rPr>
              <a:t>都是区块链的部分应用或原型。</a:t>
            </a:r>
            <a:endParaRPr lang="en-US" altLang="zh-CN" sz="1400" dirty="0">
              <a:latin typeface="幼圆" panose="02010509060101010101" pitchFamily="49" charset="-122"/>
              <a:ea typeface="幼圆" panose="02010509060101010101" pitchFamily="49" charset="-122"/>
              <a:cs typeface="Arial Black" panose="020B0A04020102020204" pitchFamily="34" charset="0"/>
            </a:endParaRP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当前风口在金融领域。这要么是目光短浅，要么是别有用心！</a:t>
            </a:r>
            <a:endParaRPr lang="zh-CN" altLang="en-US" sz="1200" dirty="0">
              <a:latin typeface="幼圆" panose="02010509060101010101" pitchFamily="49" charset="-122"/>
              <a:ea typeface="幼圆" panose="02010509060101010101" pitchFamily="49" charset="-122"/>
              <a:cs typeface="Arial Black" panose="020B0A04020102020204" pitchFamily="34" charset="0"/>
            </a:endParaRPr>
          </a:p>
        </p:txBody>
      </p:sp>
      <p:sp>
        <p:nvSpPr>
          <p:cNvPr id="9" name="矩形标注 8"/>
          <p:cNvSpPr/>
          <p:nvPr/>
        </p:nvSpPr>
        <p:spPr>
          <a:xfrm>
            <a:off x="630230" y="2719172"/>
            <a:ext cx="3653737" cy="2031325"/>
          </a:xfrm>
          <a:prstGeom prst="wedgeRectCallout">
            <a:avLst>
              <a:gd name="adj1" fmla="val 17097"/>
              <a:gd name="adj2" fmla="val -59669"/>
            </a:avLst>
          </a:prstGeom>
          <a:ln w="3175">
            <a:solidFill>
              <a:srgbClr val="00B050"/>
            </a:solidFill>
          </a:ln>
        </p:spPr>
        <p:style>
          <a:lnRef idx="2">
            <a:schemeClr val="accent5"/>
          </a:lnRef>
          <a:fillRef idx="1">
            <a:schemeClr val="lt1"/>
          </a:fillRef>
          <a:effectRef idx="0">
            <a:schemeClr val="accent5"/>
          </a:effectRef>
          <a:fontRef idx="minor">
            <a:schemeClr val="dk1"/>
          </a:fontRef>
        </p:style>
        <p:txBody>
          <a:bodyPr wrap="square">
            <a:spAutoFit/>
          </a:bodyPr>
          <a:lstStyle/>
          <a:p>
            <a:pPr indent="269875" algn="just"/>
            <a:r>
              <a:rPr lang="en-US" altLang="zh-CN" sz="1400" dirty="0">
                <a:latin typeface="幼圆" panose="02010509060101010101" pitchFamily="49" charset="-122"/>
                <a:ea typeface="幼圆" panose="02010509060101010101" pitchFamily="49" charset="-122"/>
                <a:cs typeface="Arial Black" panose="020B0A04020102020204" pitchFamily="34" charset="0"/>
              </a:rPr>
              <a:t>ICO</a:t>
            </a:r>
            <a:r>
              <a:rPr lang="zh-CN" altLang="en-US" sz="1400" dirty="0">
                <a:latin typeface="幼圆" panose="02010509060101010101" pitchFamily="49" charset="-122"/>
                <a:ea typeface="幼圆" panose="02010509060101010101" pitchFamily="49" charset="-122"/>
                <a:cs typeface="Arial Black" panose="020B0A04020102020204" pitchFamily="34" charset="0"/>
              </a:rPr>
              <a:t>其实就是用区块链技术发行一种新的虚拟货币。</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经济学常识告诉我们，一种货币必须具有稀缺性，即获得它的困难性。</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当前的比特币等，可以说很稀缺。</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可是，如果你有个量子计算机，那就很轻松了。</a:t>
            </a:r>
          </a:p>
          <a:p>
            <a:pPr indent="269875" algn="just"/>
            <a:r>
              <a:rPr lang="zh-CN" altLang="en-US" sz="1400" dirty="0">
                <a:latin typeface="幼圆" panose="02010509060101010101" pitchFamily="49" charset="-122"/>
                <a:ea typeface="幼圆" panose="02010509060101010101" pitchFamily="49" charset="-122"/>
                <a:cs typeface="Arial Black" panose="020B0A04020102020204" pitchFamily="34" charset="0"/>
              </a:rPr>
              <a:t>量子计算机将干掉比特币的稀缺性，那么它就很难再充当货币了。</a:t>
            </a:r>
            <a:endParaRPr lang="zh-CN" altLang="en-US" sz="1200" dirty="0">
              <a:latin typeface="幼圆" panose="02010509060101010101" pitchFamily="49" charset="-122"/>
              <a:ea typeface="幼圆" panose="02010509060101010101" pitchFamily="49" charset="-122"/>
              <a:cs typeface="Arial Black" panose="020B0A04020102020204" pitchFamily="34" charset="0"/>
            </a:endParaRPr>
          </a:p>
        </p:txBody>
      </p:sp>
      <p:sp>
        <p:nvSpPr>
          <p:cNvPr id="10" name="文本框 9"/>
          <p:cNvSpPr txBox="1"/>
          <p:nvPr/>
        </p:nvSpPr>
        <p:spPr>
          <a:xfrm>
            <a:off x="395536" y="411510"/>
            <a:ext cx="750878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区块链</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AI</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量子计算</a:t>
            </a:r>
          </a:p>
        </p:txBody>
      </p:sp>
    </p:spTree>
    <p:extLst>
      <p:ext uri="{BB962C8B-B14F-4D97-AF65-F5344CB8AC3E}">
        <p14:creationId xmlns:p14="http://schemas.microsoft.com/office/powerpoint/2010/main" val="16951178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611560" y="1094422"/>
            <a:ext cx="3672408" cy="1477328"/>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本质：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区块链是一种全息有机系统；</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影响：</a:t>
            </a:r>
            <a:r>
              <a:rPr lang="zh-CN" altLang="en-US" dirty="0">
                <a:solidFill>
                  <a:schemeClr val="tx1"/>
                </a:solidFill>
                <a:latin typeface="幼圆" panose="02010509060101010101" pitchFamily="49" charset="-122"/>
                <a:ea typeface="幼圆" panose="02010509060101010101" pitchFamily="49" charset="-122"/>
                <a:cs typeface="Arial Black" panose="020B0A04020102020204" pitchFamily="34" charset="0"/>
              </a:rPr>
              <a:t>区块链是革命性的</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范围：</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区块链是通用的；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应用：</a:t>
            </a:r>
            <a:r>
              <a:rPr lang="zh-CN" altLang="en-US" dirty="0">
                <a:latin typeface="幼圆" panose="02010509060101010101" pitchFamily="49" charset="-122"/>
                <a:ea typeface="幼圆" panose="02010509060101010101" pitchFamily="49" charset="-122"/>
                <a:cs typeface="Arial Black" panose="020B0A04020102020204" pitchFamily="34" charset="0"/>
              </a:rPr>
              <a:t>区块链是隐性的；</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误区：</a:t>
            </a:r>
            <a:r>
              <a:rPr lang="zh-CN" altLang="en-US" dirty="0">
                <a:latin typeface="幼圆" panose="02010509060101010101" pitchFamily="49" charset="-122"/>
                <a:ea typeface="幼圆" panose="02010509060101010101" pitchFamily="49" charset="-122"/>
                <a:cs typeface="Arial Black" panose="020B0A04020102020204" pitchFamily="34" charset="0"/>
              </a:rPr>
              <a:t>区块链不是比特币。</a:t>
            </a:r>
          </a:p>
        </p:txBody>
      </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6" name="文本框 15"/>
          <p:cNvSpPr txBox="1"/>
          <p:nvPr/>
        </p:nvSpPr>
        <p:spPr>
          <a:xfrm>
            <a:off x="395536" y="411510"/>
            <a:ext cx="326243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区块链是全息有机系统</a:t>
            </a:r>
          </a:p>
        </p:txBody>
      </p:sp>
      <p:sp>
        <p:nvSpPr>
          <p:cNvPr id="4" name="矩形 3"/>
          <p:cNvSpPr/>
          <p:nvPr/>
        </p:nvSpPr>
        <p:spPr>
          <a:xfrm>
            <a:off x="611560" y="2715766"/>
            <a:ext cx="3700849" cy="2031325"/>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indent="269875"/>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虚拟货币，“</a:t>
            </a:r>
            <a:r>
              <a:rPr lang="zh-CN" altLang="en-US" dirty="0">
                <a:solidFill>
                  <a:srgbClr val="FF0000"/>
                </a:solidFill>
                <a:latin typeface="方正粗宋简体" panose="03000509000000000000" pitchFamily="65" charset="-122"/>
                <a:ea typeface="方正粗宋简体" panose="03000509000000000000" pitchFamily="65" charset="-122"/>
                <a:cs typeface="Arial Black" panose="020B0A04020102020204" pitchFamily="34" charset="0"/>
              </a:rPr>
              <a:t>投机</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 。</a:t>
            </a:r>
          </a:p>
          <a:p>
            <a:pPr indent="269875"/>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了解区块链技术，“</a:t>
            </a:r>
            <a:r>
              <a:rPr lang="zh-CN" altLang="en-US" dirty="0">
                <a:solidFill>
                  <a:srgbClr val="FF0000"/>
                </a:solidFill>
                <a:latin typeface="方正粗宋简体" panose="03000509000000000000" pitchFamily="65" charset="-122"/>
                <a:ea typeface="方正粗宋简体" panose="03000509000000000000" pitchFamily="65" charset="-122"/>
                <a:cs typeface="Arial Black" panose="020B0A04020102020204" pitchFamily="34" charset="0"/>
              </a:rPr>
              <a:t>奋斗</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a:t>
            </a:r>
          </a:p>
          <a:p>
            <a:pPr indent="269875"/>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研发或支持区块链技术或产品，“</a:t>
            </a:r>
            <a:r>
              <a:rPr lang="zh-CN" altLang="en-US" dirty="0">
                <a:solidFill>
                  <a:srgbClr val="FF0000"/>
                </a:solidFill>
                <a:latin typeface="方正粗宋简体" panose="03000509000000000000" pitchFamily="65" charset="-122"/>
                <a:ea typeface="方正粗宋简体" panose="03000509000000000000" pitchFamily="65" charset="-122"/>
                <a:cs typeface="Arial Black" panose="020B0A04020102020204" pitchFamily="34" charset="0"/>
              </a:rPr>
              <a:t>投资</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”行为。</a:t>
            </a:r>
          </a:p>
          <a:p>
            <a:pPr indent="269875"/>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区块链数据库？但在量子计算机时代到来之前，可能不会产生太大的影响。</a:t>
            </a:r>
          </a:p>
        </p:txBody>
      </p:sp>
      <p:pic>
        <p:nvPicPr>
          <p:cNvPr id="3" name="图片 2"/>
          <p:cNvPicPr>
            <a:picLocks noChangeAspect="1"/>
          </p:cNvPicPr>
          <p:nvPr/>
        </p:nvPicPr>
        <p:blipFill>
          <a:blip r:embed="rId2" cstate="screen"/>
          <a:stretch>
            <a:fillRect/>
          </a:stretch>
        </p:blipFill>
        <p:spPr>
          <a:xfrm>
            <a:off x="4671713" y="776519"/>
            <a:ext cx="2927718" cy="337940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4651031" y="215807"/>
            <a:ext cx="2969082" cy="1692771"/>
          </a:xfrm>
          <a:prstGeom prst="rect">
            <a:avLst/>
          </a:prstGeom>
          <a:noFill/>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神龙币</a:t>
            </a:r>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SLB</a:t>
            </a:r>
          </a:p>
          <a:p>
            <a:pPr algn="ctr"/>
            <a:endPar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2400" b="1" dirty="0">
                <a:solidFill>
                  <a:schemeClr val="bg1"/>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b="1" dirty="0">
                <a:solidFill>
                  <a:schemeClr val="bg1"/>
                </a:solidFill>
                <a:latin typeface="方正粗宋简体" panose="03000509000000000000" pitchFamily="65" charset="-122"/>
                <a:ea typeface="方正粗宋简体" panose="03000509000000000000" pitchFamily="65" charset="-122"/>
                <a:cs typeface="Arial Black" panose="020B0A04020102020204" pitchFamily="34" charset="0"/>
              </a:rPr>
              <a:t>区块链生存训练</a:t>
            </a:r>
            <a:r>
              <a:rPr lang="en-US" altLang="zh-CN" sz="2400" b="1" dirty="0">
                <a:solidFill>
                  <a:schemeClr val="bg1"/>
                </a:solidFill>
                <a:latin typeface="方正粗宋简体" panose="03000509000000000000" pitchFamily="65" charset="-122"/>
                <a:ea typeface="方正粗宋简体" panose="03000509000000000000" pitchFamily="65" charset="-122"/>
                <a:cs typeface="Arial Black" panose="020B0A04020102020204" pitchFamily="34" charset="0"/>
              </a:rPr>
              <a:t>》</a:t>
            </a:r>
          </a:p>
          <a:p>
            <a:pPr algn="ctr"/>
            <a:r>
              <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知识星球</a:t>
            </a:r>
            <a:endPar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文本框 5"/>
          <p:cNvSpPr txBox="1"/>
          <p:nvPr/>
        </p:nvSpPr>
        <p:spPr>
          <a:xfrm>
            <a:off x="5017585" y="4254973"/>
            <a:ext cx="2339102"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创造一种虚拟币</a:t>
            </a:r>
          </a:p>
        </p:txBody>
      </p:sp>
      <p:pic>
        <p:nvPicPr>
          <p:cNvPr id="8194" name="Picture 2" descr="https://timgsa.baidu.com/timg?image&amp;quality=80&amp;size=b9999_10000&amp;sec=1520252652495&amp;di=3b5c9605f2b776d38f578d27e68ece8f&amp;imgtype=0&amp;src=http%3A%2F%2Fpic44.nipic.com%2F20140704%2F6608733_112721863000_2.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flipH="1">
            <a:off x="6804248" y="3288360"/>
            <a:ext cx="1367042" cy="118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493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395536" y="1040418"/>
            <a:ext cx="1620957" cy="523220"/>
          </a:xfrm>
          <a:prstGeom prst="rect">
            <a:avLst/>
          </a:prstGeom>
        </p:spPr>
        <p:txBody>
          <a:bodyPr wrap="none">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全息影像</a:t>
            </a:r>
          </a:p>
        </p:txBody>
      </p:sp>
      <p:pic>
        <p:nvPicPr>
          <p:cNvPr id="7171" name="Picture 3"/>
          <p:cNvPicPr>
            <a:picLocks noChangeAspect="1" noChangeArrowheads="1"/>
          </p:cNvPicPr>
          <p:nvPr/>
        </p:nvPicPr>
        <p:blipFill>
          <a:blip r:embed="rId2"/>
          <a:srcRect/>
          <a:stretch>
            <a:fillRect/>
          </a:stretch>
        </p:blipFill>
        <p:spPr bwMode="auto">
          <a:xfrm>
            <a:off x="4067944" y="934730"/>
            <a:ext cx="3697228" cy="185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srcRect/>
          <a:stretch>
            <a:fillRect/>
          </a:stretch>
        </p:blipFill>
        <p:spPr bwMode="auto">
          <a:xfrm>
            <a:off x="5364088" y="2924175"/>
            <a:ext cx="2779713"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srcRect/>
          <a:stretch>
            <a:fillRect/>
          </a:stretch>
        </p:blipFill>
        <p:spPr bwMode="auto">
          <a:xfrm>
            <a:off x="251520" y="2883436"/>
            <a:ext cx="4194175" cy="196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24667" y="1720428"/>
            <a:ext cx="4572000" cy="923330"/>
          </a:xfrm>
          <a:prstGeom prst="rect">
            <a:avLst/>
          </a:prstGeom>
        </p:spPr>
        <p:txBody>
          <a:bodyPr>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黑白照片：光波的强度，即振幅</a:t>
            </a:r>
          </a:p>
          <a:p>
            <a:r>
              <a:rPr lang="zh-CN" altLang="en-US" dirty="0">
                <a:latin typeface="幼圆" panose="02010509060101010101" pitchFamily="49" charset="-122"/>
                <a:ea typeface="幼圆" panose="02010509060101010101" pitchFamily="49" charset="-122"/>
                <a:cs typeface="Arial Black" panose="020B0A04020102020204" pitchFamily="34" charset="0"/>
              </a:rPr>
              <a:t>彩色照片：加上了频率或波长。</a:t>
            </a:r>
          </a:p>
          <a:p>
            <a:r>
              <a:rPr lang="zh-CN" altLang="en-US" dirty="0">
                <a:latin typeface="幼圆" panose="02010509060101010101" pitchFamily="49" charset="-122"/>
                <a:ea typeface="幼圆" panose="02010509060101010101" pitchFamily="49" charset="-122"/>
                <a:cs typeface="Arial Black" panose="020B0A04020102020204" pitchFamily="34" charset="0"/>
              </a:rPr>
              <a:t>全息照片：又加上了光的相位信息。</a:t>
            </a:r>
          </a:p>
        </p:txBody>
      </p:sp>
      <p:sp>
        <p:nvSpPr>
          <p:cNvPr id="6" name="TextBox 5"/>
          <p:cNvSpPr txBox="1"/>
          <p:nvPr/>
        </p:nvSpPr>
        <p:spPr>
          <a:xfrm>
            <a:off x="424667" y="483518"/>
            <a:ext cx="5109091"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先看两个神奇的事儿 </a:t>
            </a:r>
            <a:r>
              <a:rPr lang="en-US" altLang="zh-CN"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关于全息</a:t>
            </a:r>
          </a:p>
        </p:txBody>
      </p:sp>
      <p:sp>
        <p:nvSpPr>
          <p:cNvPr id="9" name="文本框 8"/>
          <p:cNvSpPr txBox="1"/>
          <p:nvPr/>
        </p:nvSpPr>
        <p:spPr>
          <a:xfrm>
            <a:off x="6474460" y="26259"/>
            <a:ext cx="1391761"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sp>
        <p:nvSpPr>
          <p:cNvPr id="10" name="文本框 9">
            <a:hlinkClick r:id="rId5" action="ppaction://hlinksldjump"/>
          </p:cNvPr>
          <p:cNvSpPr txBox="1"/>
          <p:nvPr/>
        </p:nvSpPr>
        <p:spPr>
          <a:xfrm>
            <a:off x="8243245" y="175035"/>
            <a:ext cx="75982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5" name="文本框 4"/>
          <p:cNvSpPr txBox="1"/>
          <p:nvPr/>
        </p:nvSpPr>
        <p:spPr>
          <a:xfrm>
            <a:off x="2016493" y="1124153"/>
            <a:ext cx="2133918" cy="338554"/>
          </a:xfrm>
          <a:prstGeom prst="rect">
            <a:avLst/>
          </a:prstGeom>
          <a:noFill/>
        </p:spPr>
        <p:txBody>
          <a:bodyPr wrap="none" rtlCol="0">
            <a:spAutoFit/>
          </a:bodyPr>
          <a:lstStyle/>
          <a:p>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为什么不叫“立体”？</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66029" y="952995"/>
            <a:ext cx="7943079" cy="1239722"/>
            <a:chOff x="661369" y="952995"/>
            <a:chExt cx="7943079" cy="1239722"/>
          </a:xfrm>
        </p:grpSpPr>
        <p:grpSp>
          <p:nvGrpSpPr>
            <p:cNvPr id="31" name="组合 30"/>
            <p:cNvGrpSpPr/>
            <p:nvPr/>
          </p:nvGrpSpPr>
          <p:grpSpPr>
            <a:xfrm>
              <a:off x="2651719" y="952995"/>
              <a:ext cx="892885" cy="1239722"/>
              <a:chOff x="755576" y="627534"/>
              <a:chExt cx="892885" cy="1239722"/>
            </a:xfrm>
          </p:grpSpPr>
          <p:sp>
            <p:nvSpPr>
              <p:cNvPr id="76"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7" name="TextBox 3"/>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大数据</a:t>
                </a:r>
              </a:p>
            </p:txBody>
          </p:sp>
        </p:grpSp>
        <p:grpSp>
          <p:nvGrpSpPr>
            <p:cNvPr id="32" name="组合 31"/>
            <p:cNvGrpSpPr/>
            <p:nvPr/>
          </p:nvGrpSpPr>
          <p:grpSpPr>
            <a:xfrm>
              <a:off x="661369" y="952995"/>
              <a:ext cx="892886" cy="1239722"/>
              <a:chOff x="755575" y="627534"/>
              <a:chExt cx="892886" cy="1239722"/>
            </a:xfrm>
          </p:grpSpPr>
          <p:sp>
            <p:nvSpPr>
              <p:cNvPr id="74"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5" name="TextBox 7"/>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物联网</a:t>
                </a:r>
              </a:p>
            </p:txBody>
          </p:sp>
        </p:grpSp>
        <p:grpSp>
          <p:nvGrpSpPr>
            <p:cNvPr id="33" name="组合 32"/>
            <p:cNvGrpSpPr/>
            <p:nvPr/>
          </p:nvGrpSpPr>
          <p:grpSpPr>
            <a:xfrm>
              <a:off x="1656544" y="952995"/>
              <a:ext cx="892886" cy="1239722"/>
              <a:chOff x="755575" y="627534"/>
              <a:chExt cx="892886" cy="1239722"/>
            </a:xfrm>
          </p:grpSpPr>
          <p:sp>
            <p:nvSpPr>
              <p:cNvPr id="49"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2" name="TextBox 10"/>
              <p:cNvSpPr txBox="1"/>
              <p:nvPr/>
            </p:nvSpPr>
            <p:spPr>
              <a:xfrm>
                <a:off x="771298"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云计算</a:t>
                </a:r>
              </a:p>
            </p:txBody>
          </p:sp>
        </p:grpSp>
        <p:grpSp>
          <p:nvGrpSpPr>
            <p:cNvPr id="34" name="组合 33"/>
            <p:cNvGrpSpPr/>
            <p:nvPr/>
          </p:nvGrpSpPr>
          <p:grpSpPr>
            <a:xfrm>
              <a:off x="3646893" y="952995"/>
              <a:ext cx="892884" cy="1239722"/>
              <a:chOff x="755576" y="627534"/>
              <a:chExt cx="892884" cy="1239722"/>
            </a:xfrm>
          </p:grpSpPr>
          <p:sp>
            <p:nvSpPr>
              <p:cNvPr id="47" name="TextBox 12"/>
              <p:cNvSpPr txBox="1"/>
              <p:nvPr/>
            </p:nvSpPr>
            <p:spPr>
              <a:xfrm>
                <a:off x="755576" y="627534"/>
                <a:ext cx="877164"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8" name="TextBox 13"/>
              <p:cNvSpPr txBox="1"/>
              <p:nvPr/>
            </p:nvSpPr>
            <p:spPr>
              <a:xfrm>
                <a:off x="771297" y="1497924"/>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区块链</a:t>
                </a:r>
              </a:p>
            </p:txBody>
          </p:sp>
        </p:grpSp>
        <p:grpSp>
          <p:nvGrpSpPr>
            <p:cNvPr id="35" name="组合 34"/>
            <p:cNvGrpSpPr/>
            <p:nvPr/>
          </p:nvGrpSpPr>
          <p:grpSpPr>
            <a:xfrm>
              <a:off x="4542372" y="952995"/>
              <a:ext cx="1107996" cy="1239722"/>
              <a:chOff x="655882" y="627534"/>
              <a:chExt cx="1107996" cy="1239722"/>
            </a:xfrm>
          </p:grpSpPr>
          <p:sp>
            <p:nvSpPr>
              <p:cNvPr id="45" name="TextBox 12"/>
              <p:cNvSpPr txBox="1"/>
              <p:nvPr/>
            </p:nvSpPr>
            <p:spPr>
              <a:xfrm>
                <a:off x="755576" y="627534"/>
                <a:ext cx="877163" cy="923330"/>
              </a:xfrm>
              <a:prstGeom prst="rect">
                <a:avLst/>
              </a:prstGeom>
              <a:solidFill>
                <a:srgbClr val="0099FF"/>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6" name="TextBox 13"/>
              <p:cNvSpPr txBox="1"/>
              <p:nvPr/>
            </p:nvSpPr>
            <p:spPr>
              <a:xfrm>
                <a:off x="655882"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人工智能</a:t>
                </a:r>
              </a:p>
            </p:txBody>
          </p:sp>
        </p:grpSp>
        <p:grpSp>
          <p:nvGrpSpPr>
            <p:cNvPr id="36" name="组合 35"/>
            <p:cNvGrpSpPr/>
            <p:nvPr/>
          </p:nvGrpSpPr>
          <p:grpSpPr>
            <a:xfrm>
              <a:off x="5521823" y="952995"/>
              <a:ext cx="1107996" cy="1239722"/>
              <a:chOff x="655881" y="627534"/>
              <a:chExt cx="1107996" cy="1239722"/>
            </a:xfrm>
          </p:grpSpPr>
          <p:sp>
            <p:nvSpPr>
              <p:cNvPr id="43" name="TextBox 12"/>
              <p:cNvSpPr txBox="1"/>
              <p:nvPr/>
            </p:nvSpPr>
            <p:spPr>
              <a:xfrm>
                <a:off x="755576" y="627534"/>
                <a:ext cx="877163" cy="923330"/>
              </a:xfrm>
              <a:prstGeom prst="rect">
                <a:avLst/>
              </a:prstGeom>
              <a:solidFill>
                <a:srgbClr val="FF5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孪</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4"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数字孪生</a:t>
                </a:r>
              </a:p>
            </p:txBody>
          </p:sp>
        </p:grpSp>
        <p:grpSp>
          <p:nvGrpSpPr>
            <p:cNvPr id="37" name="组合 36"/>
            <p:cNvGrpSpPr/>
            <p:nvPr/>
          </p:nvGrpSpPr>
          <p:grpSpPr>
            <a:xfrm>
              <a:off x="6600970" y="952995"/>
              <a:ext cx="892885" cy="1239722"/>
              <a:chOff x="755576" y="627534"/>
              <a:chExt cx="892885" cy="1239722"/>
            </a:xfrm>
          </p:grpSpPr>
          <p:sp>
            <p:nvSpPr>
              <p:cNvPr id="41" name="TextBox 12"/>
              <p:cNvSpPr txBox="1"/>
              <p:nvPr/>
            </p:nvSpPr>
            <p:spPr>
              <a:xfrm>
                <a:off x="755576" y="627534"/>
                <a:ext cx="877164" cy="923330"/>
              </a:xfrm>
              <a:prstGeom prst="rect">
                <a:avLst/>
              </a:prstGeom>
              <a:solidFill>
                <a:srgbClr val="7030A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TextBox 13"/>
              <p:cNvSpPr txBox="1"/>
              <p:nvPr/>
            </p:nvSpPr>
            <p:spPr>
              <a:xfrm>
                <a:off x="771297"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元宇宙</a:t>
                </a:r>
              </a:p>
            </p:txBody>
          </p:sp>
        </p:grpSp>
        <p:grpSp>
          <p:nvGrpSpPr>
            <p:cNvPr id="38" name="组合 37"/>
            <p:cNvGrpSpPr/>
            <p:nvPr/>
          </p:nvGrpSpPr>
          <p:grpSpPr>
            <a:xfrm>
              <a:off x="7496452" y="952995"/>
              <a:ext cx="1107996" cy="1239722"/>
              <a:chOff x="655881" y="627534"/>
              <a:chExt cx="1107996" cy="1239722"/>
            </a:xfrm>
          </p:grpSpPr>
          <p:sp>
            <p:nvSpPr>
              <p:cNvPr id="39" name="TextBox 12"/>
              <p:cNvSpPr txBox="1"/>
              <p:nvPr/>
            </p:nvSpPr>
            <p:spPr>
              <a:xfrm>
                <a:off x="755576" y="627534"/>
                <a:ext cx="877164" cy="923330"/>
              </a:xfrm>
              <a:prstGeom prst="rect">
                <a:avLst/>
              </a:prstGeom>
              <a:solidFill>
                <a:srgbClr val="00990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0" name="TextBox 13"/>
              <p:cNvSpPr txBox="1"/>
              <p:nvPr/>
            </p:nvSpPr>
            <p:spPr>
              <a:xfrm>
                <a:off x="655881" y="1497924"/>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量子计算</a:t>
                </a:r>
              </a:p>
            </p:txBody>
          </p:sp>
        </p:grpSp>
      </p:grpSp>
      <p:sp>
        <p:nvSpPr>
          <p:cNvPr id="22" name="TextBox 1"/>
          <p:cNvSpPr txBox="1"/>
          <p:nvPr/>
        </p:nvSpPr>
        <p:spPr>
          <a:xfrm>
            <a:off x="443117" y="267494"/>
            <a:ext cx="634821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、复杂系统</a:t>
            </a:r>
          </a:p>
        </p:txBody>
      </p:sp>
      <p:sp>
        <p:nvSpPr>
          <p:cNvPr id="2" name="矩形 1"/>
          <p:cNvSpPr/>
          <p:nvPr/>
        </p:nvSpPr>
        <p:spPr>
          <a:xfrm>
            <a:off x="5467083" y="826689"/>
            <a:ext cx="2188384" cy="14194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0" name="TextBox 18"/>
          <p:cNvSpPr txBox="1"/>
          <p:nvPr/>
        </p:nvSpPr>
        <p:spPr>
          <a:xfrm>
            <a:off x="389986" y="2499742"/>
            <a:ext cx="1877758" cy="2062103"/>
          </a:xfrm>
          <a:prstGeom prst="rect">
            <a:avLst/>
          </a:prstGeom>
          <a:noFill/>
        </p:spPr>
        <p:txBody>
          <a:bodyPr wrap="square" rtlCol="0">
            <a:spAutoFit/>
          </a:bodyPr>
          <a:lstStyle/>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数字孪生</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元宇宙</a:t>
            </a:r>
            <a:endParaRPr lang="en-US" altLang="zh-CN" sz="28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全息仿真</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全维度链接</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并行世界</a:t>
            </a:r>
          </a:p>
        </p:txBody>
      </p:sp>
      <p:grpSp>
        <p:nvGrpSpPr>
          <p:cNvPr id="54" name="组合 53"/>
          <p:cNvGrpSpPr/>
          <p:nvPr/>
        </p:nvGrpSpPr>
        <p:grpSpPr>
          <a:xfrm>
            <a:off x="2195736" y="2282134"/>
            <a:ext cx="6948263" cy="2861365"/>
            <a:chOff x="443117" y="1557522"/>
            <a:chExt cx="8031206" cy="3585977"/>
          </a:xfrm>
        </p:grpSpPr>
        <p:pic>
          <p:nvPicPr>
            <p:cNvPr id="55" name="图片 54"/>
            <p:cNvPicPr>
              <a:picLocks noChangeAspect="1"/>
            </p:cNvPicPr>
            <p:nvPr/>
          </p:nvPicPr>
          <p:blipFill>
            <a:blip r:embed="rId2" cstate="screen"/>
            <a:stretch>
              <a:fillRect/>
            </a:stretch>
          </p:blipFill>
          <p:spPr>
            <a:xfrm>
              <a:off x="5914109" y="2602271"/>
              <a:ext cx="2560214" cy="169998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6" name="图片 55"/>
            <p:cNvPicPr>
              <a:picLocks noChangeAspect="1"/>
            </p:cNvPicPr>
            <p:nvPr/>
          </p:nvPicPr>
          <p:blipFill>
            <a:blip r:embed="rId3" cstate="screen"/>
            <a:stretch>
              <a:fillRect/>
            </a:stretch>
          </p:blipFill>
          <p:spPr>
            <a:xfrm>
              <a:off x="3649483" y="1557522"/>
              <a:ext cx="3809843" cy="188451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7" name="图片 56"/>
            <p:cNvPicPr>
              <a:picLocks noChangeAspect="1"/>
            </p:cNvPicPr>
            <p:nvPr/>
          </p:nvPicPr>
          <p:blipFill rotWithShape="1">
            <a:blip r:embed="rId4" cstate="screen"/>
            <a:srcRect/>
            <a:stretch>
              <a:fillRect/>
            </a:stretch>
          </p:blipFill>
          <p:spPr>
            <a:xfrm>
              <a:off x="443117" y="3037362"/>
              <a:ext cx="2829520" cy="186950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8" name="图片 57"/>
            <p:cNvPicPr>
              <a:picLocks noChangeAspect="1"/>
            </p:cNvPicPr>
            <p:nvPr/>
          </p:nvPicPr>
          <p:blipFill>
            <a:blip r:embed="rId5"/>
            <a:stretch>
              <a:fillRect/>
            </a:stretch>
          </p:blipFill>
          <p:spPr>
            <a:xfrm>
              <a:off x="2543020" y="2643758"/>
              <a:ext cx="2994243" cy="187140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9" name="图片 58"/>
            <p:cNvPicPr>
              <a:picLocks noChangeAspect="1"/>
            </p:cNvPicPr>
            <p:nvPr/>
          </p:nvPicPr>
          <p:blipFill>
            <a:blip r:embed="rId6" cstate="screen"/>
            <a:stretch>
              <a:fillRect/>
            </a:stretch>
          </p:blipFill>
          <p:spPr>
            <a:xfrm>
              <a:off x="4402480" y="3685586"/>
              <a:ext cx="2590226" cy="145791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sp>
        <p:nvSpPr>
          <p:cNvPr id="3" name="文本框 2"/>
          <p:cNvSpPr txBox="1"/>
          <p:nvPr/>
        </p:nvSpPr>
        <p:spPr>
          <a:xfrm>
            <a:off x="2236078" y="2355540"/>
            <a:ext cx="2059909" cy="954107"/>
          </a:xfrm>
          <a:prstGeom prst="rect">
            <a:avLst/>
          </a:prstGeom>
          <a:noFill/>
          <a:ln w="12700">
            <a:solidFill>
              <a:srgbClr val="C00000"/>
            </a:solidFill>
          </a:ln>
        </p:spPr>
        <p:txBody>
          <a:bodyPr wrap="square" rtlCol="0">
            <a:spAutoFit/>
          </a:bodyPr>
          <a:lstStyle>
            <a:defPPr>
              <a:defRPr lang="zh-CN"/>
            </a:defPPr>
            <a:lvl1pPr algn="ctr">
              <a:defRPr sz="280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r>
              <a:rPr lang="zh-CN" altLang="en-US" dirty="0">
                <a:cs typeface="Arial Black" panose="020B0A04020102020204" pitchFamily="34" charset="0"/>
              </a:rPr>
              <a:t>信息主导的</a:t>
            </a:r>
            <a:endParaRPr lang="en-US" altLang="zh-CN" dirty="0">
              <a:cs typeface="Arial Black" panose="020B0A04020102020204" pitchFamily="34" charset="0"/>
            </a:endParaRPr>
          </a:p>
          <a:p>
            <a:r>
              <a:rPr lang="zh-CN" altLang="en-US" dirty="0">
                <a:cs typeface="Arial Black" panose="020B0A04020102020204" pitchFamily="34" charset="0"/>
              </a:rPr>
              <a:t>超级大系统</a:t>
            </a:r>
          </a:p>
        </p:txBody>
      </p:sp>
    </p:spTree>
    <p:extLst>
      <p:ext uri="{BB962C8B-B14F-4D97-AF65-F5344CB8AC3E}">
        <p14:creationId xmlns:p14="http://schemas.microsoft.com/office/powerpoint/2010/main" val="18275693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cstate="screen"/>
          <a:stretch>
            <a:fillRect/>
          </a:stretch>
        </p:blipFill>
        <p:spPr>
          <a:xfrm>
            <a:off x="6013873" y="2753967"/>
            <a:ext cx="2841893" cy="210300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p:cNvSpPr txBox="1"/>
          <p:nvPr/>
        </p:nvSpPr>
        <p:spPr>
          <a:xfrm>
            <a:off x="443117" y="267494"/>
            <a:ext cx="5570756"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信息化建设的大系统观</a:t>
            </a:r>
            <a:endPar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 name="文本框 2">
            <a:hlinkClick r:id="rId3" action="ppaction://hlinksldjump"/>
          </p:cNvPr>
          <p:cNvSpPr txBox="1"/>
          <p:nvPr/>
        </p:nvSpPr>
        <p:spPr>
          <a:xfrm>
            <a:off x="6155886" y="390604"/>
            <a:ext cx="936394"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BSV5DXXG</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4" name="文本框 3"/>
          <p:cNvSpPr txBox="1"/>
          <p:nvPr/>
        </p:nvSpPr>
        <p:spPr>
          <a:xfrm>
            <a:off x="683568" y="1707654"/>
            <a:ext cx="4253087"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① 未来的世界由信息主导</a:t>
            </a:r>
          </a:p>
        </p:txBody>
      </p:sp>
      <p:sp>
        <p:nvSpPr>
          <p:cNvPr id="5" name="文本框 4"/>
          <p:cNvSpPr txBox="1"/>
          <p:nvPr/>
        </p:nvSpPr>
        <p:spPr>
          <a:xfrm>
            <a:off x="683568" y="2319722"/>
            <a:ext cx="5689378"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cs typeface="Arial Black" panose="020B0A04020102020204" pitchFamily="34" charset="0"/>
              </a:rPr>
              <a:t>② 信息既是生产资料又是生产关系</a:t>
            </a:r>
          </a:p>
        </p:txBody>
      </p:sp>
      <p:sp>
        <p:nvSpPr>
          <p:cNvPr id="6" name="文本框 5"/>
          <p:cNvSpPr txBox="1"/>
          <p:nvPr/>
        </p:nvSpPr>
        <p:spPr>
          <a:xfrm>
            <a:off x="683568" y="2931790"/>
            <a:ext cx="53303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cs typeface="Arial Black" panose="020B0A04020102020204" pitchFamily="34" charset="0"/>
              </a:rPr>
              <a:t>③ 关系重于实体，关系依赖信息</a:t>
            </a:r>
          </a:p>
        </p:txBody>
      </p:sp>
      <p:sp>
        <p:nvSpPr>
          <p:cNvPr id="7" name="文本框 6"/>
          <p:cNvSpPr txBox="1"/>
          <p:nvPr/>
        </p:nvSpPr>
        <p:spPr>
          <a:xfrm>
            <a:off x="683568" y="3543858"/>
            <a:ext cx="389401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cs typeface="Arial Black" panose="020B0A04020102020204" pitchFamily="34" charset="0"/>
              </a:rPr>
              <a:t>④ 信息化的内涵要扩展</a:t>
            </a:r>
          </a:p>
        </p:txBody>
      </p:sp>
      <p:sp>
        <p:nvSpPr>
          <p:cNvPr id="8" name="文本框 7"/>
          <p:cNvSpPr txBox="1"/>
          <p:nvPr/>
        </p:nvSpPr>
        <p:spPr>
          <a:xfrm>
            <a:off x="683568" y="4155926"/>
            <a:ext cx="389401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cs typeface="Arial Black" panose="020B0A04020102020204" pitchFamily="34" charset="0"/>
              </a:rPr>
              <a:t>⑤ 人人都是信息工作者</a:t>
            </a:r>
          </a:p>
        </p:txBody>
      </p:sp>
      <p:sp>
        <p:nvSpPr>
          <p:cNvPr id="9" name="文本框 8"/>
          <p:cNvSpPr txBox="1"/>
          <p:nvPr/>
        </p:nvSpPr>
        <p:spPr>
          <a:xfrm>
            <a:off x="539552" y="949283"/>
            <a:ext cx="8443337" cy="523220"/>
          </a:xfrm>
          <a:prstGeom prst="rect">
            <a:avLst/>
          </a:prstGeom>
          <a:noFill/>
        </p:spPr>
        <p:txBody>
          <a:bodyPr wrap="none" rtlCol="0">
            <a:spAutoFit/>
          </a:bodyPr>
          <a:lstStyle/>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基于大系统观思考信息技术对人类发展的意义和作用</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7584" y="1171097"/>
            <a:ext cx="3996607"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信息是企业的基因，是</a:t>
            </a:r>
            <a:r>
              <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DNA</a:t>
            </a:r>
            <a:endPar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矩形 5"/>
          <p:cNvSpPr/>
          <p:nvPr/>
        </p:nvSpPr>
        <p:spPr>
          <a:xfrm>
            <a:off x="1115616" y="1635646"/>
            <a:ext cx="5832648" cy="92333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网络是路，软件是车，数据是货</a:t>
            </a: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网络、软件花钱就能买到，数据不能</a:t>
            </a:r>
          </a:p>
          <a:p>
            <a:r>
              <a:rPr lang="zh-CN" altLang="en-US"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数据是企业特有的，是核心资产，是内在的本质</a:t>
            </a:r>
          </a:p>
        </p:txBody>
      </p:sp>
      <p:pic>
        <p:nvPicPr>
          <p:cNvPr id="7" name="图片 6"/>
          <p:cNvPicPr/>
          <p:nvPr/>
        </p:nvPicPr>
        <p:blipFill>
          <a:blip r:embed="rId2" cstate="screen"/>
          <a:stretch>
            <a:fillRect/>
          </a:stretch>
        </p:blipFill>
        <p:spPr>
          <a:xfrm>
            <a:off x="950218" y="3180730"/>
            <a:ext cx="2160240" cy="13352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p:nvPr/>
        </p:nvPicPr>
        <p:blipFill>
          <a:blip r:embed="rId3" cstate="screen"/>
          <a:stretch>
            <a:fillRect/>
          </a:stretch>
        </p:blipFill>
        <p:spPr>
          <a:xfrm>
            <a:off x="3517193" y="3180730"/>
            <a:ext cx="2160240" cy="13352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p:cNvPicPr/>
          <p:nvPr/>
        </p:nvPicPr>
        <p:blipFill>
          <a:blip r:embed="rId4" cstate="screen"/>
          <a:stretch>
            <a:fillRect/>
          </a:stretch>
        </p:blipFill>
        <p:spPr>
          <a:xfrm>
            <a:off x="6084168" y="3180730"/>
            <a:ext cx="2160240" cy="133523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0" name="标题 14"/>
          <p:cNvSpPr txBox="1"/>
          <p:nvPr/>
        </p:nvSpPr>
        <p:spPr>
          <a:xfrm>
            <a:off x="321294" y="296606"/>
            <a:ext cx="2783404" cy="64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a:lstStyle>
          <a:p>
            <a:pPr algn="l"/>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p>
        </p:txBody>
      </p:sp>
      <p:sp>
        <p:nvSpPr>
          <p:cNvPr id="2" name="三十二角星 1"/>
          <p:cNvSpPr/>
          <p:nvPr/>
        </p:nvSpPr>
        <p:spPr>
          <a:xfrm>
            <a:off x="5110015" y="343005"/>
            <a:ext cx="3528392" cy="1656184"/>
          </a:xfrm>
          <a:prstGeom prst="star32">
            <a:avLst>
              <a:gd name="adj" fmla="val 4554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数据多了就智能！</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804249" y="0"/>
            <a:ext cx="2339752" cy="514350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pic>
        <p:nvPicPr>
          <p:cNvPr id="10" name="图片 9"/>
          <p:cNvPicPr>
            <a:picLocks noChangeAspect="1"/>
          </p:cNvPicPr>
          <p:nvPr/>
        </p:nvPicPr>
        <p:blipFill>
          <a:blip r:embed="rId2"/>
          <a:stretch>
            <a:fillRect/>
          </a:stretch>
        </p:blipFill>
        <p:spPr>
          <a:xfrm>
            <a:off x="1111131" y="2297040"/>
            <a:ext cx="755970" cy="335309"/>
          </a:xfrm>
          <a:prstGeom prst="rect">
            <a:avLst/>
          </a:prstGeom>
        </p:spPr>
      </p:pic>
      <p:pic>
        <p:nvPicPr>
          <p:cNvPr id="5" name="图片 4"/>
          <p:cNvPicPr>
            <a:picLocks noChangeAspect="1"/>
          </p:cNvPicPr>
          <p:nvPr/>
        </p:nvPicPr>
        <p:blipFill>
          <a:blip r:embed="rId3"/>
          <a:stretch>
            <a:fillRect/>
          </a:stretch>
        </p:blipFill>
        <p:spPr>
          <a:xfrm>
            <a:off x="2301974" y="1203598"/>
            <a:ext cx="4286250" cy="2857500"/>
          </a:xfrm>
          <a:prstGeom prst="rect">
            <a:avLst/>
          </a:prstGeom>
        </p:spPr>
      </p:pic>
      <p:pic>
        <p:nvPicPr>
          <p:cNvPr id="6" name="图片 5"/>
          <p:cNvPicPr>
            <a:picLocks noChangeAspect="1"/>
          </p:cNvPicPr>
          <p:nvPr/>
        </p:nvPicPr>
        <p:blipFill>
          <a:blip r:embed="rId4" cstate="screen"/>
          <a:stretch>
            <a:fillRect/>
          </a:stretch>
        </p:blipFill>
        <p:spPr>
          <a:xfrm flipH="1">
            <a:off x="683569" y="2499743"/>
            <a:ext cx="1584176" cy="1227179"/>
          </a:xfrm>
          <a:prstGeom prst="rect">
            <a:avLst/>
          </a:prstGeom>
        </p:spPr>
      </p:pic>
      <p:sp>
        <p:nvSpPr>
          <p:cNvPr id="7" name="文本框 6"/>
          <p:cNvSpPr txBox="1"/>
          <p:nvPr/>
        </p:nvSpPr>
        <p:spPr>
          <a:xfrm>
            <a:off x="320730" y="1010907"/>
            <a:ext cx="4185761"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从大系统观看人类文明的发展</a:t>
            </a:r>
          </a:p>
        </p:txBody>
      </p:sp>
      <p:pic>
        <p:nvPicPr>
          <p:cNvPr id="8" name="图片 7"/>
          <p:cNvPicPr>
            <a:picLocks noChangeAspect="1"/>
          </p:cNvPicPr>
          <p:nvPr/>
        </p:nvPicPr>
        <p:blipFill>
          <a:blip r:embed="rId5" cstate="screen"/>
          <a:stretch>
            <a:fillRect/>
          </a:stretch>
        </p:blipFill>
        <p:spPr>
          <a:xfrm>
            <a:off x="7236296" y="892987"/>
            <a:ext cx="1585671" cy="1319682"/>
          </a:xfrm>
          <a:prstGeom prst="rect">
            <a:avLst/>
          </a:prstGeom>
          <a:noFill/>
          <a:ln>
            <a:noFill/>
          </a:ln>
        </p:spPr>
      </p:pic>
      <p:sp>
        <p:nvSpPr>
          <p:cNvPr id="11" name="右箭头 10"/>
          <p:cNvSpPr/>
          <p:nvPr/>
        </p:nvSpPr>
        <p:spPr>
          <a:xfrm>
            <a:off x="663691" y="4257430"/>
            <a:ext cx="6154043" cy="864096"/>
          </a:xfrm>
          <a:prstGeom prst="rightArrow">
            <a:avLst>
              <a:gd name="adj1" fmla="val 76072"/>
              <a:gd name="adj2" fmla="val 29296"/>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物质            能量           </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p>
        </p:txBody>
      </p:sp>
      <p:sp>
        <p:nvSpPr>
          <p:cNvPr id="13" name="文本框 12"/>
          <p:cNvSpPr txBox="1"/>
          <p:nvPr/>
        </p:nvSpPr>
        <p:spPr>
          <a:xfrm>
            <a:off x="6868882" y="2257584"/>
            <a:ext cx="2205635" cy="1754326"/>
          </a:xfrm>
          <a:prstGeom prst="rect">
            <a:avLst/>
          </a:prstGeom>
          <a:noFill/>
          <a:ln w="3175">
            <a:solidFill>
              <a:schemeClr val="bg1"/>
            </a:solidFill>
          </a:ln>
          <a:effectLst>
            <a:outerShdw blurRad="50800" dist="38100" dir="2700000" algn="tl" rotWithShape="0">
              <a:prstClr val="black">
                <a:alpha val="40000"/>
              </a:prstClr>
            </a:outerShdw>
          </a:effectLst>
        </p:spPr>
        <p:txBody>
          <a:bodyPr wrap="square" rtlCol="0">
            <a:spAutoFit/>
          </a:bodyPr>
          <a:lstStyle/>
          <a:p>
            <a:pPr indent="264795" algn="just"/>
            <a:r>
              <a:rPr lang="zh-CN" altLang="en-US" dirty="0">
                <a:latin typeface="幼圆" panose="02010509060101010101" pitchFamily="49" charset="-122"/>
                <a:ea typeface="幼圆" panose="02010509060101010101" pitchFamily="49" charset="-122"/>
                <a:cs typeface="Arial Black" panose="020B0A04020102020204" pitchFamily="34" charset="0"/>
              </a:rPr>
              <a:t>农耕时代关注的是系统的物质。</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4795" algn="just"/>
            <a:r>
              <a:rPr lang="zh-CN" altLang="en-US" dirty="0">
                <a:latin typeface="幼圆" panose="02010509060101010101" pitchFamily="49" charset="-122"/>
                <a:ea typeface="幼圆" panose="02010509060101010101" pitchFamily="49" charset="-122"/>
                <a:cs typeface="Arial Black" panose="020B0A04020102020204" pitchFamily="34" charset="0"/>
              </a:rPr>
              <a:t>第一、二次工业革命关注能量。</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4795" algn="just"/>
            <a:r>
              <a:rPr lang="zh-CN" altLang="en-US" dirty="0">
                <a:latin typeface="幼圆" panose="02010509060101010101" pitchFamily="49" charset="-122"/>
                <a:ea typeface="幼圆" panose="02010509060101010101" pitchFamily="49" charset="-122"/>
                <a:cs typeface="Arial Black" panose="020B0A04020102020204" pitchFamily="34" charset="0"/>
              </a:rPr>
              <a:t>第三、四次工业革命关注信息。</a:t>
            </a:r>
          </a:p>
        </p:txBody>
      </p:sp>
      <p:sp>
        <p:nvSpPr>
          <p:cNvPr id="2" name="文本框 1"/>
          <p:cNvSpPr txBox="1"/>
          <p:nvPr/>
        </p:nvSpPr>
        <p:spPr>
          <a:xfrm>
            <a:off x="2771801" y="4083919"/>
            <a:ext cx="1768433" cy="369332"/>
          </a:xfrm>
          <a:prstGeom prst="rect">
            <a:avLst/>
          </a:prstGeom>
          <a:effectLst>
            <a:glow rad="63500">
              <a:schemeClr val="bg1">
                <a:alpha val="40000"/>
              </a:schemeClr>
            </a:glow>
          </a:effectLst>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采集</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处理</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生成</a:t>
            </a:r>
          </a:p>
        </p:txBody>
      </p:sp>
      <p:sp>
        <p:nvSpPr>
          <p:cNvPr id="14" name="文本框 13"/>
          <p:cNvSpPr txBox="1"/>
          <p:nvPr/>
        </p:nvSpPr>
        <p:spPr>
          <a:xfrm>
            <a:off x="6878050" y="4096692"/>
            <a:ext cx="2205635" cy="923330"/>
          </a:xfrm>
          <a:prstGeom prst="rect">
            <a:avLst/>
          </a:prstGeom>
          <a:noFill/>
          <a:ln w="3175">
            <a:solidFill>
              <a:schemeClr val="bg1"/>
            </a:solidFill>
          </a:ln>
          <a:effectLst>
            <a:outerShdw blurRad="50800" dist="38100" dir="2700000" algn="tl" rotWithShape="0">
              <a:prstClr val="black">
                <a:alpha val="40000"/>
              </a:prstClr>
            </a:outerShdw>
          </a:effectLst>
        </p:spPr>
        <p:txBody>
          <a:bodyPr wrap="square" rtlCol="0">
            <a:spAutoFit/>
          </a:bodyPr>
          <a:lstStyle/>
          <a:p>
            <a:pPr indent="26479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小系统重视实体（物质），大系统重视关系（信息）。</a:t>
            </a:r>
          </a:p>
        </p:txBody>
      </p:sp>
      <p:cxnSp>
        <p:nvCxnSpPr>
          <p:cNvPr id="4" name="直接箭头连接符 3"/>
          <p:cNvCxnSpPr/>
          <p:nvPr/>
        </p:nvCxnSpPr>
        <p:spPr>
          <a:xfrm flipV="1">
            <a:off x="683568" y="1124056"/>
            <a:ext cx="5761395" cy="28158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rot="19353276">
            <a:off x="5249969" y="1039541"/>
            <a:ext cx="1107996" cy="369332"/>
          </a:xfrm>
          <a:prstGeom prst="rect">
            <a:avLst/>
          </a:prstGeom>
          <a:noFill/>
          <a:scene3d>
            <a:camera prst="orthographicFront">
              <a:rot lat="0" lon="0" rev="20999999"/>
            </a:camera>
            <a:lightRig rig="threePt" dir="t"/>
          </a:scene3d>
        </p:spPr>
        <p:txBody>
          <a:bodyPr wrap="none" rtlCol="0">
            <a:spAutoFit/>
          </a:bodyPr>
          <a:lstStyle/>
          <a:p>
            <a:r>
              <a:rPr lang="zh-CN" altLang="en-US" dirty="0">
                <a:solidFill>
                  <a:srgbClr val="FF0000"/>
                </a:solidFill>
                <a:effectLst>
                  <a:glow rad="101600">
                    <a:schemeClr val="accent5">
                      <a:satMod val="175000"/>
                      <a:alpha val="40000"/>
                    </a:schemeClr>
                  </a:glow>
                </a:effectLst>
                <a:latin typeface="幼圆" panose="02010509060101010101" pitchFamily="49" charset="-122"/>
                <a:ea typeface="幼圆" panose="02010509060101010101" pitchFamily="49" charset="-122"/>
                <a:cs typeface="Arial Black" panose="020B0A04020102020204" pitchFamily="34" charset="0"/>
              </a:rPr>
              <a:t>系统规模</a:t>
            </a:r>
          </a:p>
        </p:txBody>
      </p:sp>
      <p:sp>
        <p:nvSpPr>
          <p:cNvPr id="15" name="标题 14"/>
          <p:cNvSpPr txBox="1"/>
          <p:nvPr/>
        </p:nvSpPr>
        <p:spPr>
          <a:xfrm>
            <a:off x="321294" y="296607"/>
            <a:ext cx="2783404" cy="64717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幼圆" panose="02010509060101010101" pitchFamily="49" charset="-122"/>
                <a:cs typeface="+mj-cs"/>
              </a:defRPr>
            </a:lvl1pPr>
          </a:lstStyle>
          <a:p>
            <a:pPr algn="l"/>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p>
        </p:txBody>
      </p:sp>
      <p:sp>
        <p:nvSpPr>
          <p:cNvPr id="17" name="文本框 16"/>
          <p:cNvSpPr txBox="1"/>
          <p:nvPr/>
        </p:nvSpPr>
        <p:spPr>
          <a:xfrm>
            <a:off x="2791910" y="312701"/>
            <a:ext cx="5416868"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① 未来的世界由信息主导</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screen"/>
          <a:srcRect/>
          <a:stretch>
            <a:fillRect/>
          </a:stretch>
        </p:blipFill>
        <p:spPr>
          <a:xfrm>
            <a:off x="4932040" y="1552084"/>
            <a:ext cx="3938776" cy="274552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521365" y="1067036"/>
            <a:ext cx="5109091" cy="1015663"/>
          </a:xfrm>
          <a:prstGeom prst="rect">
            <a:avLst/>
          </a:prstGeom>
          <a:noFill/>
        </p:spPr>
        <p:txBody>
          <a:bodyPr wrap="none" rtlCol="0">
            <a:spAutoFit/>
          </a:bodyPr>
          <a:lstStyle/>
          <a:p>
            <a:r>
              <a:rPr lang="zh-CN" altLang="en-US" sz="3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为什么讲大系统观？</a:t>
            </a:r>
            <a:endParaRPr lang="en-US" altLang="zh-CN" sz="3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数字油田与大系统观有什么关系么？</a:t>
            </a:r>
          </a:p>
        </p:txBody>
      </p:sp>
      <p:grpSp>
        <p:nvGrpSpPr>
          <p:cNvPr id="12" name="组合 11"/>
          <p:cNvGrpSpPr/>
          <p:nvPr/>
        </p:nvGrpSpPr>
        <p:grpSpPr>
          <a:xfrm>
            <a:off x="611560" y="3638177"/>
            <a:ext cx="7623842" cy="1513761"/>
            <a:chOff x="683569" y="2067694"/>
            <a:chExt cx="5530640" cy="1513761"/>
          </a:xfrm>
        </p:grpSpPr>
        <p:sp>
          <p:nvSpPr>
            <p:cNvPr id="2" name="文本框 1"/>
            <p:cNvSpPr txBox="1"/>
            <p:nvPr/>
          </p:nvSpPr>
          <p:spPr>
            <a:xfrm>
              <a:off x="683569" y="2224410"/>
              <a:ext cx="1800200" cy="1200329"/>
            </a:xfrm>
            <a:prstGeom prst="rightArrowCallout">
              <a:avLst>
                <a:gd name="adj1" fmla="val 48700"/>
                <a:gd name="adj2" fmla="val 50000"/>
                <a:gd name="adj3" fmla="val 21614"/>
                <a:gd name="adj4" fmla="val 84131"/>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智能油田</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智慧油田</a:t>
              </a:r>
            </a:p>
          </p:txBody>
        </p:sp>
        <p:sp>
          <p:nvSpPr>
            <p:cNvPr id="3" name="文本框 2"/>
            <p:cNvSpPr txBox="1"/>
            <p:nvPr/>
          </p:nvSpPr>
          <p:spPr>
            <a:xfrm>
              <a:off x="2583659" y="2067694"/>
              <a:ext cx="2176482" cy="1513761"/>
            </a:xfrm>
            <a:prstGeom prst="rightArrow">
              <a:avLst>
                <a:gd name="adj1" fmla="val 78975"/>
                <a:gd name="adj2" fmla="val 29859"/>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a:t>
              </a:r>
              <a:endPar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a:t>
              </a:r>
            </a:p>
          </p:txBody>
        </p:sp>
        <p:sp>
          <p:nvSpPr>
            <p:cNvPr id="4" name="文本框 3"/>
            <p:cNvSpPr txBox="1"/>
            <p:nvPr/>
          </p:nvSpPr>
          <p:spPr>
            <a:xfrm>
              <a:off x="5075515" y="2224410"/>
              <a:ext cx="1138694" cy="1200329"/>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其他</a:t>
              </a:r>
              <a:endParaRPr lang="en-US" altLang="zh-CN"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a:t>
              </a:r>
            </a:p>
          </p:txBody>
        </p:sp>
      </p:grpSp>
      <p:sp>
        <p:nvSpPr>
          <p:cNvPr id="13" name="文本框 12"/>
          <p:cNvSpPr txBox="1"/>
          <p:nvPr/>
        </p:nvSpPr>
        <p:spPr>
          <a:xfrm>
            <a:off x="645638" y="2307625"/>
            <a:ext cx="3775394" cy="1015663"/>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大系统观强调信息</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大系统观始于数字油田</a:t>
            </a:r>
          </a:p>
        </p:txBody>
      </p:sp>
      <p:pic>
        <p:nvPicPr>
          <p:cNvPr id="14" name="图片 13"/>
          <p:cNvPicPr>
            <a:picLocks noChangeAspect="1"/>
          </p:cNvPicPr>
          <p:nvPr/>
        </p:nvPicPr>
        <p:blipFill>
          <a:blip r:embed="rId3" cstate="screen">
            <a:clrChange>
              <a:clrFrom>
                <a:srgbClr val="FFFFFF"/>
              </a:clrFrom>
              <a:clrTo>
                <a:srgbClr val="FFFFFF">
                  <a:alpha val="0"/>
                </a:srgbClr>
              </a:clrTo>
            </a:clrChange>
          </a:blip>
          <a:stretch>
            <a:fillRect/>
          </a:stretch>
        </p:blipFill>
        <p:spPr>
          <a:xfrm>
            <a:off x="6834867" y="390184"/>
            <a:ext cx="1051648" cy="1051648"/>
          </a:xfrm>
          <a:prstGeom prst="rect">
            <a:avLst/>
          </a:prstGeom>
        </p:spPr>
      </p:pic>
      <p:sp>
        <p:nvSpPr>
          <p:cNvPr id="11" name="文本框 10"/>
          <p:cNvSpPr txBox="1"/>
          <p:nvPr/>
        </p:nvSpPr>
        <p:spPr>
          <a:xfrm>
            <a:off x="444420" y="269677"/>
            <a:ext cx="5416868"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① 未来的世界由信息主导</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4605112" y="2427734"/>
            <a:ext cx="3974649" cy="2330525"/>
          </a:xfrm>
          <a:prstGeom prst="rect">
            <a:avLst/>
          </a:prstGeom>
        </p:spPr>
      </p:pic>
      <p:sp>
        <p:nvSpPr>
          <p:cNvPr id="5" name="文本框 4"/>
          <p:cNvSpPr txBox="1"/>
          <p:nvPr/>
        </p:nvSpPr>
        <p:spPr>
          <a:xfrm>
            <a:off x="576702" y="1041913"/>
            <a:ext cx="2954655" cy="738664"/>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唯物主义</a:t>
            </a:r>
            <a:r>
              <a:rPr lang="zh-CN" altLang="en-US" dirty="0">
                <a:latin typeface="幼圆" panose="02010509060101010101" pitchFamily="49" charset="-122"/>
                <a:ea typeface="幼圆" panose="02010509060101010101" pitchFamily="49" charset="-122"/>
                <a:cs typeface="Arial Black" panose="020B0A04020102020204" pitchFamily="34" charset="0"/>
              </a:rPr>
              <a:t>：物质决定意识</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信息是物质？意识？</a:t>
            </a:r>
          </a:p>
        </p:txBody>
      </p:sp>
      <p:sp>
        <p:nvSpPr>
          <p:cNvPr id="7" name="矩形 6"/>
          <p:cNvSpPr/>
          <p:nvPr/>
        </p:nvSpPr>
        <p:spPr>
          <a:xfrm>
            <a:off x="539552" y="1842640"/>
            <a:ext cx="3695349" cy="3016210"/>
          </a:xfrm>
          <a:prstGeom prst="rect">
            <a:avLst/>
          </a:prstGeom>
          <a:ln w="3175">
            <a:solidFill>
              <a:schemeClr val="tx1"/>
            </a:solidFill>
          </a:ln>
        </p:spPr>
        <p:txBody>
          <a:bodyPr wrap="square">
            <a:spAutoFit/>
          </a:bodyPr>
          <a:lstStyle/>
          <a:p>
            <a:pPr indent="361950" algn="just"/>
            <a:r>
              <a:rPr lang="zh-CN" altLang="en-US" sz="1900" dirty="0">
                <a:latin typeface="幼圆" panose="02010509060101010101" pitchFamily="49" charset="-122"/>
                <a:ea typeface="幼圆" panose="02010509060101010101" pitchFamily="49" charset="-122"/>
                <a:cs typeface="Arial Black" panose="020B0A04020102020204" pitchFamily="34" charset="0"/>
              </a:rPr>
              <a:t>由于在意识形态上的保守，苏联不愿意承认信息、熵等概念。</a:t>
            </a:r>
          </a:p>
          <a:p>
            <a:pPr indent="361950" algn="just"/>
            <a:r>
              <a:rPr lang="zh-CN" altLang="en-US" sz="1900" dirty="0">
                <a:latin typeface="幼圆" panose="02010509060101010101" pitchFamily="49" charset="-122"/>
                <a:ea typeface="幼圆" panose="02010509060101010101" pitchFamily="49" charset="-122"/>
                <a:cs typeface="Arial Black" panose="020B0A04020102020204" pitchFamily="34" charset="0"/>
              </a:rPr>
              <a:t>1953年，苏联将信息论翻译为《电子信号传输的统计学理论》，把“信息”用“数据”替代。</a:t>
            </a:r>
          </a:p>
          <a:p>
            <a:pPr indent="361950" algn="just"/>
            <a:r>
              <a:rPr lang="zh-CN" altLang="en-US" sz="1900" dirty="0">
                <a:latin typeface="幼圆" panose="02010509060101010101" pitchFamily="49" charset="-122"/>
                <a:ea typeface="幼圆" panose="02010509060101010101" pitchFamily="49" charset="-122"/>
                <a:cs typeface="Arial Black" panose="020B0A04020102020204" pitchFamily="34" charset="0"/>
              </a:rPr>
              <a:t>有学者认为，苏联后来的衰退就是因为没有认识到信息的革命性作用，只是把信息作为一种普通技术（如航天）看待，与信息时代擦肩而过。</a:t>
            </a:r>
          </a:p>
        </p:txBody>
      </p:sp>
      <p:grpSp>
        <p:nvGrpSpPr>
          <p:cNvPr id="9" name="组合 8"/>
          <p:cNvGrpSpPr/>
          <p:nvPr/>
        </p:nvGrpSpPr>
        <p:grpSpPr>
          <a:xfrm>
            <a:off x="6756362" y="1041913"/>
            <a:ext cx="2125616" cy="1305524"/>
            <a:chOff x="4427984" y="2067694"/>
            <a:chExt cx="2125616" cy="1305524"/>
          </a:xfrm>
        </p:grpSpPr>
        <p:pic>
          <p:nvPicPr>
            <p:cNvPr id="7172" name="Picture 4" descr="https://timgsa.baidu.com/timg?image&amp;quality=80&amp;size=b9999_10000&amp;sec=1525854119082&amp;di=08dc9bf6ef9daaf3d57a12aa48311b33&amp;imgtype=jpg&amp;src=http%3A%2F%2Fimg0.imgtn.bdimg.com%2Fit%2Fu%3D1895251730%2C2892571844%26fm%3D214%26gp%3D0.jpg"/>
            <p:cNvPicPr>
              <a:picLocks noChangeAspect="1" noChangeArrowheads="1"/>
            </p:cNvPicPr>
            <p:nvPr/>
          </p:nvPicPr>
          <p:blipFill>
            <a:blip r:embed="rId3"/>
            <a:srcRect/>
            <a:stretch>
              <a:fillRect/>
            </a:stretch>
          </p:blipFill>
          <p:spPr bwMode="auto">
            <a:xfrm>
              <a:off x="4427984" y="2067694"/>
              <a:ext cx="2125616" cy="130552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文本框 11"/>
            <p:cNvSpPr txBox="1"/>
            <p:nvPr/>
          </p:nvSpPr>
          <p:spPr>
            <a:xfrm>
              <a:off x="5090572" y="2994506"/>
              <a:ext cx="142699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尤里</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加加林</a:t>
              </a:r>
            </a:p>
          </p:txBody>
        </p:sp>
      </p:grpSp>
      <p:sp>
        <p:nvSpPr>
          <p:cNvPr id="8" name="文本框 7"/>
          <p:cNvSpPr txBox="1"/>
          <p:nvPr/>
        </p:nvSpPr>
        <p:spPr>
          <a:xfrm>
            <a:off x="3741225" y="1173085"/>
            <a:ext cx="2812375" cy="550962"/>
          </a:xfrm>
          <a:prstGeom prst="ribbon2">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前车之鉴</a:t>
            </a:r>
          </a:p>
        </p:txBody>
      </p:sp>
      <p:sp>
        <p:nvSpPr>
          <p:cNvPr id="10" name="文本框 9"/>
          <p:cNvSpPr txBox="1"/>
          <p:nvPr/>
        </p:nvSpPr>
        <p:spPr>
          <a:xfrm>
            <a:off x="444420" y="269677"/>
            <a:ext cx="5416868"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① 未来的世界由信息主导</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grpSp>
        <p:nvGrpSpPr>
          <p:cNvPr id="3" name="组合 16"/>
          <p:cNvGrpSpPr/>
          <p:nvPr/>
        </p:nvGrpSpPr>
        <p:grpSpPr>
          <a:xfrm>
            <a:off x="1815482" y="1381094"/>
            <a:ext cx="3804837" cy="2390996"/>
            <a:chOff x="479131" y="1850494"/>
            <a:chExt cx="3804837" cy="2390996"/>
          </a:xfrm>
        </p:grpSpPr>
        <p:pic>
          <p:nvPicPr>
            <p:cNvPr id="4" name="图片 3" descr="认知能力.png"/>
            <p:cNvPicPr>
              <a:picLocks noChangeAspect="1"/>
            </p:cNvPicPr>
            <p:nvPr/>
          </p:nvPicPr>
          <p:blipFill>
            <a:blip r:embed="rId2" cstate="screen"/>
            <a:stretch>
              <a:fillRect/>
            </a:stretch>
          </p:blipFill>
          <p:spPr>
            <a:xfrm rot="21432923">
              <a:off x="479131" y="1850494"/>
              <a:ext cx="3395637" cy="2390996"/>
            </a:xfrm>
            <a:prstGeom prst="rect">
              <a:avLst/>
            </a:prstGeom>
            <a:solidFill>
              <a:srgbClr val="FFFFFF">
                <a:shade val="85000"/>
              </a:srgbClr>
            </a:solidFill>
            <a:ln w="889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圆角矩形标注 4"/>
            <p:cNvSpPr/>
            <p:nvPr/>
          </p:nvSpPr>
          <p:spPr>
            <a:xfrm>
              <a:off x="611560" y="1937234"/>
              <a:ext cx="1656184" cy="288032"/>
            </a:xfrm>
            <a:prstGeom prst="wedgeRoundRectCallout">
              <a:avLst>
                <a:gd name="adj1" fmla="val -3736"/>
                <a:gd name="adj2" fmla="val 156628"/>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分析能力更强</a:t>
              </a:r>
            </a:p>
          </p:txBody>
        </p:sp>
        <p:sp>
          <p:nvSpPr>
            <p:cNvPr id="6" name="圆角矩形标注 5"/>
            <p:cNvSpPr/>
            <p:nvPr/>
          </p:nvSpPr>
          <p:spPr>
            <a:xfrm>
              <a:off x="2627784" y="2945346"/>
              <a:ext cx="1656184" cy="288032"/>
            </a:xfrm>
            <a:prstGeom prst="wedgeRoundRectCallout">
              <a:avLst>
                <a:gd name="adj1" fmla="val -50803"/>
                <a:gd name="adj2" fmla="val 92439"/>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分辨能力更强</a:t>
              </a:r>
            </a:p>
          </p:txBody>
        </p:sp>
      </p:grpSp>
      <p:sp>
        <p:nvSpPr>
          <p:cNvPr id="7" name="TextBox 6"/>
          <p:cNvSpPr txBox="1"/>
          <p:nvPr/>
        </p:nvSpPr>
        <p:spPr>
          <a:xfrm>
            <a:off x="6444208" y="1610100"/>
            <a:ext cx="1872208" cy="1477328"/>
          </a:xfrm>
          <a:prstGeom prst="rect">
            <a:avLst/>
          </a:prstGeom>
          <a:noFill/>
          <a:ln w="3175">
            <a:solidFill>
              <a:schemeClr val="bg1">
                <a:lumMod val="85000"/>
              </a:schemeClr>
            </a:solidFill>
          </a:ln>
        </p:spPr>
        <p:txBody>
          <a:bodyPr wrap="square" rtlCol="0">
            <a:spAutoFit/>
          </a:bodyPr>
          <a:lstStyle/>
          <a:p>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信息和信息系统强化了人类的分辨能力，一定程度上突破了黄金序律的限制</a:t>
            </a:r>
          </a:p>
        </p:txBody>
      </p:sp>
      <p:sp>
        <p:nvSpPr>
          <p:cNvPr id="8" name="TextBox 7"/>
          <p:cNvSpPr txBox="1"/>
          <p:nvPr/>
        </p:nvSpPr>
        <p:spPr>
          <a:xfrm>
            <a:off x="7348511" y="989818"/>
            <a:ext cx="1199367" cy="584775"/>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altLang="zh-CN"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Black" panose="020B0A04020102020204" pitchFamily="34" charset="0"/>
                <a:ea typeface="楷体" panose="02010609060101010101" pitchFamily="49" charset="-122"/>
                <a:cs typeface="Arial Black" panose="020B0A04020102020204" pitchFamily="34" charset="0"/>
              </a:rPr>
              <a:t>O = 7</a:t>
            </a:r>
            <a:endParaRPr lang="zh-CN" alt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Black" panose="020B0A04020102020204" pitchFamily="34" charset="0"/>
              <a:ea typeface="楷体" panose="02010609060101010101" pitchFamily="49" charset="-122"/>
              <a:cs typeface="Arial Black" panose="020B0A04020102020204" pitchFamily="34" charset="0"/>
            </a:endParaRPr>
          </a:p>
        </p:txBody>
      </p:sp>
      <p:sp>
        <p:nvSpPr>
          <p:cNvPr id="9" name="TextBox 8"/>
          <p:cNvSpPr txBox="1"/>
          <p:nvPr/>
        </p:nvSpPr>
        <p:spPr>
          <a:xfrm>
            <a:off x="7564535" y="125722"/>
            <a:ext cx="1080120" cy="1008876"/>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黄金</a:t>
            </a:r>
            <a:endParaRPr lang="en-US" altLang="zh-CN"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序律</a:t>
            </a:r>
          </a:p>
        </p:txBody>
      </p:sp>
      <p:sp>
        <p:nvSpPr>
          <p:cNvPr id="10" name="TextBox 9"/>
          <p:cNvSpPr txBox="1"/>
          <p:nvPr/>
        </p:nvSpPr>
        <p:spPr>
          <a:xfrm>
            <a:off x="1463908" y="4102415"/>
            <a:ext cx="1008111" cy="707886"/>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扁平化的本质</a:t>
            </a:r>
          </a:p>
        </p:txBody>
      </p:sp>
      <p:sp>
        <p:nvSpPr>
          <p:cNvPr id="11" name="TextBox 10"/>
          <p:cNvSpPr txBox="1"/>
          <p:nvPr/>
        </p:nvSpPr>
        <p:spPr>
          <a:xfrm>
            <a:off x="2544028" y="4042696"/>
            <a:ext cx="3776267" cy="830997"/>
          </a:xfrm>
          <a:prstGeom prst="rect">
            <a:avLst/>
          </a:prstGeom>
          <a:noFill/>
          <a:ln>
            <a:solidFill>
              <a:schemeClr val="bg1">
                <a:lumMod val="85000"/>
              </a:schemeClr>
            </a:solidFill>
          </a:ln>
        </p:spPr>
        <p:txBody>
          <a:bodyPr wrap="square" rtlCol="0">
            <a:spAutoFit/>
          </a:bodyPr>
          <a:lstStyle/>
          <a:p>
            <a:pPr algn="just"/>
            <a:r>
              <a:rPr lang="zh-CN" altLang="en-US" sz="1600" b="1" dirty="0">
                <a:solidFill>
                  <a:srgbClr val="FF0000"/>
                </a:solidFill>
                <a:latin typeface="幼圆" panose="02010509060101010101" pitchFamily="49" charset="-122"/>
                <a:ea typeface="幼圆" panose="02010509060101010101" pitchFamily="49" charset="-122"/>
                <a:cs typeface="Arial Black" panose="020B0A04020102020204" pitchFamily="34" charset="0"/>
              </a:rPr>
              <a:t>信息技术弥补了人类的分辨能力</a:t>
            </a:r>
            <a:endParaRPr lang="en-US" altLang="zh-CN" sz="1600" dirty="0">
              <a:solidFill>
                <a:prstClr val="black"/>
              </a:solidFill>
              <a:latin typeface="幼圆" panose="02010509060101010101" pitchFamily="49" charset="-122"/>
              <a:ea typeface="幼圆" panose="02010509060101010101" pitchFamily="49" charset="-122"/>
              <a:cs typeface="Arial Black" panose="020B0A04020102020204" pitchFamily="34" charset="0"/>
            </a:endParaRPr>
          </a:p>
          <a:p>
            <a:pPr algn="just"/>
            <a:r>
              <a:rPr lang="zh-CN" altLang="en-US" sz="1600" dirty="0">
                <a:solidFill>
                  <a:prstClr val="black"/>
                </a:solidFill>
                <a:latin typeface="幼圆" panose="02010509060101010101" pitchFamily="49" charset="-122"/>
                <a:ea typeface="幼圆" panose="02010509060101010101" pitchFamily="49" charset="-122"/>
                <a:cs typeface="Arial Black" panose="020B0A04020102020204" pitchFamily="34" charset="0"/>
              </a:rPr>
              <a:t>扩大</a:t>
            </a:r>
            <a:r>
              <a:rPr lang="zh-CN" altLang="en-US" sz="1600" b="1" dirty="0">
                <a:solidFill>
                  <a:srgbClr val="FF0000"/>
                </a:solidFill>
                <a:latin typeface="幼圆" panose="02010509060101010101" pitchFamily="49" charset="-122"/>
                <a:ea typeface="幼圆" panose="02010509060101010101" pitchFamily="49" charset="-122"/>
                <a:cs typeface="Arial Black" panose="020B0A04020102020204" pitchFamily="34" charset="0"/>
              </a:rPr>
              <a:t>管理幅度</a:t>
            </a:r>
            <a:r>
              <a:rPr lang="zh-CN" altLang="en-US" sz="1600" dirty="0">
                <a:solidFill>
                  <a:prstClr val="black"/>
                </a:solidFill>
                <a:latin typeface="幼圆" panose="02010509060101010101" pitchFamily="49" charset="-122"/>
                <a:ea typeface="幼圆" panose="02010509060101010101" pitchFamily="49" charset="-122"/>
                <a:cs typeface="Arial Black" panose="020B0A04020102020204" pitchFamily="34" charset="0"/>
              </a:rPr>
              <a:t>，减小</a:t>
            </a:r>
            <a:r>
              <a:rPr lang="zh-CN" altLang="en-US" sz="1600" b="1" dirty="0">
                <a:solidFill>
                  <a:srgbClr val="FF0000"/>
                </a:solidFill>
                <a:latin typeface="幼圆" panose="02010509060101010101" pitchFamily="49" charset="-122"/>
                <a:ea typeface="幼圆" panose="02010509060101010101" pitchFamily="49" charset="-122"/>
                <a:cs typeface="Arial Black" panose="020B0A04020102020204" pitchFamily="34" charset="0"/>
              </a:rPr>
              <a:t>管理层次</a:t>
            </a:r>
            <a:r>
              <a:rPr lang="en-US" altLang="zh-CN" sz="1600" dirty="0">
                <a:solidFill>
                  <a:prstClr val="black"/>
                </a:solidFill>
                <a:latin typeface="幼圆" panose="02010509060101010101" pitchFamily="49" charset="-122"/>
                <a:ea typeface="幼圆" panose="02010509060101010101" pitchFamily="49" charset="-122"/>
                <a:cs typeface="Arial Black" panose="020B0A04020102020204" pitchFamily="34" charset="0"/>
              </a:rPr>
              <a:t/>
            </a:r>
            <a:br>
              <a:rPr lang="en-US" altLang="zh-CN" sz="1600" dirty="0">
                <a:solidFill>
                  <a:prstClr val="black"/>
                </a:solidFill>
                <a:latin typeface="幼圆" panose="02010509060101010101" pitchFamily="49" charset="-122"/>
                <a:ea typeface="幼圆" panose="02010509060101010101" pitchFamily="49" charset="-122"/>
                <a:cs typeface="Arial Black" panose="020B0A04020102020204" pitchFamily="34" charset="0"/>
              </a:rPr>
            </a:br>
            <a:r>
              <a:rPr lang="zh-CN" altLang="en-US" sz="1600" dirty="0">
                <a:solidFill>
                  <a:prstClr val="black"/>
                </a:solidFill>
                <a:latin typeface="幼圆" panose="02010509060101010101" pitchFamily="49" charset="-122"/>
                <a:ea typeface="幼圆" panose="02010509060101010101" pitchFamily="49" charset="-122"/>
                <a:cs typeface="Arial Black" panose="020B0A04020102020204" pitchFamily="34" charset="0"/>
              </a:rPr>
              <a:t>但是，扁平化也不能无限扩大</a:t>
            </a:r>
          </a:p>
        </p:txBody>
      </p:sp>
      <p:sp>
        <p:nvSpPr>
          <p:cNvPr id="12" name="TextBox 11"/>
          <p:cNvSpPr txBox="1"/>
          <p:nvPr/>
        </p:nvSpPr>
        <p:spPr>
          <a:xfrm>
            <a:off x="1803895" y="368550"/>
            <a:ext cx="37561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信息的“</a:t>
            </a: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独特</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”的经济性</a:t>
            </a:r>
          </a:p>
        </p:txBody>
      </p:sp>
      <p:pic>
        <p:nvPicPr>
          <p:cNvPr id="13" name="Picture 2" descr="c:\documents and settings\arthur wang\application data\360se6\User Data\temp\35a85edf8db1cb1364d27b1ddd54564e92584b00.jpg"/>
          <p:cNvPicPr>
            <a:picLocks noChangeAspect="1" noChangeArrowheads="1"/>
          </p:cNvPicPr>
          <p:nvPr/>
        </p:nvPicPr>
        <p:blipFill>
          <a:blip r:embed="rId3" cstate="screen"/>
          <a:srcRect/>
          <a:stretch>
            <a:fillRect/>
          </a:stretch>
        </p:blipFill>
        <p:spPr bwMode="auto">
          <a:xfrm>
            <a:off x="7164288" y="3463033"/>
            <a:ext cx="1086112" cy="1441486"/>
          </a:xfrm>
          <a:prstGeom prst="rect">
            <a:avLst/>
          </a:prstGeom>
          <a:noFill/>
          <a:scene3d>
            <a:camera prst="isometricOffAxis2Left">
              <a:rot lat="1042006" lon="615926" rev="21311577"/>
            </a:camera>
            <a:lightRig rig="balanced" dir="t"/>
          </a:scene3d>
          <a:sp3d extrusionH="222250" contourW="6350" prstMaterial="matte">
            <a:bevelT w="0" h="0"/>
            <a:bevelB w="0" h="25400"/>
            <a:extrusionClr>
              <a:schemeClr val="bg1"/>
            </a:extrusionClr>
            <a:contourClr>
              <a:schemeClr val="bg1">
                <a:lumMod val="85000"/>
              </a:schemeClr>
            </a:contourClr>
          </a:sp3d>
        </p:spPr>
      </p:pic>
      <p:sp>
        <p:nvSpPr>
          <p:cNvPr id="14" name="TextBox 13"/>
          <p:cNvSpPr txBox="1"/>
          <p:nvPr/>
        </p:nvSpPr>
        <p:spPr>
          <a:xfrm>
            <a:off x="3661002" y="963778"/>
            <a:ext cx="203132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因为其独特的价值</a:t>
            </a:r>
          </a:p>
        </p:txBody>
      </p:sp>
      <p:cxnSp>
        <p:nvCxnSpPr>
          <p:cNvPr id="15" name="直接箭头连接符 14"/>
          <p:cNvCxnSpPr/>
          <p:nvPr/>
        </p:nvCxnSpPr>
        <p:spPr>
          <a:xfrm>
            <a:off x="5476303" y="1395826"/>
            <a:ext cx="1687985" cy="23762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88424" y="3248335"/>
            <a:ext cx="432048" cy="1708160"/>
          </a:xfrm>
          <a:prstGeom prst="rect">
            <a:avLst/>
          </a:prstGeom>
          <a:noFill/>
        </p:spPr>
        <p:txBody>
          <a:bodyPr wrap="square" rtlCol="0">
            <a:spAutoFit/>
          </a:bodyPr>
          <a:lstStyle/>
          <a:p>
            <a:pPr>
              <a:lnSpc>
                <a:spcPts val="1800"/>
              </a:lnSpc>
            </a:pPr>
            <a:r>
              <a:rPr lang="zh-CN" altLang="en-US" dirty="0">
                <a:latin typeface="幼圆" panose="02010509060101010101" pitchFamily="49" charset="-122"/>
                <a:ea typeface="幼圆" panose="02010509060101010101" pitchFamily="49" charset="-122"/>
                <a:cs typeface="Arial Black" panose="020B0A04020102020204" pitchFamily="34" charset="0"/>
              </a:rPr>
              <a:t>买家没有卖家精</a:t>
            </a:r>
          </a:p>
        </p:txBody>
      </p:sp>
      <p:grpSp>
        <p:nvGrpSpPr>
          <p:cNvPr id="17" name="组合 16"/>
          <p:cNvGrpSpPr/>
          <p:nvPr/>
        </p:nvGrpSpPr>
        <p:grpSpPr>
          <a:xfrm>
            <a:off x="2936565" y="1807985"/>
            <a:ext cx="1241696" cy="873475"/>
            <a:chOff x="1600214" y="2047805"/>
            <a:chExt cx="1241696" cy="873475"/>
          </a:xfrm>
        </p:grpSpPr>
        <p:sp>
          <p:nvSpPr>
            <p:cNvPr id="18" name="椭圆 17"/>
            <p:cNvSpPr/>
            <p:nvPr/>
          </p:nvSpPr>
          <p:spPr>
            <a:xfrm rot="21003997">
              <a:off x="2090338" y="2047805"/>
              <a:ext cx="648072" cy="50405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1200" dirty="0">
                <a:solidFill>
                  <a:schemeClr val="tx1"/>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cxnSp>
          <p:nvCxnSpPr>
            <p:cNvPr id="19" name="直接箭头连接符 18"/>
            <p:cNvCxnSpPr/>
            <p:nvPr/>
          </p:nvCxnSpPr>
          <p:spPr>
            <a:xfrm flipV="1">
              <a:off x="1600214" y="2448754"/>
              <a:ext cx="504056" cy="288032"/>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339752" y="2561240"/>
              <a:ext cx="8948" cy="360040"/>
            </a:xfrm>
            <a:prstGeom prst="straightConnector1">
              <a:avLst/>
            </a:prstGeom>
            <a:ln w="1905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0943642">
              <a:off x="1964747" y="2107090"/>
              <a:ext cx="877163"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a:t>
              </a:r>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c:\documents and settings\administrator\application data\360se6\User Data\temp\400px-Marginalcost.gif"/>
          <p:cNvPicPr>
            <a:picLocks noChangeAspect="1" noChangeArrowheads="1"/>
          </p:cNvPicPr>
          <p:nvPr/>
        </p:nvPicPr>
        <p:blipFill>
          <a:blip r:embed="rId2" cstate="print"/>
          <a:srcRect/>
          <a:stretch>
            <a:fillRect/>
          </a:stretch>
        </p:blipFill>
        <p:spPr bwMode="auto">
          <a:xfrm>
            <a:off x="5957415" y="2810225"/>
            <a:ext cx="2756741" cy="208823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4" name="TextBox 23"/>
          <p:cNvSpPr txBox="1"/>
          <p:nvPr/>
        </p:nvSpPr>
        <p:spPr>
          <a:xfrm>
            <a:off x="1043608" y="1678037"/>
            <a:ext cx="4031873" cy="400110"/>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有序、熵减、获得信息是有成本的</a:t>
            </a:r>
          </a:p>
        </p:txBody>
      </p:sp>
      <p:sp>
        <p:nvSpPr>
          <p:cNvPr id="25" name="TextBox 24"/>
          <p:cNvSpPr txBox="1"/>
          <p:nvPr/>
        </p:nvSpPr>
        <p:spPr>
          <a:xfrm>
            <a:off x="1043608" y="1173981"/>
            <a:ext cx="5314275"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信息与其他生产资料一样，遵守边际成本原理</a:t>
            </a:r>
          </a:p>
        </p:txBody>
      </p:sp>
      <p:sp>
        <p:nvSpPr>
          <p:cNvPr id="26" name="TextBox 25"/>
          <p:cNvSpPr txBox="1"/>
          <p:nvPr/>
        </p:nvSpPr>
        <p:spPr>
          <a:xfrm>
            <a:off x="1043608" y="2182093"/>
            <a:ext cx="4185761" cy="46166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在</a:t>
            </a:r>
            <a:r>
              <a:rPr lang="zh-CN" altLang="en-US" sz="24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有序</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和</a:t>
            </a:r>
            <a:r>
              <a:rPr lang="zh-CN" altLang="en-US" sz="24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无序</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之间要取得平衡</a:t>
            </a:r>
          </a:p>
        </p:txBody>
      </p:sp>
      <p:sp>
        <p:nvSpPr>
          <p:cNvPr id="27" name="TextBox 26"/>
          <p:cNvSpPr txBox="1"/>
          <p:nvPr/>
        </p:nvSpPr>
        <p:spPr>
          <a:xfrm>
            <a:off x="7594919" y="4223427"/>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边际成本</a:t>
            </a:r>
          </a:p>
        </p:txBody>
      </p:sp>
      <p:grpSp>
        <p:nvGrpSpPr>
          <p:cNvPr id="28" name="组合 27"/>
          <p:cNvGrpSpPr/>
          <p:nvPr/>
        </p:nvGrpSpPr>
        <p:grpSpPr>
          <a:xfrm>
            <a:off x="1182676" y="2738217"/>
            <a:ext cx="2656753" cy="1305436"/>
            <a:chOff x="551624" y="2715766"/>
            <a:chExt cx="2656753" cy="1305436"/>
          </a:xfrm>
        </p:grpSpPr>
        <p:sp>
          <p:nvSpPr>
            <p:cNvPr id="29" name="TextBox 28"/>
            <p:cNvSpPr txBox="1"/>
            <p:nvPr/>
          </p:nvSpPr>
          <p:spPr>
            <a:xfrm>
              <a:off x="1004715" y="2715766"/>
              <a:ext cx="1944763" cy="461665"/>
            </a:xfrm>
            <a:prstGeom prst="rect">
              <a:avLst/>
            </a:prstGeom>
            <a:noFill/>
          </p:spPr>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边际成本</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MC</a:t>
              </a:r>
            </a:p>
          </p:txBody>
        </p:sp>
        <p:cxnSp>
          <p:nvCxnSpPr>
            <p:cNvPr id="30" name="直接连接符 29"/>
            <p:cNvCxnSpPr/>
            <p:nvPr/>
          </p:nvCxnSpPr>
          <p:spPr>
            <a:xfrm>
              <a:off x="944489" y="3651870"/>
              <a:ext cx="2263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1729" y="3294954"/>
              <a:ext cx="2254207" cy="369332"/>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总成本的变化量 </a:t>
              </a:r>
              <a:r>
                <a:rPr lang="el-GR" altLang="zh-CN" dirty="0">
                  <a:ea typeface="方正超粗黑简体" panose="03000509000000000000" pitchFamily="65" charset="-122"/>
                  <a:cs typeface="Arial Black" panose="020B0A04020102020204" pitchFamily="34" charset="0"/>
                </a:rPr>
                <a:t>Δ</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TC</a:t>
              </a:r>
              <a:endPar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2" name="TextBox 31"/>
            <p:cNvSpPr txBox="1"/>
            <p:nvPr/>
          </p:nvSpPr>
          <p:spPr>
            <a:xfrm>
              <a:off x="1104853" y="3651870"/>
              <a:ext cx="1968809" cy="369332"/>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产量的变化量 </a:t>
              </a:r>
              <a:r>
                <a:rPr lang="el-GR" altLang="zh-CN" dirty="0">
                  <a:ea typeface="方正超粗黑简体" panose="03000509000000000000" pitchFamily="65" charset="-122"/>
                  <a:cs typeface="Arial Black" panose="020B0A04020102020204" pitchFamily="34" charset="0"/>
                </a:rPr>
                <a:t>Δ</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Q</a:t>
              </a:r>
              <a:endPar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3" name="TextBox 32"/>
            <p:cNvSpPr txBox="1"/>
            <p:nvPr/>
          </p:nvSpPr>
          <p:spPr>
            <a:xfrm>
              <a:off x="551624" y="3333870"/>
              <a:ext cx="389850" cy="584775"/>
            </a:xfrm>
            <a:prstGeom prst="rect">
              <a:avLst/>
            </a:prstGeom>
            <a:noFill/>
          </p:spPr>
          <p:txBody>
            <a:bodyPr wrap="none" rtlCol="0">
              <a:spAutoFit/>
            </a:bodyPr>
            <a:lstStyle/>
            <a:p>
              <a:r>
                <a:rPr lang="en-US" altLang="zh-CN" sz="3200" b="1" dirty="0">
                  <a:ea typeface="楷体" panose="02010609060101010101" pitchFamily="49" charset="-122"/>
                  <a:cs typeface="Arial Black" panose="020B0A04020102020204" pitchFamily="34" charset="0"/>
                </a:rPr>
                <a:t>=</a:t>
              </a:r>
              <a:endParaRPr lang="zh-CN" altLang="en-US" sz="3200" b="1" dirty="0">
                <a:ea typeface="楷体" panose="02010609060101010101" pitchFamily="49" charset="-122"/>
                <a:cs typeface="Arial Black" panose="020B0A04020102020204" pitchFamily="34" charset="0"/>
              </a:endParaRPr>
            </a:p>
          </p:txBody>
        </p:sp>
      </p:grpSp>
      <p:sp>
        <p:nvSpPr>
          <p:cNvPr id="34" name="TextBox 33"/>
          <p:cNvSpPr txBox="1"/>
          <p:nvPr/>
        </p:nvSpPr>
        <p:spPr>
          <a:xfrm>
            <a:off x="1110668" y="4394401"/>
            <a:ext cx="353334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多产</a:t>
            </a:r>
            <a:r>
              <a:rPr lang="en-US" altLang="zh-CN" dirty="0">
                <a:latin typeface="幼圆" panose="02010509060101010101" pitchFamily="49" charset="-122"/>
                <a:ea typeface="幼圆" panose="02010509060101010101" pitchFamily="49" charset="-122"/>
                <a:cs typeface="Arial Black" panose="020B0A04020102020204" pitchFamily="34" charset="0"/>
              </a:rPr>
              <a:t>1</a:t>
            </a:r>
            <a:r>
              <a:rPr lang="zh-CN" altLang="en-US" dirty="0">
                <a:latin typeface="幼圆" panose="02010509060101010101" pitchFamily="49" charset="-122"/>
                <a:ea typeface="幼圆" panose="02010509060101010101" pitchFamily="49" charset="-122"/>
                <a:cs typeface="Arial Black" panose="020B0A04020102020204" pitchFamily="34" charset="0"/>
              </a:rPr>
              <a:t>辆汽车，成本增加了多少？</a:t>
            </a:r>
          </a:p>
        </p:txBody>
      </p:sp>
      <p:sp>
        <p:nvSpPr>
          <p:cNvPr id="16" name="文本框 15"/>
          <p:cNvSpPr txBox="1"/>
          <p:nvPr/>
        </p:nvSpPr>
        <p:spPr>
          <a:xfrm>
            <a:off x="395536" y="266345"/>
            <a:ext cx="7263527"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cs typeface="Arial Black" panose="020B0A04020102020204" pitchFamily="34" charset="0"/>
              </a:rPr>
              <a:t>② 信息既是生产资料又是生产关系</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1452418" y="483518"/>
            <a:ext cx="6647974"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但是，信息的边际成本原理也很不寻常！</a:t>
            </a:r>
          </a:p>
        </p:txBody>
      </p:sp>
      <p:sp>
        <p:nvSpPr>
          <p:cNvPr id="4" name="TextBox 3"/>
          <p:cNvSpPr txBox="1"/>
          <p:nvPr/>
        </p:nvSpPr>
        <p:spPr>
          <a:xfrm>
            <a:off x="1965780" y="1236697"/>
            <a:ext cx="2006918" cy="830997"/>
          </a:xfrm>
          <a:prstGeom prst="rightArrowCallout">
            <a:avLst>
              <a:gd name="adj1" fmla="val 44514"/>
              <a:gd name="adj2" fmla="val 39635"/>
              <a:gd name="adj3" fmla="val 25000"/>
              <a:gd name="adj4" fmla="val 85329"/>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信息的复制</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成本≈</a:t>
            </a:r>
            <a:r>
              <a:rPr lang="en-US" altLang="zh-CN"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0</a:t>
            </a:r>
            <a:endParaRPr lang="zh-CN" altLang="en-US" sz="24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5" name="TextBox 4"/>
          <p:cNvSpPr txBox="1"/>
          <p:nvPr/>
        </p:nvSpPr>
        <p:spPr>
          <a:xfrm>
            <a:off x="4044706" y="1256148"/>
            <a:ext cx="2680542" cy="707886"/>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边际成本趋于</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0</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6" name="组合 5"/>
          <p:cNvGrpSpPr/>
          <p:nvPr/>
        </p:nvGrpSpPr>
        <p:grpSpPr>
          <a:xfrm>
            <a:off x="2165826" y="2499742"/>
            <a:ext cx="2262158" cy="2239978"/>
            <a:chOff x="602612" y="2499742"/>
            <a:chExt cx="2262158" cy="2239978"/>
          </a:xfrm>
        </p:grpSpPr>
        <p:grpSp>
          <p:nvGrpSpPr>
            <p:cNvPr id="7" name="组合 6"/>
            <p:cNvGrpSpPr/>
            <p:nvPr/>
          </p:nvGrpSpPr>
          <p:grpSpPr>
            <a:xfrm>
              <a:off x="755576" y="2499742"/>
              <a:ext cx="2016224" cy="1800200"/>
              <a:chOff x="755576" y="2499742"/>
              <a:chExt cx="2016224" cy="1800200"/>
            </a:xfrm>
          </p:grpSpPr>
          <p:cxnSp>
            <p:nvCxnSpPr>
              <p:cNvPr id="11" name="直接箭头连接符 10"/>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 name="任意多边形 7"/>
            <p:cNvSpPr/>
            <p:nvPr/>
          </p:nvSpPr>
          <p:spPr>
            <a:xfrm>
              <a:off x="931366" y="3435846"/>
              <a:ext cx="1408386" cy="525517"/>
            </a:xfrm>
            <a:custGeom>
              <a:avLst/>
              <a:gdLst>
                <a:gd name="connsiteX0" fmla="*/ 0 w 1408386"/>
                <a:gd name="connsiteY0" fmla="*/ 0 h 525517"/>
                <a:gd name="connsiteX1" fmla="*/ 388883 w 1408386"/>
                <a:gd name="connsiteY1" fmla="*/ 525517 h 525517"/>
                <a:gd name="connsiteX2" fmla="*/ 1408386 w 1408386"/>
                <a:gd name="connsiteY2" fmla="*/ 0 h 525517"/>
              </a:gdLst>
              <a:ahLst/>
              <a:cxnLst>
                <a:cxn ang="0">
                  <a:pos x="connsiteX0" y="connsiteY0"/>
                </a:cxn>
                <a:cxn ang="0">
                  <a:pos x="connsiteX1" y="connsiteY1"/>
                </a:cxn>
                <a:cxn ang="0">
                  <a:pos x="connsiteX2" y="connsiteY2"/>
                </a:cxn>
              </a:cxnLst>
              <a:rect l="l" t="t" r="r" b="b"/>
              <a:pathLst>
                <a:path w="1408386" h="525517">
                  <a:moveTo>
                    <a:pt x="0" y="0"/>
                  </a:moveTo>
                  <a:cubicBezTo>
                    <a:pt x="77076" y="262758"/>
                    <a:pt x="154152" y="525517"/>
                    <a:pt x="388883" y="525517"/>
                  </a:cubicBezTo>
                  <a:cubicBezTo>
                    <a:pt x="623614" y="525517"/>
                    <a:pt x="1182414" y="119117"/>
                    <a:pt x="1408386"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 name="TextBox 8"/>
            <p:cNvSpPr txBox="1"/>
            <p:nvPr/>
          </p:nvSpPr>
          <p:spPr>
            <a:xfrm>
              <a:off x="2339752" y="3219822"/>
              <a:ext cx="505267" cy="369332"/>
            </a:xfrm>
            <a:prstGeom prst="rect">
              <a:avLst/>
            </a:prstGeom>
            <a:noFill/>
          </p:spPr>
          <p:txBody>
            <a:bodyPr wrap="none" rtlCol="0">
              <a:spAutoFit/>
            </a:bodyPr>
            <a:lstStyle/>
            <a:p>
              <a:r>
                <a:rPr lang="en-US" altLang="zh-CN" dirty="0">
                  <a:ea typeface="楷体" panose="02010609060101010101" pitchFamily="49" charset="-122"/>
                  <a:cs typeface="Arial Black" panose="020B0A04020102020204" pitchFamily="34" charset="0"/>
                </a:rPr>
                <a:t>MC</a:t>
              </a:r>
              <a:endParaRPr lang="zh-CN" altLang="en-US" dirty="0">
                <a:ea typeface="楷体" panose="02010609060101010101" pitchFamily="49" charset="-122"/>
                <a:cs typeface="Arial Black" panose="020B0A04020102020204" pitchFamily="34" charset="0"/>
              </a:endParaRPr>
            </a:p>
          </p:txBody>
        </p:sp>
        <p:sp>
          <p:nvSpPr>
            <p:cNvPr id="10" name="TextBox 9"/>
            <p:cNvSpPr txBox="1"/>
            <p:nvPr/>
          </p:nvSpPr>
          <p:spPr>
            <a:xfrm>
              <a:off x="602612" y="4370388"/>
              <a:ext cx="2262158"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普通生产的边际成本</a:t>
              </a:r>
            </a:p>
          </p:txBody>
        </p:sp>
      </p:grpSp>
      <p:grpSp>
        <p:nvGrpSpPr>
          <p:cNvPr id="13" name="组合 12"/>
          <p:cNvGrpSpPr/>
          <p:nvPr/>
        </p:nvGrpSpPr>
        <p:grpSpPr>
          <a:xfrm>
            <a:off x="5958464" y="2499742"/>
            <a:ext cx="2262158" cy="2239978"/>
            <a:chOff x="602612" y="2499742"/>
            <a:chExt cx="2262158" cy="2239978"/>
          </a:xfrm>
        </p:grpSpPr>
        <p:grpSp>
          <p:nvGrpSpPr>
            <p:cNvPr id="14" name="组合 8"/>
            <p:cNvGrpSpPr/>
            <p:nvPr/>
          </p:nvGrpSpPr>
          <p:grpSpPr>
            <a:xfrm>
              <a:off x="755576" y="2499742"/>
              <a:ext cx="2016224" cy="1800200"/>
              <a:chOff x="755576" y="2499742"/>
              <a:chExt cx="2016224" cy="1800200"/>
            </a:xfrm>
          </p:grpSpPr>
          <p:cxnSp>
            <p:nvCxnSpPr>
              <p:cNvPr id="17" name="直接箭头连接符 16"/>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2339752" y="3219822"/>
              <a:ext cx="505267" cy="369332"/>
            </a:xfrm>
            <a:prstGeom prst="rect">
              <a:avLst/>
            </a:prstGeom>
            <a:noFill/>
          </p:spPr>
          <p:txBody>
            <a:bodyPr wrap="none" rtlCol="0">
              <a:spAutoFit/>
            </a:bodyPr>
            <a:lstStyle/>
            <a:p>
              <a:r>
                <a:rPr lang="en-US" altLang="zh-CN" dirty="0">
                  <a:ea typeface="楷体" panose="02010609060101010101" pitchFamily="49" charset="-122"/>
                  <a:cs typeface="Arial Black" panose="020B0A04020102020204" pitchFamily="34" charset="0"/>
                </a:rPr>
                <a:t>MC</a:t>
              </a:r>
              <a:endParaRPr lang="zh-CN" altLang="en-US" dirty="0">
                <a:ea typeface="楷体" panose="02010609060101010101" pitchFamily="49" charset="-122"/>
                <a:cs typeface="Arial Black" panose="020B0A04020102020204" pitchFamily="34" charset="0"/>
              </a:endParaRPr>
            </a:p>
          </p:txBody>
        </p:sp>
        <p:sp>
          <p:nvSpPr>
            <p:cNvPr id="16" name="TextBox 15"/>
            <p:cNvSpPr txBox="1"/>
            <p:nvPr/>
          </p:nvSpPr>
          <p:spPr>
            <a:xfrm>
              <a:off x="602612" y="4370388"/>
              <a:ext cx="2262158"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信息生产的边际成本</a:t>
              </a:r>
            </a:p>
          </p:txBody>
        </p:sp>
      </p:grpSp>
      <p:sp>
        <p:nvSpPr>
          <p:cNvPr id="19" name="任意多边形 18"/>
          <p:cNvSpPr/>
          <p:nvPr/>
        </p:nvSpPr>
        <p:spPr>
          <a:xfrm rot="279667">
            <a:off x="6277586" y="3525305"/>
            <a:ext cx="1944414" cy="630621"/>
          </a:xfrm>
          <a:custGeom>
            <a:avLst/>
            <a:gdLst>
              <a:gd name="connsiteX0" fmla="*/ 0 w 1944414"/>
              <a:gd name="connsiteY0" fmla="*/ 0 h 630621"/>
              <a:gd name="connsiteX1" fmla="*/ 189187 w 1944414"/>
              <a:gd name="connsiteY1" fmla="*/ 483476 h 630621"/>
              <a:gd name="connsiteX2" fmla="*/ 756745 w 1944414"/>
              <a:gd name="connsiteY2" fmla="*/ 620111 h 630621"/>
              <a:gd name="connsiteX3" fmla="*/ 1944414 w 1944414"/>
              <a:gd name="connsiteY3" fmla="*/ 546538 h 630621"/>
            </a:gdLst>
            <a:ahLst/>
            <a:cxnLst>
              <a:cxn ang="0">
                <a:pos x="connsiteX0" y="connsiteY0"/>
              </a:cxn>
              <a:cxn ang="0">
                <a:pos x="connsiteX1" y="connsiteY1"/>
              </a:cxn>
              <a:cxn ang="0">
                <a:pos x="connsiteX2" y="connsiteY2"/>
              </a:cxn>
              <a:cxn ang="0">
                <a:pos x="connsiteX3" y="connsiteY3"/>
              </a:cxn>
            </a:cxnLst>
            <a:rect l="l" t="t" r="r" b="b"/>
            <a:pathLst>
              <a:path w="1944414" h="630621">
                <a:moveTo>
                  <a:pt x="0" y="0"/>
                </a:moveTo>
                <a:cubicBezTo>
                  <a:pt x="31531" y="190062"/>
                  <a:pt x="63063" y="380124"/>
                  <a:pt x="189187" y="483476"/>
                </a:cubicBezTo>
                <a:cubicBezTo>
                  <a:pt x="315311" y="586828"/>
                  <a:pt x="464207" y="609601"/>
                  <a:pt x="756745" y="620111"/>
                </a:cubicBezTo>
                <a:cubicBezTo>
                  <a:pt x="1049283" y="630621"/>
                  <a:pt x="1496848" y="588579"/>
                  <a:pt x="1944414" y="546538"/>
                </a:cubicBezTo>
              </a:path>
            </a:pathLst>
          </a:custGeom>
          <a:scene3d>
            <a:camera prst="orthographicFront">
              <a:rot lat="0" lon="0" rev="180000"/>
            </a:camera>
            <a:lightRig rig="threePt" dir="t"/>
          </a:scene3d>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376785" y="3064642"/>
            <a:ext cx="4291559" cy="1015663"/>
          </a:xfrm>
          <a:prstGeom prst="rect">
            <a:avLst/>
          </a:prstGeom>
          <a:noFill/>
        </p:spPr>
        <p:txBody>
          <a:bodyPr wrap="none" rtlCol="0">
            <a:spAutoFit/>
          </a:bodyPr>
          <a:lstStyle/>
          <a:p>
            <a:r>
              <a:rPr lang="en-US" altLang="zh-CN"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 (</a:t>
            </a:r>
            <a:r>
              <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en-US" altLang="zh-CN"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 name="TextBox 1"/>
          <p:cNvSpPr txBox="1"/>
          <p:nvPr/>
        </p:nvSpPr>
        <p:spPr>
          <a:xfrm>
            <a:off x="683568" y="627534"/>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什么是系统？</a:t>
            </a:r>
          </a:p>
        </p:txBody>
      </p:sp>
      <p:sp>
        <p:nvSpPr>
          <p:cNvPr id="3" name="矩形 2"/>
          <p:cNvSpPr/>
          <p:nvPr/>
        </p:nvSpPr>
        <p:spPr>
          <a:xfrm>
            <a:off x="3419872" y="771550"/>
            <a:ext cx="4536504" cy="369332"/>
          </a:xfrm>
          <a:prstGeom prst="rect">
            <a:avLst/>
          </a:prstGeom>
          <a:ln w="3175">
            <a:solidFill>
              <a:schemeClr val="tx1"/>
            </a:solidFill>
          </a:ln>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由两个以上</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部分</a:t>
            </a:r>
            <a:r>
              <a:rPr lang="zh-CN" altLang="en-US" dirty="0">
                <a:latin typeface="幼圆" panose="02010509060101010101" pitchFamily="49" charset="-122"/>
                <a:ea typeface="幼圆" panose="02010509060101010101" pitchFamily="49" charset="-122"/>
                <a:cs typeface="Arial Black" panose="020B0A04020102020204" pitchFamily="34" charset="0"/>
              </a:rPr>
              <a:t>组成、具有一定</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功能</a:t>
            </a:r>
            <a:r>
              <a:rPr lang="zh-CN" altLang="en-US" dirty="0">
                <a:latin typeface="幼圆" panose="02010509060101010101" pitchFamily="49" charset="-122"/>
                <a:ea typeface="幼圆" panose="02010509060101010101" pitchFamily="49" charset="-122"/>
                <a:cs typeface="Arial Black" panose="020B0A04020102020204" pitchFamily="34" charset="0"/>
              </a:rPr>
              <a:t>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结构</a:t>
            </a:r>
          </a:p>
        </p:txBody>
      </p:sp>
      <p:sp>
        <p:nvSpPr>
          <p:cNvPr id="17" name="TextBox 16"/>
          <p:cNvSpPr txBox="1"/>
          <p:nvPr/>
        </p:nvSpPr>
        <p:spPr>
          <a:xfrm>
            <a:off x="1012614" y="1542602"/>
            <a:ext cx="2544286" cy="400110"/>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数学表达最简单：</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函数</a:t>
            </a:r>
          </a:p>
        </p:txBody>
      </p:sp>
      <p:sp>
        <p:nvSpPr>
          <p:cNvPr id="19" name="TextBox 18"/>
          <p:cNvSpPr txBox="1"/>
          <p:nvPr/>
        </p:nvSpPr>
        <p:spPr>
          <a:xfrm>
            <a:off x="1012614" y="1902642"/>
            <a:ext cx="4633000"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）存在若干个独立的要素或部件：</a:t>
            </a:r>
            <a:r>
              <a:rPr lang="en-US" altLang="zh-CN"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X1,X2,…</a:t>
            </a:r>
            <a:r>
              <a:rPr lang="en-US" altLang="zh-CN"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0" name="TextBox 19"/>
          <p:cNvSpPr txBox="1"/>
          <p:nvPr/>
        </p:nvSpPr>
        <p:spPr>
          <a:xfrm>
            <a:off x="4355976" y="3249308"/>
            <a:ext cx="2938625" cy="646331"/>
          </a:xfrm>
          <a:prstGeom prst="rect">
            <a:avLst/>
          </a:prstGeom>
          <a:noFill/>
        </p:spPr>
        <p:txBody>
          <a:bodyPr wrap="none" rtlCol="0">
            <a:spAutoFit/>
          </a:bodyPr>
          <a:lstStyle/>
          <a:p>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X2</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36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2" name="TextBox 21"/>
          <p:cNvSpPr txBox="1"/>
          <p:nvPr/>
        </p:nvSpPr>
        <p:spPr>
          <a:xfrm>
            <a:off x="1012614" y="2190674"/>
            <a:ext cx="4323620"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2</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）现在把它们组成一个整体，发生联系：</a:t>
            </a:r>
            <a:r>
              <a:rPr lang="en-US" altLang="zh-CN"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endParaRPr lang="zh-CN" altLang="en-US"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3" name="TextBox 22"/>
          <p:cNvSpPr txBox="1"/>
          <p:nvPr/>
        </p:nvSpPr>
        <p:spPr>
          <a:xfrm>
            <a:off x="1736271" y="2910754"/>
            <a:ext cx="1755609" cy="1323439"/>
          </a:xfrm>
          <a:prstGeom prst="rect">
            <a:avLst/>
          </a:prstGeom>
          <a:noFill/>
        </p:spPr>
        <p:txBody>
          <a:bodyPr wrap="none" rtlCol="0">
            <a:spAutoFit/>
          </a:bodyPr>
          <a:lstStyle/>
          <a:p>
            <a:r>
              <a:rPr lang="en-US" altLang="zh-CN"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 </a:t>
            </a:r>
            <a:r>
              <a:rPr lang="en-US" altLang="zh-CN"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4" name="TextBox 23"/>
          <p:cNvSpPr txBox="1"/>
          <p:nvPr/>
        </p:nvSpPr>
        <p:spPr>
          <a:xfrm>
            <a:off x="1012614" y="2406698"/>
            <a:ext cx="2214068" cy="461665"/>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3</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）系统就形成了：</a:t>
            </a:r>
            <a:r>
              <a:rPr lang="en-US" altLang="zh-CN" sz="2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a:t>
            </a:r>
            <a:endParaRPr lang="zh-CN" altLang="en-US"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nvGrpSpPr>
          <p:cNvPr id="27" name="组合 26"/>
          <p:cNvGrpSpPr/>
          <p:nvPr/>
        </p:nvGrpSpPr>
        <p:grpSpPr>
          <a:xfrm>
            <a:off x="2601914" y="3768010"/>
            <a:ext cx="3982479" cy="1107996"/>
            <a:chOff x="2601914" y="3501014"/>
            <a:chExt cx="3982479" cy="1107996"/>
          </a:xfrm>
        </p:grpSpPr>
        <p:sp>
          <p:nvSpPr>
            <p:cNvPr id="25" name="TextBox 24"/>
            <p:cNvSpPr txBox="1"/>
            <p:nvPr/>
          </p:nvSpPr>
          <p:spPr>
            <a:xfrm>
              <a:off x="3491880" y="3731847"/>
              <a:ext cx="3092513" cy="646331"/>
            </a:xfrm>
            <a:prstGeom prst="rect">
              <a:avLst/>
            </a:prstGeom>
            <a:noFill/>
          </p:spPr>
          <p:txBody>
            <a:bodyPr wrap="none" rtlCol="0">
              <a:spAutoFit/>
            </a:bodyPr>
            <a:lstStyle/>
            <a:p>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6" name="TextBox 25"/>
            <p:cNvSpPr txBox="1"/>
            <p:nvPr/>
          </p:nvSpPr>
          <p:spPr>
            <a:xfrm>
              <a:off x="2601914" y="3501014"/>
              <a:ext cx="598241" cy="1107996"/>
            </a:xfrm>
            <a:prstGeom prst="rect">
              <a:avLst/>
            </a:prstGeom>
            <a:noFill/>
          </p:spPr>
          <p:txBody>
            <a:bodyPr wrap="none" rtlCol="0">
              <a:spAutoFit/>
            </a:bodyPr>
            <a:lstStyle/>
            <a:p>
              <a:r>
                <a:rPr lang="en-US" altLang="zh-CN"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sp>
        <p:nvSpPr>
          <p:cNvPr id="4" name="文本框 3"/>
          <p:cNvSpPr txBox="1"/>
          <p:nvPr/>
        </p:nvSpPr>
        <p:spPr>
          <a:xfrm>
            <a:off x="728963" y="320047"/>
            <a:ext cx="1274708"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再思考一下</a:t>
            </a:r>
          </a:p>
        </p:txBody>
      </p:sp>
      <p:sp>
        <p:nvSpPr>
          <p:cNvPr id="6" name="灯片编号占位符 5"/>
          <p:cNvSpPr>
            <a:spLocks noGrp="1"/>
          </p:cNvSpPr>
          <p:nvPr>
            <p:ph type="sldNum" sz="quarter" idx="12"/>
          </p:nvPr>
        </p:nvSpPr>
        <p:spPr/>
        <p:txBody>
          <a:bodyPr/>
          <a:lstStyle/>
          <a:p>
            <a:fld id="{63181AFE-CEA3-4E49-A4C8-E3E2C1424399}" type="slidenum">
              <a:rPr lang="zh-CN" altLang="en-US" smtClean="0"/>
              <a:t>169</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8" name="组合 7"/>
          <p:cNvGrpSpPr/>
          <p:nvPr/>
        </p:nvGrpSpPr>
        <p:grpSpPr>
          <a:xfrm>
            <a:off x="3347864" y="1193142"/>
            <a:ext cx="2272133" cy="2684044"/>
            <a:chOff x="683568" y="1223493"/>
            <a:chExt cx="2272133" cy="2684044"/>
          </a:xfrm>
        </p:grpSpPr>
        <p:pic>
          <p:nvPicPr>
            <p:cNvPr id="819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7438" y="3538205"/>
              <a:ext cx="1569660"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全息照片底片</a:t>
              </a:r>
            </a:p>
          </p:txBody>
        </p:sp>
        <p:sp>
          <p:nvSpPr>
            <p:cNvPr id="5" name="任意多边形 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7" name="任意多边形 6"/>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grpSp>
      <p:pic>
        <p:nvPicPr>
          <p:cNvPr id="8195" name="Picture 3"/>
          <p:cNvPicPr>
            <a:picLocks noChangeAspect="1" noChangeArrowheads="1"/>
          </p:cNvPicPr>
          <p:nvPr/>
        </p:nvPicPr>
        <p:blipFill rotWithShape="1">
          <a:blip r:embed="rId3" cstate="screen"/>
          <a:srcRect/>
          <a:stretch>
            <a:fillRect/>
          </a:stretch>
        </p:blipFill>
        <p:spPr bwMode="auto">
          <a:xfrm>
            <a:off x="179512" y="1317437"/>
            <a:ext cx="2866145" cy="239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5868144" y="1228322"/>
            <a:ext cx="1704097" cy="142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5" cstate="screen"/>
          <a:srcRect/>
          <a:stretch>
            <a:fillRect/>
          </a:stretch>
        </p:blipFill>
        <p:spPr bwMode="auto">
          <a:xfrm>
            <a:off x="6444208" y="2973982"/>
            <a:ext cx="1069372" cy="89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箭头连接符 9"/>
          <p:cNvCxnSpPr/>
          <p:nvPr/>
        </p:nvCxnSpPr>
        <p:spPr>
          <a:xfrm>
            <a:off x="5076056" y="1563638"/>
            <a:ext cx="864096"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5" name="直接箭头连接符 14"/>
          <p:cNvCxnSpPr/>
          <p:nvPr/>
        </p:nvCxnSpPr>
        <p:spPr>
          <a:xfrm>
            <a:off x="4391829" y="3219822"/>
            <a:ext cx="1980371"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2418123" y="768061"/>
            <a:ext cx="5032147"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每一个碎片都可以再现整个影响，只是小了一点</a:t>
            </a:r>
          </a:p>
        </p:txBody>
      </p:sp>
      <p:sp>
        <p:nvSpPr>
          <p:cNvPr id="16" name="TextBox 15"/>
          <p:cNvSpPr txBox="1"/>
          <p:nvPr/>
        </p:nvSpPr>
        <p:spPr>
          <a:xfrm>
            <a:off x="611560" y="603029"/>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神奇之处</a:t>
            </a:r>
          </a:p>
        </p:txBody>
      </p:sp>
      <p:sp>
        <p:nvSpPr>
          <p:cNvPr id="17" name="矩形 16"/>
          <p:cNvSpPr/>
          <p:nvPr/>
        </p:nvSpPr>
        <p:spPr>
          <a:xfrm>
            <a:off x="323528" y="4083918"/>
            <a:ext cx="7488832" cy="923330"/>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为什么呢？因为全息照片的每一小部分都包含着整体的信息。</a:t>
            </a:r>
          </a:p>
          <a:p>
            <a:r>
              <a:rPr lang="zh-CN" altLang="en-US" dirty="0">
                <a:latin typeface="幼圆" panose="02010509060101010101" pitchFamily="49" charset="-122"/>
                <a:ea typeface="幼圆" panose="02010509060101010101" pitchFamily="49" charset="-122"/>
                <a:cs typeface="Arial Black" panose="020B0A04020102020204" pitchFamily="34" charset="0"/>
              </a:rPr>
              <a:t>这就是“</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全息系统论</a:t>
            </a:r>
            <a:r>
              <a:rPr lang="zh-CN" altLang="en-US" dirty="0">
                <a:latin typeface="幼圆" panose="02010509060101010101" pitchFamily="49" charset="-122"/>
                <a:ea typeface="幼圆" panose="02010509060101010101" pitchFamily="49" charset="-122"/>
                <a:cs typeface="Arial Black" panose="020B0A04020102020204" pitchFamily="34" charset="0"/>
              </a:rPr>
              <a:t>的基本思想。</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1607086" y="411510"/>
            <a:ext cx="4852610" cy="954107"/>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信息，一种</a:t>
            </a: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全新的生产要素</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它要改造传统的</a:t>
            </a: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生产函数</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p:txBody>
      </p:sp>
      <p:sp>
        <p:nvSpPr>
          <p:cNvPr id="4" name="矩形 3"/>
          <p:cNvSpPr/>
          <p:nvPr/>
        </p:nvSpPr>
        <p:spPr>
          <a:xfrm>
            <a:off x="1823110" y="1491630"/>
            <a:ext cx="4032448" cy="3323987"/>
          </a:xfrm>
          <a:prstGeom prst="rect">
            <a:avLst/>
          </a:prstGeom>
        </p:spPr>
        <p:txBody>
          <a:bodyPr wrap="square">
            <a:spAutoFit/>
          </a:bodyPr>
          <a:lstStyle/>
          <a:p>
            <a:r>
              <a:rPr lang="zh-CN" altLang="en-US" sz="2400" b="1" dirty="0">
                <a:solidFill>
                  <a:srgbClr val="C00000"/>
                </a:solidFill>
                <a:latin typeface="幼圆" panose="02010509060101010101" pitchFamily="49" charset="-122"/>
                <a:ea typeface="幼圆" panose="02010509060101010101" pitchFamily="49" charset="-122"/>
                <a:cs typeface="Arial Black" panose="020B0A04020102020204" pitchFamily="34" charset="0"/>
              </a:rPr>
              <a:t>传统的生产函数：</a:t>
            </a:r>
            <a:endParaRPr lang="en-US" altLang="zh-CN" sz="2400" b="1"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一定时期内一定技术条件下生产要素投入组合所能生产的最大量（</a:t>
            </a:r>
            <a:r>
              <a:rPr lang="en-US" altLang="zh-CN" dirty="0">
                <a:latin typeface="幼圆" panose="02010509060101010101" pitchFamily="49" charset="-122"/>
                <a:ea typeface="幼圆" panose="02010509060101010101" pitchFamily="49" charset="-122"/>
                <a:cs typeface="Arial Black" panose="020B0A04020102020204" pitchFamily="34" charset="0"/>
              </a:rPr>
              <a:t>Q</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endParaRPr lang="zh-CN" altLang="en-US" dirty="0">
              <a:latin typeface="幼圆" panose="02010509060101010101" pitchFamily="49" charset="-122"/>
              <a:ea typeface="幼圆" panose="02010509060101010101" pitchFamily="49" charset="-122"/>
              <a:cs typeface="Arial Black" panose="020B0A04020102020204" pitchFamily="34" charset="0"/>
            </a:endParaRPr>
          </a:p>
          <a:p>
            <a:r>
              <a:rPr lang="en-US" altLang="zh-CN" sz="2000" dirty="0">
                <a:latin typeface="方正超粗黑简体" panose="03000509000000000000" pitchFamily="65" charset="-122"/>
                <a:ea typeface="幼圆" panose="02010509060101010101" pitchFamily="49" charset="-122"/>
                <a:cs typeface="Arial Black" panose="020B0A04020102020204" pitchFamily="34" charset="0"/>
              </a:rPr>
              <a:t>       Q = f(L, K, N, E)</a:t>
            </a:r>
          </a:p>
          <a:p>
            <a:endParaRPr lang="en-US" altLang="zh-CN" sz="2400" b="1"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r>
              <a:rPr lang="zh-CN" altLang="en-US" sz="2400" b="1" dirty="0">
                <a:solidFill>
                  <a:srgbClr val="C00000"/>
                </a:solidFill>
                <a:latin typeface="幼圆" panose="02010509060101010101" pitchFamily="49" charset="-122"/>
                <a:ea typeface="幼圆" panose="02010509060101010101" pitchFamily="49" charset="-122"/>
                <a:cs typeface="Arial Black" panose="020B0A04020102020204" pitchFamily="34" charset="0"/>
              </a:rPr>
              <a:t>四大生产要素：</a:t>
            </a:r>
            <a:endParaRPr lang="en-US" altLang="zh-CN" sz="2400" b="1"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人力（</a:t>
            </a:r>
            <a:r>
              <a:rPr lang="en-US" altLang="zh-CN" sz="1600" dirty="0">
                <a:latin typeface="幼圆" panose="02010509060101010101" pitchFamily="49" charset="-122"/>
                <a:ea typeface="幼圆" panose="02010509060101010101" pitchFamily="49" charset="-122"/>
                <a:cs typeface="Arial Black" panose="020B0A04020102020204" pitchFamily="34" charset="0"/>
              </a:rPr>
              <a:t>L</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资本（</a:t>
            </a:r>
            <a:r>
              <a:rPr lang="en-US" altLang="zh-CN" sz="1600" dirty="0">
                <a:latin typeface="幼圆" panose="02010509060101010101" pitchFamily="49" charset="-122"/>
                <a:ea typeface="幼圆" panose="02010509060101010101" pitchFamily="49" charset="-122"/>
                <a:cs typeface="Arial Black" panose="020B0A04020102020204" pitchFamily="34" charset="0"/>
              </a:rPr>
              <a:t>K</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自然资源（</a:t>
            </a:r>
            <a:r>
              <a:rPr lang="en-US" altLang="zh-CN" sz="1600" dirty="0">
                <a:latin typeface="幼圆" panose="02010509060101010101" pitchFamily="49" charset="-122"/>
                <a:ea typeface="幼圆" panose="02010509060101010101" pitchFamily="49" charset="-122"/>
                <a:cs typeface="Arial Black" panose="020B0A04020102020204" pitchFamily="34" charset="0"/>
              </a:rPr>
              <a:t>N</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企业家能力（</a:t>
            </a:r>
            <a:r>
              <a:rPr lang="en-US" altLang="zh-CN" sz="1600" dirty="0">
                <a:latin typeface="幼圆" panose="02010509060101010101" pitchFamily="49" charset="-122"/>
                <a:ea typeface="幼圆" panose="02010509060101010101" pitchFamily="49" charset="-122"/>
                <a:cs typeface="Arial Black" panose="020B0A04020102020204" pitchFamily="34" charset="0"/>
              </a:rPr>
              <a:t>E</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p>
        </p:txBody>
      </p:sp>
      <p:sp>
        <p:nvSpPr>
          <p:cNvPr id="5" name="圆角矩形标注 4"/>
          <p:cNvSpPr/>
          <p:nvPr/>
        </p:nvSpPr>
        <p:spPr>
          <a:xfrm>
            <a:off x="6372200" y="3180001"/>
            <a:ext cx="2160240" cy="1440160"/>
          </a:xfrm>
          <a:prstGeom prst="wedgeRoundRectCallout">
            <a:avLst>
              <a:gd name="adj1" fmla="val -76298"/>
              <a:gd name="adj2" fmla="val -36753"/>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生产能力</a:t>
            </a:r>
            <a:endParaRPr lang="en-US" altLang="zh-CN" sz="32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生产力</a:t>
            </a:r>
          </a:p>
        </p:txBody>
      </p:sp>
      <p:sp>
        <p:nvSpPr>
          <p:cNvPr id="6" name="TextBox 5"/>
          <p:cNvSpPr txBox="1"/>
          <p:nvPr/>
        </p:nvSpPr>
        <p:spPr>
          <a:xfrm>
            <a:off x="6444208" y="1707654"/>
            <a:ext cx="1944216" cy="865584"/>
          </a:xfrm>
          <a:prstGeom prst="wedgeEllipseCallout">
            <a:avLst>
              <a:gd name="adj1" fmla="val -140301"/>
              <a:gd name="adj2" fmla="val 73295"/>
            </a:avLst>
          </a:prstGeom>
          <a:ln w="3175"/>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生产系统的数学表达</a:t>
            </a:r>
          </a:p>
        </p:txBody>
      </p:sp>
      <p:sp>
        <p:nvSpPr>
          <p:cNvPr id="7" name="灯片编号占位符 6"/>
          <p:cNvSpPr>
            <a:spLocks noGrp="1"/>
          </p:cNvSpPr>
          <p:nvPr>
            <p:ph type="sldNum" sz="quarter" idx="12"/>
          </p:nvPr>
        </p:nvSpPr>
        <p:spPr/>
        <p:txBody>
          <a:bodyPr/>
          <a:lstStyle/>
          <a:p>
            <a:fld id="{63181AFE-CEA3-4E49-A4C8-E3E2C1424399}" type="slidenum">
              <a:rPr lang="zh-CN" altLang="en-US" smtClean="0"/>
              <a:t>170</a:t>
            </a:fld>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1694655" y="882887"/>
            <a:ext cx="2698175"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信息化生产函数</a:t>
            </a:r>
            <a:endPar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4" name="矩形 3"/>
          <p:cNvSpPr/>
          <p:nvPr/>
        </p:nvSpPr>
        <p:spPr>
          <a:xfrm>
            <a:off x="2123728" y="1275606"/>
            <a:ext cx="5472608" cy="923330"/>
          </a:xfrm>
          <a:prstGeom prst="rect">
            <a:avLst/>
          </a:prstGeom>
        </p:spPr>
        <p:txBody>
          <a:bodyPr wrap="square">
            <a:spAutoFit/>
          </a:bodyPr>
          <a:lstStyle/>
          <a:p>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Q = f(L, K, N, E, </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p>
        </p:txBody>
      </p:sp>
      <p:sp>
        <p:nvSpPr>
          <p:cNvPr id="5" name="圆角矩形标注 4"/>
          <p:cNvSpPr/>
          <p:nvPr/>
        </p:nvSpPr>
        <p:spPr>
          <a:xfrm>
            <a:off x="7236296" y="663538"/>
            <a:ext cx="1728192" cy="1224136"/>
          </a:xfrm>
          <a:prstGeom prst="wedgeRoundRectCallout">
            <a:avLst>
              <a:gd name="adj1" fmla="val -97634"/>
              <a:gd name="adj2" fmla="val 1864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cs typeface="Arial Black" panose="020B0A04020102020204" pitchFamily="34" charset="0"/>
              </a:rPr>
              <a:t>新的生产要素</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信息</a:t>
            </a:r>
            <a:endParaRPr lang="en-US" altLang="zh-CN" sz="32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000" dirty="0">
                <a:solidFill>
                  <a:srgbClr val="FFFF00"/>
                </a:solidFill>
                <a:latin typeface="方正超粗黑简体" panose="03000509000000000000" pitchFamily="65" charset="-122"/>
                <a:ea typeface="方正超粗黑简体" panose="03000509000000000000" pitchFamily="65" charset="-122"/>
                <a:cs typeface="Arial Black" panose="020B0A04020102020204" pitchFamily="34" charset="0"/>
              </a:rPr>
              <a:t>边际效益高</a:t>
            </a:r>
          </a:p>
        </p:txBody>
      </p:sp>
      <p:grpSp>
        <p:nvGrpSpPr>
          <p:cNvPr id="6" name="组合 5"/>
          <p:cNvGrpSpPr/>
          <p:nvPr/>
        </p:nvGrpSpPr>
        <p:grpSpPr>
          <a:xfrm>
            <a:off x="1691680" y="2084240"/>
            <a:ext cx="3885457" cy="1194816"/>
            <a:chOff x="395536" y="2084240"/>
            <a:chExt cx="3885457" cy="1194816"/>
          </a:xfrm>
        </p:grpSpPr>
        <p:sp>
          <p:nvSpPr>
            <p:cNvPr id="7" name="右大括号 6"/>
            <p:cNvSpPr/>
            <p:nvPr/>
          </p:nvSpPr>
          <p:spPr>
            <a:xfrm rot="5400000">
              <a:off x="3128865" y="1436168"/>
              <a:ext cx="504056" cy="1800200"/>
            </a:xfrm>
            <a:prstGeom prst="rightBrace">
              <a:avLst>
                <a:gd name="adj1" fmla="val 101748"/>
                <a:gd name="adj2" fmla="val 5858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 name="圆角矩形标注 7"/>
            <p:cNvSpPr/>
            <p:nvPr/>
          </p:nvSpPr>
          <p:spPr>
            <a:xfrm>
              <a:off x="395536" y="2283718"/>
              <a:ext cx="1656184" cy="360040"/>
            </a:xfrm>
            <a:prstGeom prst="wedgeRoundRectCallout">
              <a:avLst>
                <a:gd name="adj1" fmla="val 91479"/>
                <a:gd name="adj2" fmla="val 6977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cs typeface="Arial Black" panose="020B0A04020102020204" pitchFamily="34" charset="0"/>
                </a:rPr>
                <a:t>传统生产要素</a:t>
              </a:r>
            </a:p>
          </p:txBody>
        </p:sp>
        <p:sp>
          <p:nvSpPr>
            <p:cNvPr id="9" name="矩形 8"/>
            <p:cNvSpPr/>
            <p:nvPr/>
          </p:nvSpPr>
          <p:spPr>
            <a:xfrm>
              <a:off x="1619672" y="2355726"/>
              <a:ext cx="2193229" cy="923330"/>
            </a:xfrm>
            <a:prstGeom prst="rect">
              <a:avLst/>
            </a:prstGeom>
          </p:spPr>
          <p:txBody>
            <a:bodyPr wrap="none">
              <a:spAutoFit/>
            </a:bodyPr>
            <a:lstStyle/>
            <a:p>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Q = f(T, </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3600" dirty="0">
                <a:latin typeface="Arial Black" panose="020B0A04020102020204" pitchFamily="34" charset="0"/>
                <a:ea typeface="楷体" panose="02010609060101010101" pitchFamily="49" charset="-122"/>
                <a:cs typeface="Arial Black" panose="020B0A04020102020204" pitchFamily="34" charset="0"/>
              </a:endParaRPr>
            </a:p>
          </p:txBody>
        </p:sp>
      </p:grpSp>
      <p:grpSp>
        <p:nvGrpSpPr>
          <p:cNvPr id="10" name="组合 9"/>
          <p:cNvGrpSpPr/>
          <p:nvPr/>
        </p:nvGrpSpPr>
        <p:grpSpPr>
          <a:xfrm>
            <a:off x="2648804" y="2643758"/>
            <a:ext cx="5163556" cy="2083016"/>
            <a:chOff x="1352660" y="2643758"/>
            <a:chExt cx="5163556" cy="2083016"/>
          </a:xfrm>
        </p:grpSpPr>
        <p:sp>
          <p:nvSpPr>
            <p:cNvPr id="11" name="下箭头 10"/>
            <p:cNvSpPr/>
            <p:nvPr/>
          </p:nvSpPr>
          <p:spPr>
            <a:xfrm>
              <a:off x="2585744" y="3291830"/>
              <a:ext cx="216024" cy="432048"/>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2" name="圆角矩形标注 11"/>
            <p:cNvSpPr/>
            <p:nvPr/>
          </p:nvSpPr>
          <p:spPr>
            <a:xfrm>
              <a:off x="4283968" y="2643758"/>
              <a:ext cx="2232248" cy="864096"/>
            </a:xfrm>
            <a:prstGeom prst="wedgeRoundRectCallout">
              <a:avLst>
                <a:gd name="adj1" fmla="val -94715"/>
                <a:gd name="adj2" fmla="val 92300"/>
                <a:gd name="adj3" fmla="val 16667"/>
              </a:avLst>
            </a:prstGeom>
            <a:solidFill>
              <a:srgbClr val="008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cs typeface="Arial Black" panose="020B0A04020102020204" pitchFamily="34" charset="0"/>
                </a:rPr>
                <a:t>新的生产函数关系</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信息化</a:t>
              </a:r>
            </a:p>
          </p:txBody>
        </p:sp>
        <p:sp>
          <p:nvSpPr>
            <p:cNvPr id="13" name="矩形 12"/>
            <p:cNvSpPr/>
            <p:nvPr/>
          </p:nvSpPr>
          <p:spPr>
            <a:xfrm>
              <a:off x="1352660" y="3618778"/>
              <a:ext cx="3651388" cy="1107996"/>
            </a:xfrm>
            <a:prstGeom prst="rect">
              <a:avLst/>
            </a:prstGeom>
          </p:spPr>
          <p:txBody>
            <a:bodyPr wrap="square">
              <a:spAutoFit/>
            </a:bodyPr>
            <a:lstStyle/>
            <a:p>
              <a:r>
                <a:rPr lang="en-US" altLang="zh-CN" sz="44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a:t>
              </a:r>
              <a:r>
                <a:rPr lang="en-US" altLang="zh-CN" sz="44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4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4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4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3200" dirty="0">
                <a:latin typeface="Arial Black" panose="020B0A04020102020204" pitchFamily="34" charset="0"/>
                <a:ea typeface="楷体" panose="02010609060101010101" pitchFamily="49" charset="-122"/>
                <a:cs typeface="Arial Black" panose="020B0A04020102020204" pitchFamily="34" charset="0"/>
              </a:endParaRPr>
            </a:p>
          </p:txBody>
        </p:sp>
      </p:grpSp>
      <p:sp>
        <p:nvSpPr>
          <p:cNvPr id="14" name="文本框 13">
            <a:hlinkClick r:id="rId2" action="ppaction://hlinksldjump"/>
          </p:cNvPr>
          <p:cNvSpPr txBox="1"/>
          <p:nvPr/>
        </p:nvSpPr>
        <p:spPr>
          <a:xfrm>
            <a:off x="5831022" y="350825"/>
            <a:ext cx="118925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BSV5XXHSCHS</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5" name="TextBox 1"/>
          <p:cNvSpPr txBox="1"/>
          <p:nvPr/>
        </p:nvSpPr>
        <p:spPr>
          <a:xfrm>
            <a:off x="1226996" y="227715"/>
            <a:ext cx="449353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信息化生产函数</a:t>
            </a:r>
          </a:p>
        </p:txBody>
      </p:sp>
      <p:sp>
        <p:nvSpPr>
          <p:cNvPr id="16" name="三十二角星 15"/>
          <p:cNvSpPr/>
          <p:nvPr/>
        </p:nvSpPr>
        <p:spPr>
          <a:xfrm>
            <a:off x="6480212" y="3795886"/>
            <a:ext cx="2808312" cy="1152128"/>
          </a:xfrm>
          <a:prstGeom prst="star32">
            <a:avLst>
              <a:gd name="adj" fmla="val 450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latin typeface="方正粗宋简体" panose="03000509000000000000" pitchFamily="65" charset="-122"/>
                <a:ea typeface="方正粗宋简体" panose="03000509000000000000" pitchFamily="65" charset="-122"/>
                <a:cs typeface="Arial Black" panose="020B0A04020102020204" pitchFamily="34" charset="0"/>
              </a:rPr>
              <a:t>微观经济领域</a:t>
            </a:r>
          </a:p>
        </p:txBody>
      </p:sp>
      <p:sp>
        <p:nvSpPr>
          <p:cNvPr id="17" name="圆角矩形标注 16"/>
          <p:cNvSpPr/>
          <p:nvPr/>
        </p:nvSpPr>
        <p:spPr>
          <a:xfrm>
            <a:off x="1691680" y="3305900"/>
            <a:ext cx="1898040" cy="360040"/>
          </a:xfrm>
          <a:prstGeom prst="wedgeRoundRectCallout">
            <a:avLst>
              <a:gd name="adj1" fmla="val 27695"/>
              <a:gd name="adj2" fmla="val 157414"/>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cs typeface="Arial Black" panose="020B0A04020102020204" pitchFamily="34" charset="0"/>
              </a:rPr>
              <a:t>信息化生产函数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2489" y="1450251"/>
            <a:ext cx="3903424" cy="1323439"/>
          </a:xfrm>
          <a:prstGeom prst="rect">
            <a:avLst/>
          </a:prstGeom>
          <a:ln w="76200">
            <a:solidFill>
              <a:schemeClr val="tx1"/>
            </a:solidFill>
          </a:ln>
        </p:spPr>
        <p:txBody>
          <a:bodyPr wrap="square">
            <a:spAutoFit/>
          </a:bodyPr>
          <a:lstStyle/>
          <a:p>
            <a:r>
              <a:rPr lang="en-US" altLang="zh-CN" sz="40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7200" b="1"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Q</a:t>
            </a:r>
            <a:r>
              <a:rPr lang="en-US" altLang="zh-CN" sz="4800" b="1"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000" b="1"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8000" b="1"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7200" b="1"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000" b="1"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8000" b="1"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000" b="1"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3200" b="1" dirty="0">
              <a:solidFill>
                <a:prstClr val="black"/>
              </a:solidFill>
              <a:latin typeface="Arial Black" panose="020B0A04020102020204" pitchFamily="34" charset="0"/>
              <a:ea typeface="楷体" panose="02010609060101010101" pitchFamily="49" charset="-122"/>
              <a:cs typeface="Arial Black" panose="020B0A04020102020204" pitchFamily="34" charset="0"/>
            </a:endParaRPr>
          </a:p>
        </p:txBody>
      </p:sp>
      <p:sp>
        <p:nvSpPr>
          <p:cNvPr id="14" name="圆角矩形标注 13"/>
          <p:cNvSpPr/>
          <p:nvPr/>
        </p:nvSpPr>
        <p:spPr>
          <a:xfrm>
            <a:off x="375215" y="2912851"/>
            <a:ext cx="1656184" cy="779751"/>
          </a:xfrm>
          <a:prstGeom prst="wedgeRoundRectCallout">
            <a:avLst>
              <a:gd name="adj1" fmla="val 7549"/>
              <a:gd name="adj2" fmla="val -9094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8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rPr>
              <a:t>信息化生产力</a:t>
            </a:r>
          </a:p>
        </p:txBody>
      </p:sp>
      <p:sp>
        <p:nvSpPr>
          <p:cNvPr id="12" name="圆角矩形标注 11"/>
          <p:cNvSpPr/>
          <p:nvPr/>
        </p:nvSpPr>
        <p:spPr>
          <a:xfrm>
            <a:off x="473195" y="3924463"/>
            <a:ext cx="2596716" cy="1110997"/>
          </a:xfrm>
          <a:prstGeom prst="wedgeRoundRectCallout">
            <a:avLst>
              <a:gd name="adj1" fmla="val 30345"/>
              <a:gd name="adj2" fmla="val -168268"/>
              <a:gd name="adj3" fmla="val 16667"/>
            </a:avLst>
          </a:prstGeom>
          <a:solidFill>
            <a:srgbClr val="008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8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rPr>
              <a:t>信息化</a:t>
            </a:r>
            <a:endParaRPr lang="en-US" altLang="zh-CN" sz="28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rPr>
              <a:t>生产关系</a:t>
            </a:r>
          </a:p>
        </p:txBody>
      </p:sp>
      <p:grpSp>
        <p:nvGrpSpPr>
          <p:cNvPr id="2" name="组合 1"/>
          <p:cNvGrpSpPr/>
          <p:nvPr/>
        </p:nvGrpSpPr>
        <p:grpSpPr>
          <a:xfrm>
            <a:off x="4307097" y="1439329"/>
            <a:ext cx="1292032" cy="1328415"/>
            <a:chOff x="7047513" y="3566101"/>
            <a:chExt cx="1292032" cy="1328415"/>
          </a:xfrm>
        </p:grpSpPr>
        <p:sp>
          <p:nvSpPr>
            <p:cNvPr id="16" name="椭圆 15"/>
            <p:cNvSpPr/>
            <p:nvPr/>
          </p:nvSpPr>
          <p:spPr>
            <a:xfrm>
              <a:off x="7047513" y="3566101"/>
              <a:ext cx="1292032" cy="132841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100"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7110187" y="3566101"/>
              <a:ext cx="1210588" cy="1323439"/>
            </a:xfrm>
            <a:prstGeom prst="rect">
              <a:avLst/>
            </a:prstGeom>
            <a:noFill/>
          </p:spPr>
          <p:txBody>
            <a:bodyPr wrap="none" rtlCol="0">
              <a:spAutoFit/>
            </a:bodyPr>
            <a:lstStyle/>
            <a:p>
              <a:r>
                <a:rPr lang="en-US" altLang="zh-CN" sz="8000" dirty="0">
                  <a:solidFill>
                    <a:schemeClr val="bg1"/>
                  </a:solidFill>
                  <a:ea typeface="方正粗宋简体" panose="03000509000000000000" pitchFamily="65" charset="-122"/>
                  <a:cs typeface="Arial Black" panose="020B0A04020102020204" pitchFamily="34" charset="0"/>
                </a:rPr>
                <a:t>3i</a:t>
              </a:r>
              <a:endParaRPr lang="zh-CN" altLang="en-US" sz="8000" dirty="0">
                <a:solidFill>
                  <a:schemeClr val="bg1"/>
                </a:solidFill>
                <a:ea typeface="方正粗宋简体" panose="03000509000000000000" pitchFamily="65" charset="-122"/>
                <a:cs typeface="Arial Black" panose="020B0A04020102020204" pitchFamily="34" charset="0"/>
              </a:endParaRPr>
            </a:p>
          </p:txBody>
        </p:sp>
      </p:grpSp>
      <p:sp>
        <p:nvSpPr>
          <p:cNvPr id="18" name="文本框 17"/>
          <p:cNvSpPr txBox="1"/>
          <p:nvPr/>
        </p:nvSpPr>
        <p:spPr>
          <a:xfrm>
            <a:off x="410440" y="787870"/>
            <a:ext cx="5211683"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cs typeface="Arial Black" panose="020B0A04020102020204" pitchFamily="34" charset="0"/>
              </a:rPr>
              <a:t>信息既是生产资料又是生产关系</a:t>
            </a:r>
          </a:p>
        </p:txBody>
      </p:sp>
      <p:sp>
        <p:nvSpPr>
          <p:cNvPr id="17" name="文本框 16">
            <a:hlinkClick r:id="rId2" action="ppaction://hlinksldjump"/>
          </p:cNvPr>
          <p:cNvSpPr txBox="1"/>
          <p:nvPr/>
        </p:nvSpPr>
        <p:spPr>
          <a:xfrm>
            <a:off x="5796136" y="277240"/>
            <a:ext cx="99856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BSV5XXSCL</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9" name="TextBox 1"/>
          <p:cNvSpPr txBox="1"/>
          <p:nvPr/>
        </p:nvSpPr>
        <p:spPr>
          <a:xfrm>
            <a:off x="160144" y="154130"/>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信息生产力与生产关系</a:t>
            </a:r>
          </a:p>
        </p:txBody>
      </p:sp>
      <p:sp>
        <p:nvSpPr>
          <p:cNvPr id="5" name="圆角矩形标注 4"/>
          <p:cNvSpPr/>
          <p:nvPr/>
        </p:nvSpPr>
        <p:spPr>
          <a:xfrm>
            <a:off x="3387986" y="3255826"/>
            <a:ext cx="1728192" cy="1224136"/>
          </a:xfrm>
          <a:prstGeom prst="wedgeRoundRectCallout">
            <a:avLst>
              <a:gd name="adj1" fmla="val -19776"/>
              <a:gd name="adj2" fmla="val -104871"/>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b="1" dirty="0">
                <a:solidFill>
                  <a:prstClr val="white"/>
                </a:solidFill>
                <a:latin typeface="幼圆" panose="02010509060101010101" pitchFamily="49" charset="-122"/>
                <a:ea typeface="幼圆" panose="02010509060101010101" pitchFamily="49" charset="-122"/>
                <a:cs typeface="Arial Black" panose="020B0A04020102020204" pitchFamily="34" charset="0"/>
              </a:rPr>
              <a:t>新的生产资料</a:t>
            </a:r>
            <a:endParaRPr lang="en-US" altLang="zh-CN" b="1" dirty="0">
              <a:solidFill>
                <a:prstClr val="white"/>
              </a:solidFill>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32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rPr>
              <a:t>信息</a:t>
            </a:r>
            <a:endParaRPr lang="en-US" altLang="zh-CN" sz="3200" dirty="0">
              <a:solidFill>
                <a:prstClr val="white"/>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000" dirty="0">
                <a:solidFill>
                  <a:srgbClr val="FFFF00"/>
                </a:solidFill>
                <a:latin typeface="方正超粗黑简体" panose="03000509000000000000" pitchFamily="65" charset="-122"/>
                <a:ea typeface="方正超粗黑简体" panose="03000509000000000000" pitchFamily="65" charset="-122"/>
                <a:cs typeface="Arial Black" panose="020B0A04020102020204" pitchFamily="34" charset="0"/>
              </a:rPr>
              <a:t>边际效益高</a:t>
            </a:r>
          </a:p>
        </p:txBody>
      </p:sp>
      <p:sp>
        <p:nvSpPr>
          <p:cNvPr id="22" name="三十二角星 21"/>
          <p:cNvSpPr/>
          <p:nvPr/>
        </p:nvSpPr>
        <p:spPr>
          <a:xfrm>
            <a:off x="5868144" y="3692602"/>
            <a:ext cx="2808312" cy="1152128"/>
          </a:xfrm>
          <a:prstGeom prst="star32">
            <a:avLst>
              <a:gd name="adj" fmla="val 45059"/>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a:latin typeface="方正粗宋简体" panose="03000509000000000000" pitchFamily="65" charset="-122"/>
                <a:ea typeface="方正粗宋简体" panose="03000509000000000000" pitchFamily="65" charset="-122"/>
                <a:cs typeface="Arial Black" panose="020B0A04020102020204" pitchFamily="34" charset="0"/>
              </a:rPr>
              <a:t>宏观经济领域</a:t>
            </a:r>
          </a:p>
        </p:txBody>
      </p:sp>
      <p:sp>
        <p:nvSpPr>
          <p:cNvPr id="3" name="矩形 2"/>
          <p:cNvSpPr/>
          <p:nvPr/>
        </p:nvSpPr>
        <p:spPr>
          <a:xfrm>
            <a:off x="5796136" y="1707654"/>
            <a:ext cx="3024336" cy="1477328"/>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将信息资源作为生产要素的信息化生产力及生产函数</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两化融合与信息化效益评价理论基础</a:t>
            </a:r>
            <a:r>
              <a:rPr lang="en-US" altLang="zh-CN" dirty="0">
                <a:latin typeface="楷体" panose="02010609060101010101" pitchFamily="49" charset="-122"/>
                <a:ea typeface="楷体" panose="02010609060101010101" pitchFamily="49" charset="-122"/>
              </a:rPr>
              <a:t>》</a:t>
            </a:r>
          </a:p>
          <a:p>
            <a:r>
              <a:rPr lang="zh-CN" altLang="en-US" dirty="0">
                <a:latin typeface="楷体" panose="02010609060101010101" pitchFamily="49" charset="-122"/>
                <a:ea typeface="楷体" panose="02010609060101010101" pitchFamily="49" charset="-122"/>
              </a:rPr>
              <a:t>（作者：王权，</a:t>
            </a:r>
            <a:r>
              <a:rPr lang="en-US" altLang="zh-CN" dirty="0">
                <a:latin typeface="楷体" panose="02010609060101010101" pitchFamily="49" charset="-122"/>
                <a:ea typeface="楷体" panose="02010609060101010101" pitchFamily="49" charset="-122"/>
              </a:rPr>
              <a:t>2011</a:t>
            </a:r>
            <a:r>
              <a:rPr lang="zh-CN" altLang="en-US" dirty="0">
                <a:latin typeface="楷体" panose="02010609060101010101" pitchFamily="49" charset="-122"/>
                <a:ea typeface="楷体" panose="02010609060101010101" pitchFamily="49" charset="-122"/>
              </a:rPr>
              <a:t>年发表）</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2820725" y="608370"/>
            <a:ext cx="4222631" cy="646331"/>
          </a:xfrm>
          <a:prstGeom prst="rect">
            <a:avLst/>
          </a:prstGeom>
          <a:noFill/>
        </p:spPr>
        <p:txBody>
          <a:bodyPr wrap="none" rtlCol="0">
            <a:spAutoFit/>
          </a:bodyPr>
          <a:lstStyle/>
          <a:p>
            <a:pPr algn="ctr"/>
            <a:r>
              <a:rPr lang="zh-CN" altLang="en-US" sz="3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互联网</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3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的精神实质</a:t>
            </a:r>
          </a:p>
        </p:txBody>
      </p:sp>
      <p:sp>
        <p:nvSpPr>
          <p:cNvPr id="4" name="矩形 3"/>
          <p:cNvSpPr/>
          <p:nvPr/>
        </p:nvSpPr>
        <p:spPr>
          <a:xfrm>
            <a:off x="2699792" y="1491630"/>
            <a:ext cx="5225982" cy="1107996"/>
          </a:xfrm>
          <a:prstGeom prst="rect">
            <a:avLst/>
          </a:prstGeom>
          <a:ln w="3175"/>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Q</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f</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(T, </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a:t>
            </a:r>
            <a:endParaRPr lang="zh-CN" altLang="en-US" sz="6600" dirty="0">
              <a:latin typeface="Arial Black" panose="020B0A04020102020204" pitchFamily="34" charset="0"/>
              <a:ea typeface="楷体" panose="02010609060101010101" pitchFamily="49" charset="-122"/>
              <a:cs typeface="Arial Black" panose="020B0A04020102020204" pitchFamily="34" charset="0"/>
            </a:endParaRPr>
          </a:p>
        </p:txBody>
      </p:sp>
      <p:sp>
        <p:nvSpPr>
          <p:cNvPr id="5" name="TextBox 4"/>
          <p:cNvSpPr txBox="1"/>
          <p:nvPr/>
        </p:nvSpPr>
        <p:spPr>
          <a:xfrm>
            <a:off x="2993048" y="4219223"/>
            <a:ext cx="3877985"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大数据成为国家战略</a:t>
            </a:r>
          </a:p>
        </p:txBody>
      </p:sp>
      <p:cxnSp>
        <p:nvCxnSpPr>
          <p:cNvPr id="7" name="直接箭头连接符 6"/>
          <p:cNvCxnSpPr>
            <a:cxnSpLocks/>
          </p:cNvCxnSpPr>
          <p:nvPr/>
        </p:nvCxnSpPr>
        <p:spPr>
          <a:xfrm>
            <a:off x="4493553" y="1131590"/>
            <a:ext cx="654511" cy="504056"/>
          </a:xfrm>
          <a:prstGeom prst="straightConnector1">
            <a:avLst/>
          </a:prstGeom>
          <a:ln w="12700">
            <a:tailEnd type="arrow"/>
          </a:ln>
        </p:spPr>
        <p:style>
          <a:lnRef idx="3">
            <a:schemeClr val="accent2"/>
          </a:lnRef>
          <a:fillRef idx="0">
            <a:schemeClr val="accent2"/>
          </a:fillRef>
          <a:effectRef idx="2">
            <a:schemeClr val="accent2"/>
          </a:effectRef>
          <a:fontRef idx="minor">
            <a:schemeClr val="tx1"/>
          </a:fontRef>
        </p:style>
      </p:cxnSp>
      <p:cxnSp>
        <p:nvCxnSpPr>
          <p:cNvPr id="8" name="直接箭头连接符 7"/>
          <p:cNvCxnSpPr>
            <a:cxnSpLocks/>
          </p:cNvCxnSpPr>
          <p:nvPr/>
        </p:nvCxnSpPr>
        <p:spPr>
          <a:xfrm>
            <a:off x="4499992" y="1131590"/>
            <a:ext cx="2448272" cy="576064"/>
          </a:xfrm>
          <a:prstGeom prst="straightConnector1">
            <a:avLst/>
          </a:prstGeom>
          <a:ln w="12700">
            <a:tailEnd type="arrow"/>
          </a:ln>
        </p:spPr>
        <p:style>
          <a:lnRef idx="3">
            <a:schemeClr val="accent2"/>
          </a:lnRef>
          <a:fillRef idx="0">
            <a:schemeClr val="accent2"/>
          </a:fillRef>
          <a:effectRef idx="2">
            <a:schemeClr val="accent2"/>
          </a:effectRef>
          <a:fontRef idx="minor">
            <a:schemeClr val="tx1"/>
          </a:fontRef>
        </p:style>
      </p:cxnSp>
      <p:sp>
        <p:nvSpPr>
          <p:cNvPr id="9" name="矩形 8"/>
          <p:cNvSpPr/>
          <p:nvPr/>
        </p:nvSpPr>
        <p:spPr>
          <a:xfrm>
            <a:off x="2051720" y="2729701"/>
            <a:ext cx="6264696" cy="1354217"/>
          </a:xfrm>
          <a:prstGeom prst="rect">
            <a:avLst/>
          </a:prstGeom>
          <a:ln w="3175">
            <a:solidFill>
              <a:schemeClr val="bg1">
                <a:lumMod val="85000"/>
              </a:schemeClr>
            </a:solidFill>
          </a:ln>
        </p:spPr>
        <p:txBody>
          <a:bodyPr wrap="square">
            <a:spAutoFit/>
          </a:bodyPr>
          <a:lstStyle/>
          <a:p>
            <a:pPr algn="just"/>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“互联网</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战略要义：</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just"/>
            <a:r>
              <a:rPr lang="zh-CN" altLang="en-US" sz="20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对企业：</a:t>
            </a:r>
            <a:r>
              <a:rPr lang="zh-CN" altLang="en-US" b="1" dirty="0">
                <a:latin typeface="幼圆" panose="02010509060101010101" pitchFamily="49" charset="-122"/>
                <a:ea typeface="幼圆" panose="02010509060101010101" pitchFamily="49" charset="-122"/>
                <a:cs typeface="Arial Black" panose="020B0A04020102020204" pitchFamily="34" charset="0"/>
              </a:rPr>
              <a:t>信息是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新兴生产要素</a:t>
            </a:r>
            <a:r>
              <a:rPr lang="zh-CN" altLang="en-US" b="1" dirty="0">
                <a:latin typeface="幼圆" panose="02010509060101010101" pitchFamily="49" charset="-122"/>
                <a:ea typeface="幼圆" panose="02010509060101010101" pitchFamily="49" charset="-122"/>
                <a:cs typeface="Arial Black" panose="020B0A04020102020204" pitchFamily="34" charset="0"/>
              </a:rPr>
              <a:t>和</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新型生产函数关系</a:t>
            </a:r>
            <a:r>
              <a:rPr lang="zh-CN" altLang="en-US" b="1" dirty="0">
                <a:latin typeface="幼圆" panose="02010509060101010101" pitchFamily="49" charset="-122"/>
                <a:ea typeface="幼圆" panose="02010509060101010101" pitchFamily="49" charset="-122"/>
                <a:cs typeface="Arial Black" panose="020B0A04020102020204" pitchFamily="34" charset="0"/>
              </a:rPr>
              <a:t>。</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a:p>
            <a:pPr algn="just"/>
            <a:r>
              <a:rPr lang="zh-CN" altLang="en-US" sz="2000" b="1"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对国家：</a:t>
            </a:r>
            <a:r>
              <a:rPr lang="zh-CN" altLang="en-US" b="1" dirty="0">
                <a:latin typeface="幼圆" panose="02010509060101010101" pitchFamily="49" charset="-122"/>
                <a:ea typeface="幼圆" panose="02010509060101010101" pitchFamily="49" charset="-122"/>
                <a:cs typeface="Arial Black" panose="020B0A04020102020204" pitchFamily="34" charset="0"/>
              </a:rPr>
              <a:t>信息是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不尽不竭的生产资料</a:t>
            </a:r>
            <a:r>
              <a:rPr lang="zh-CN" altLang="en-US" b="1" dirty="0">
                <a:latin typeface="幼圆" panose="02010509060101010101" pitchFamily="49" charset="-122"/>
                <a:ea typeface="幼圆" panose="02010509060101010101" pitchFamily="49" charset="-122"/>
                <a:cs typeface="Arial Black" panose="020B0A04020102020204" pitchFamily="34" charset="0"/>
              </a:rPr>
              <a:t>，是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生产资料调配的科学依据</a:t>
            </a:r>
            <a:r>
              <a:rPr lang="zh-CN" altLang="en-US" b="1" dirty="0">
                <a:latin typeface="幼圆" panose="02010509060101010101" pitchFamily="49" charset="-122"/>
                <a:ea typeface="幼圆" panose="02010509060101010101" pitchFamily="49" charset="-122"/>
                <a:cs typeface="Arial Black" panose="020B0A04020102020204" pitchFamily="34" charset="0"/>
              </a:rPr>
              <a:t>，它不仅要改造</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生产力</a:t>
            </a:r>
            <a:r>
              <a:rPr lang="zh-CN" altLang="en-US" b="1" dirty="0">
                <a:latin typeface="幼圆" panose="02010509060101010101" pitchFamily="49" charset="-122"/>
                <a:ea typeface="幼圆" panose="02010509060101010101" pitchFamily="49" charset="-122"/>
                <a:cs typeface="Arial Black" panose="020B0A04020102020204" pitchFamily="34" charset="0"/>
              </a:rPr>
              <a:t>，也将改造</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生产关系</a:t>
            </a:r>
            <a:r>
              <a:rPr lang="zh-CN" altLang="en-US" b="1" dirty="0">
                <a:latin typeface="幼圆" panose="02010509060101010101" pitchFamily="49" charset="-122"/>
                <a:ea typeface="幼圆" panose="02010509060101010101" pitchFamily="49" charset="-122"/>
                <a:cs typeface="Arial Black" panose="020B0A04020102020204" pitchFamily="34" charset="0"/>
              </a:rPr>
              <a:t>。</a:t>
            </a:r>
          </a:p>
        </p:txBody>
      </p:sp>
      <p:cxnSp>
        <p:nvCxnSpPr>
          <p:cNvPr id="10" name="直接箭头连接符 9"/>
          <p:cNvCxnSpPr>
            <a:cxnSpLocks/>
          </p:cNvCxnSpPr>
          <p:nvPr/>
        </p:nvCxnSpPr>
        <p:spPr>
          <a:xfrm flipH="1">
            <a:off x="4067944" y="1131566"/>
            <a:ext cx="432048" cy="504080"/>
          </a:xfrm>
          <a:prstGeom prst="straightConnector1">
            <a:avLst/>
          </a:prstGeom>
          <a:ln w="12700">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228874" y="1910859"/>
            <a:ext cx="3011685" cy="2633700"/>
          </a:xfrm>
          <a:prstGeom prst="rect">
            <a:avLst/>
          </a:prstGeom>
        </p:spPr>
      </p:pic>
      <p:pic>
        <p:nvPicPr>
          <p:cNvPr id="14" name="图片 13"/>
          <p:cNvPicPr>
            <a:picLocks noChangeAspect="1"/>
          </p:cNvPicPr>
          <p:nvPr/>
        </p:nvPicPr>
        <p:blipFill rotWithShape="1">
          <a:blip r:embed="rId4" cstate="screen"/>
          <a:srcRect t="-1"/>
          <a:stretch>
            <a:fillRect/>
          </a:stretch>
        </p:blipFill>
        <p:spPr>
          <a:xfrm>
            <a:off x="2834006" y="4225624"/>
            <a:ext cx="2061099" cy="782571"/>
          </a:xfrm>
          <a:prstGeom prst="rect">
            <a:avLst/>
          </a:prstGeom>
          <a:noFill/>
          <a:ln>
            <a:noFill/>
          </a:ln>
        </p:spPr>
      </p:pic>
      <p:pic>
        <p:nvPicPr>
          <p:cNvPr id="3" name="图片 2" descr="表-零件.jpg"/>
          <p:cNvPicPr>
            <a:picLocks noChangeAspect="1"/>
          </p:cNvPicPr>
          <p:nvPr/>
        </p:nvPicPr>
        <p:blipFill>
          <a:blip r:embed="rId5" cstate="print"/>
          <a:stretch>
            <a:fillRect/>
          </a:stretch>
        </p:blipFill>
        <p:spPr>
          <a:xfrm>
            <a:off x="395536" y="2612951"/>
            <a:ext cx="2232248" cy="2228267"/>
          </a:xfrm>
          <a:prstGeom prst="rect">
            <a:avLst/>
          </a:prstGeom>
        </p:spPr>
      </p:pic>
      <p:sp>
        <p:nvSpPr>
          <p:cNvPr id="4" name="矩形 3"/>
          <p:cNvSpPr/>
          <p:nvPr/>
        </p:nvSpPr>
        <p:spPr>
          <a:xfrm>
            <a:off x="467544" y="2190804"/>
            <a:ext cx="4680520" cy="461665"/>
          </a:xfrm>
          <a:prstGeom prst="rect">
            <a:avLst/>
          </a:prstGeom>
        </p:spPr>
        <p:txBody>
          <a:bodyPr wrap="square">
            <a:spAutoFit/>
          </a:bodyPr>
          <a:lstStyle/>
          <a:p>
            <a:pPr defTabSz="914400"/>
            <a:r>
              <a:rPr lang="zh-CN" altLang="en-US" dirty="0">
                <a:solidFill>
                  <a:prstClr val="black"/>
                </a:solidFill>
                <a:latin typeface="幼圆" panose="02010509060101010101" pitchFamily="49" charset="-122"/>
                <a:ea typeface="幼圆" panose="02010509060101010101" pitchFamily="49" charset="-122"/>
                <a:cs typeface="Arial Black" panose="020B0A04020102020204" pitchFamily="34" charset="0"/>
              </a:rPr>
              <a:t>系统整体涌现性来自于</a:t>
            </a:r>
            <a:r>
              <a:rPr lang="zh-CN" altLang="en-US" b="1" dirty="0">
                <a:latin typeface="幼圆" panose="02010509060101010101" pitchFamily="49" charset="-122"/>
                <a:ea typeface="幼圆" panose="02010509060101010101" pitchFamily="49" charset="-122"/>
                <a:cs typeface="Arial Black" panose="020B0A04020102020204" pitchFamily="34" charset="0"/>
              </a:rPr>
              <a:t>实体间的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关系</a:t>
            </a:r>
            <a:endPar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grpSp>
        <p:nvGrpSpPr>
          <p:cNvPr id="5" name="组合 4"/>
          <p:cNvGrpSpPr/>
          <p:nvPr/>
        </p:nvGrpSpPr>
        <p:grpSpPr>
          <a:xfrm>
            <a:off x="395536" y="1563638"/>
            <a:ext cx="4942379" cy="584775"/>
            <a:chOff x="1469907" y="4299942"/>
            <a:chExt cx="4942379" cy="584775"/>
          </a:xfrm>
        </p:grpSpPr>
        <p:sp>
          <p:nvSpPr>
            <p:cNvPr id="6" name="TextBox 13"/>
            <p:cNvSpPr txBox="1"/>
            <p:nvPr/>
          </p:nvSpPr>
          <p:spPr>
            <a:xfrm>
              <a:off x="1469907" y="4299942"/>
              <a:ext cx="4942379" cy="584775"/>
            </a:xfrm>
            <a:prstGeom prst="rect">
              <a:avLst/>
            </a:prstGeom>
            <a:noFill/>
          </p:spPr>
          <p:txBody>
            <a:bodyPr wrap="none" rtlCol="0">
              <a:spAutoFit/>
            </a:bodyPr>
            <a:lstStyle/>
            <a:p>
              <a:pPr defTabSz="914400"/>
              <a:r>
                <a:rPr lang="en-US" altLang="zh-CN" sz="3200" dirty="0">
                  <a:solidFill>
                    <a:prstClr val="black"/>
                  </a:solidFill>
                  <a:effectLst>
                    <a:outerShdw blurRad="38100" dist="38100" dir="2700000" algn="tl">
                      <a:srgbClr val="000000">
                        <a:alpha val="43137"/>
                      </a:srgbClr>
                    </a:outerShdw>
                  </a:effectLst>
                  <a:ea typeface="幼圆" panose="02010509060101010101" pitchFamily="49" charset="-122"/>
                  <a:cs typeface="Arial Black" panose="020B0A04020102020204" pitchFamily="34" charset="0"/>
                </a:rPr>
                <a:t>(1+1)&gt;2   (1+1)-2=</a:t>
              </a:r>
              <a:r>
                <a:rPr lang="en-US" altLang="zh-CN" sz="3200" dirty="0">
                  <a:solidFill>
                    <a:srgbClr val="C00000"/>
                  </a:solidFill>
                  <a:effectLst>
                    <a:outerShdw blurRad="38100" dist="38100" dir="2700000" algn="tl">
                      <a:srgbClr val="000000">
                        <a:alpha val="43137"/>
                      </a:srgbClr>
                    </a:outerShdw>
                  </a:effectLst>
                  <a:ea typeface="幼圆" panose="02010509060101010101" pitchFamily="49" charset="-122"/>
                  <a:cs typeface="Arial Black" panose="020B0A04020102020204" pitchFamily="34" charset="0"/>
                </a:rPr>
                <a:t>WE</a:t>
              </a:r>
              <a:endParaRPr lang="zh-CN" altLang="en-US" sz="3200" dirty="0">
                <a:solidFill>
                  <a:srgbClr val="C00000"/>
                </a:solidFill>
                <a:effectLst>
                  <a:outerShdw blurRad="38100" dist="38100" dir="2700000" algn="tl">
                    <a:srgbClr val="000000">
                      <a:alpha val="43137"/>
                    </a:srgbClr>
                  </a:outerShdw>
                </a:effectLst>
                <a:ea typeface="幼圆" panose="02010509060101010101" pitchFamily="49" charset="-122"/>
                <a:cs typeface="Arial Black" panose="020B0A04020102020204" pitchFamily="34" charset="0"/>
              </a:endParaRPr>
            </a:p>
          </p:txBody>
        </p:sp>
        <p:sp>
          <p:nvSpPr>
            <p:cNvPr id="7" name="右箭头 6"/>
            <p:cNvSpPr/>
            <p:nvPr/>
          </p:nvSpPr>
          <p:spPr>
            <a:xfrm>
              <a:off x="3268591" y="4389139"/>
              <a:ext cx="366614"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cs typeface="Arial Black" panose="020B0A04020102020204" pitchFamily="34" charset="0"/>
              </a:endParaRPr>
            </a:p>
          </p:txBody>
        </p:sp>
      </p:grpSp>
      <p:sp>
        <p:nvSpPr>
          <p:cNvPr id="9" name="椭圆形标注 8"/>
          <p:cNvSpPr/>
          <p:nvPr/>
        </p:nvSpPr>
        <p:spPr>
          <a:xfrm>
            <a:off x="2966442" y="1641711"/>
            <a:ext cx="357190" cy="428628"/>
          </a:xfrm>
          <a:prstGeom prst="wedgeEllipseCallout">
            <a:avLst>
              <a:gd name="adj1" fmla="val 207419"/>
              <a:gd name="adj2" fmla="val 90569"/>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 name="文本框 9"/>
          <p:cNvSpPr txBox="1"/>
          <p:nvPr/>
        </p:nvSpPr>
        <p:spPr>
          <a:xfrm>
            <a:off x="2966442" y="2718667"/>
            <a:ext cx="3262432" cy="1200329"/>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以往关注实体 </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未来关注关系 </a:t>
            </a:r>
          </a:p>
        </p:txBody>
      </p:sp>
      <p:sp>
        <p:nvSpPr>
          <p:cNvPr id="11" name="矩形 10"/>
          <p:cNvSpPr/>
          <p:nvPr/>
        </p:nvSpPr>
        <p:spPr>
          <a:xfrm>
            <a:off x="2537308" y="3933917"/>
            <a:ext cx="4146007" cy="369332"/>
          </a:xfrm>
          <a:prstGeom prst="rect">
            <a:avLst/>
          </a:prstGeom>
        </p:spPr>
        <p:txBody>
          <a:bodyPr wrap="none">
            <a:spAutoFit/>
          </a:bodyPr>
          <a:lstStyle/>
          <a:p>
            <a:pPr indent="265430" algn="just"/>
            <a:r>
              <a:rPr lang="zh-CN" altLang="en-US" dirty="0">
                <a:latin typeface="幼圆" panose="02010509060101010101" pitchFamily="49" charset="-122"/>
                <a:ea typeface="幼圆" panose="02010509060101010101" pitchFamily="49" charset="-122"/>
                <a:cs typeface="Arial Black" panose="020B0A04020102020204" pitchFamily="34" charset="0"/>
              </a:rPr>
              <a:t>西方文化关注实体，东方关注关系。</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
        <p:nvSpPr>
          <p:cNvPr id="16" name="文本框 15"/>
          <p:cNvSpPr txBox="1"/>
          <p:nvPr/>
        </p:nvSpPr>
        <p:spPr>
          <a:xfrm>
            <a:off x="4830985" y="4455667"/>
            <a:ext cx="1467068" cy="400110"/>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为关系而战</a:t>
            </a:r>
          </a:p>
        </p:txBody>
      </p:sp>
      <p:sp>
        <p:nvSpPr>
          <p:cNvPr id="15" name="文本框 14"/>
          <p:cNvSpPr txBox="1"/>
          <p:nvPr/>
        </p:nvSpPr>
        <p:spPr>
          <a:xfrm>
            <a:off x="395536" y="266345"/>
            <a:ext cx="6840760"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cs typeface="Arial Black" panose="020B0A04020102020204" pitchFamily="34" charset="0"/>
              </a:rPr>
              <a:t>③ 关系重于实体，关系依赖信息</a:t>
            </a:r>
          </a:p>
        </p:txBody>
      </p:sp>
      <p:sp>
        <p:nvSpPr>
          <p:cNvPr id="17" name="TextBox 21"/>
          <p:cNvSpPr txBox="1"/>
          <p:nvPr/>
        </p:nvSpPr>
        <p:spPr>
          <a:xfrm>
            <a:off x="5225820" y="1327314"/>
            <a:ext cx="1872208" cy="1080135"/>
          </a:xfrm>
          <a:prstGeom prst="plaque">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914400"/>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系统整体</a:t>
            </a:r>
            <a:r>
              <a:rPr lang="en-US" altLang="zh-CN"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sz="24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涌现性</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7" y="1049704"/>
            <a:ext cx="6264696" cy="3970318"/>
          </a:xfrm>
          <a:prstGeom prst="rect">
            <a:avLst/>
          </a:prstGeom>
        </p:spPr>
        <p:txBody>
          <a:bodyPr wrap="square">
            <a:spAutoFit/>
          </a:bodyPr>
          <a:lstStyle/>
          <a:p>
            <a:pPr indent="447675" algn="just"/>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r>
              <a:rPr lang="zh-CN" altLang="en-US" dirty="0">
                <a:latin typeface="幼圆" panose="02010509060101010101" pitchFamily="49" charset="-122"/>
                <a:ea typeface="幼圆" panose="02010509060101010101" pitchFamily="49" charset="-122"/>
                <a:cs typeface="Arial Black" panose="020B0A04020102020204" pitchFamily="34" charset="0"/>
              </a:rPr>
              <a:t>是指充分认识</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信息在大系统中的主导作用</a:t>
            </a:r>
            <a:r>
              <a:rPr lang="zh-CN" altLang="en-US" dirty="0">
                <a:latin typeface="幼圆" panose="02010509060101010101" pitchFamily="49" charset="-122"/>
                <a:ea typeface="幼圆" panose="02010509060101010101" pitchFamily="49" charset="-122"/>
                <a:cs typeface="Arial Black" panose="020B0A04020102020204" pitchFamily="34" charset="0"/>
              </a:rPr>
              <a:t>，突破以计算机和通讯为主的传统信息化思维，涵盖自动化、工业控制、人机联作等传统上一般不纳入信息化范畴的业务，以及大数据、物联网、云计算、人工智能、区块链等新兴的信息与相关领域结合的新技术，建立以</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信息为统领的、信息化工业化融合的新一代系统</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indent="447675" algn="just"/>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r>
              <a:rPr lang="zh-CN" altLang="en-US" dirty="0">
                <a:latin typeface="幼圆" panose="02010509060101010101" pitchFamily="49" charset="-122"/>
                <a:ea typeface="幼圆" panose="02010509060101010101" pitchFamily="49" charset="-122"/>
                <a:cs typeface="Arial Black" panose="020B0A04020102020204" pitchFamily="34" charset="0"/>
              </a:rPr>
              <a:t>就是要认识到</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信息</a:t>
            </a:r>
            <a:r>
              <a:rPr lang="zh-CN" altLang="en-US" dirty="0">
                <a:latin typeface="幼圆" panose="02010509060101010101" pitchFamily="49" charset="-122"/>
                <a:ea typeface="幼圆" panose="02010509060101010101" pitchFamily="49" charset="-122"/>
                <a:cs typeface="Arial Black" panose="020B0A04020102020204" pitchFamily="34" charset="0"/>
              </a:rPr>
              <a:t>的</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普遍性</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泛在性</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全息性</a:t>
            </a:r>
            <a:r>
              <a:rPr lang="zh-CN" altLang="en-US" dirty="0">
                <a:latin typeface="幼圆" panose="02010509060101010101" pitchFamily="49" charset="-122"/>
                <a:ea typeface="幼圆" panose="02010509060101010101" pitchFamily="49" charset="-122"/>
                <a:cs typeface="Arial Black" panose="020B0A04020102020204" pitchFamily="34" charset="0"/>
              </a:rPr>
              <a:t>，及其在人类社会进入新世纪、中国社会主义进入新时代、油田企业进入发展新时期中所具有的</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独特而重要的关键作用</a:t>
            </a:r>
            <a:r>
              <a:rPr lang="zh-CN" altLang="en-US" dirty="0">
                <a:latin typeface="幼圆" panose="02010509060101010101" pitchFamily="49" charset="-122"/>
                <a:ea typeface="幼圆" panose="02010509060101010101" pitchFamily="49" charset="-122"/>
                <a:cs typeface="Arial Black" panose="020B0A04020102020204" pitchFamily="34" charset="0"/>
              </a:rPr>
              <a:t>，要</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跳出</a:t>
            </a:r>
            <a:r>
              <a:rPr lang="zh-CN" altLang="en-US" dirty="0">
                <a:latin typeface="幼圆" panose="02010509060101010101" pitchFamily="49" charset="-122"/>
                <a:ea typeface="幼圆" panose="02010509060101010101" pitchFamily="49" charset="-122"/>
                <a:cs typeface="Arial Black" panose="020B0A04020102020204" pitchFamily="34" charset="0"/>
              </a:rPr>
              <a:t>传统信息工作者</a:t>
            </a:r>
            <a:r>
              <a:rPr lang="zh-CN" altLang="en-US" dirty="0">
                <a:solidFill>
                  <a:srgbClr val="0070C0"/>
                </a:solidFill>
                <a:latin typeface="幼圆" panose="02010509060101010101" pitchFamily="49" charset="-122"/>
                <a:ea typeface="幼圆" panose="02010509060101010101" pitchFamily="49" charset="-122"/>
                <a:cs typeface="Arial Black" panose="020B0A04020102020204" pitchFamily="34" charset="0"/>
              </a:rPr>
              <a:t>局部狭隘的思维框架</a:t>
            </a:r>
            <a:r>
              <a:rPr lang="zh-CN" altLang="en-US" dirty="0">
                <a:latin typeface="幼圆" panose="02010509060101010101" pitchFamily="49" charset="-122"/>
                <a:ea typeface="幼圆" panose="02010509060101010101" pitchFamily="49" charset="-122"/>
                <a:cs typeface="Arial Black" panose="020B0A04020102020204" pitchFamily="34" charset="0"/>
              </a:rPr>
              <a:t>，站在油田、集团公司和国家大系统的全局角度，相信信息化可以全面改造升级产业结构的能力，充分发挥信息技术的潜力，脚踏实地，切实搞好油田核心业务，走出一条两化“有机”融合的具有中国特色的新型工业化之路。</a:t>
            </a:r>
          </a:p>
        </p:txBody>
      </p:sp>
      <p:sp>
        <p:nvSpPr>
          <p:cNvPr id="4" name="矩形 3"/>
          <p:cNvSpPr/>
          <p:nvPr/>
        </p:nvSpPr>
        <p:spPr>
          <a:xfrm>
            <a:off x="6890376" y="1131590"/>
            <a:ext cx="2016223" cy="2554545"/>
          </a:xfrm>
          <a:prstGeom prst="rect">
            <a:avLst/>
          </a:prstGeom>
          <a:solidFill>
            <a:schemeClr val="bg1">
              <a:lumMod val="85000"/>
            </a:schemeClr>
          </a:solidFill>
          <a:ln w="3175">
            <a:noFill/>
          </a:ln>
        </p:spPr>
        <p:txBody>
          <a:bodyPr wrap="square">
            <a:spAutoFit/>
          </a:bodyPr>
          <a:lstStyle/>
          <a:p>
            <a:pPr algn="ctr"/>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工业自动化</a:t>
            </a:r>
            <a:endParaRPr lang="en-US" altLang="zh-CN"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远程监控与操作</a:t>
            </a:r>
            <a:endParaRPr lang="en-US" altLang="zh-CN"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人机联作</a:t>
            </a:r>
            <a:endParaRPr lang="en-US" altLang="zh-CN"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智能分析</a:t>
            </a:r>
            <a:endParaRPr lang="en-US" altLang="zh-CN"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都在逐步从独立的业务领域向信息化走来，并已成为信息化的新领域。信息的概念不断扩大，信息化的领域也在同步增大。</a:t>
            </a:r>
          </a:p>
        </p:txBody>
      </p:sp>
      <p:sp>
        <p:nvSpPr>
          <p:cNvPr id="5" name="文本框 4"/>
          <p:cNvSpPr txBox="1"/>
          <p:nvPr/>
        </p:nvSpPr>
        <p:spPr>
          <a:xfrm>
            <a:off x="7056488" y="669925"/>
            <a:ext cx="1723549" cy="461665"/>
          </a:xfrm>
          <a:prstGeom prst="rect">
            <a:avLst/>
          </a:prstGeom>
          <a:noFill/>
        </p:spPr>
        <p:txBody>
          <a:bodyPr wrap="none" rtlCol="0">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都是信息化</a:t>
            </a:r>
          </a:p>
        </p:txBody>
      </p:sp>
      <p:pic>
        <p:nvPicPr>
          <p:cNvPr id="6" name="图片 5"/>
          <p:cNvPicPr>
            <a:picLocks noChangeAspect="1"/>
          </p:cNvPicPr>
          <p:nvPr/>
        </p:nvPicPr>
        <p:blipFill>
          <a:blip r:embed="rId2" cstate="screen"/>
          <a:stretch>
            <a:fillRect/>
          </a:stretch>
        </p:blipFill>
        <p:spPr>
          <a:xfrm>
            <a:off x="6836623" y="3489868"/>
            <a:ext cx="2123728" cy="1440160"/>
          </a:xfrm>
          <a:prstGeom prst="rect">
            <a:avLst/>
          </a:prstGeom>
          <a:solidFill>
            <a:srgbClr val="FFFFFF">
              <a:shade val="85000"/>
            </a:srgbClr>
          </a:solidFill>
          <a:ln w="38100" cap="sq">
            <a:solidFill>
              <a:schemeClr val="bg1">
                <a:lumMod val="85000"/>
              </a:schemeClr>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p:cNvSpPr txBox="1"/>
          <p:nvPr/>
        </p:nvSpPr>
        <p:spPr>
          <a:xfrm>
            <a:off x="395536" y="269235"/>
            <a:ext cx="4955203"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cs typeface="Arial Black" panose="020B0A04020102020204" pitchFamily="34" charset="0"/>
              </a:rPr>
              <a:t>④ 信息化的内涵要扩展</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5706442" y="272430"/>
            <a:ext cx="3313361" cy="3756716"/>
          </a:xfrm>
          <a:prstGeom prst="rect">
            <a:avLst/>
          </a:prstGeom>
        </p:spPr>
      </p:pic>
      <p:sp>
        <p:nvSpPr>
          <p:cNvPr id="2" name="文本框 1"/>
          <p:cNvSpPr txBox="1"/>
          <p:nvPr/>
        </p:nvSpPr>
        <p:spPr>
          <a:xfrm>
            <a:off x="389141" y="267494"/>
            <a:ext cx="4955203"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3600">
                <a:solidFill>
                  <a:schemeClr val="lt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cs typeface="Arial Black" panose="020B0A04020102020204" pitchFamily="34" charset="0"/>
              </a:rPr>
              <a:t>⑤ 人人都是信息工作者</a:t>
            </a:r>
          </a:p>
        </p:txBody>
      </p:sp>
      <p:sp>
        <p:nvSpPr>
          <p:cNvPr id="3" name="矩形 2"/>
          <p:cNvSpPr/>
          <p:nvPr/>
        </p:nvSpPr>
        <p:spPr>
          <a:xfrm>
            <a:off x="467544" y="987574"/>
            <a:ext cx="5256584" cy="4062651"/>
          </a:xfrm>
          <a:prstGeom prst="rect">
            <a:avLst/>
          </a:prstGeom>
        </p:spPr>
        <p:txBody>
          <a:bodyPr wrap="square">
            <a:spAutoFit/>
          </a:bodyPr>
          <a:lstStyle/>
          <a:p>
            <a:pPr indent="447675" algn="just"/>
            <a:r>
              <a:rPr lang="zh-CN" altLang="en-US" dirty="0">
                <a:latin typeface="幼圆" panose="02010509060101010101" pitchFamily="49" charset="-122"/>
                <a:ea typeface="幼圆" panose="02010509060101010101" pitchFamily="49" charset="-122"/>
                <a:cs typeface="Arial Black" panose="020B0A04020102020204" pitchFamily="34" charset="0"/>
              </a:rPr>
              <a:t>对于</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信息化工作者</a:t>
            </a:r>
            <a:r>
              <a:rPr lang="zh-CN" altLang="en-US" dirty="0">
                <a:latin typeface="幼圆" panose="02010509060101010101" pitchFamily="49" charset="-122"/>
                <a:ea typeface="幼圆" panose="02010509060101010101" pitchFamily="49" charset="-122"/>
                <a:cs typeface="Arial Black" panose="020B0A04020102020204" pitchFamily="34" charset="0"/>
              </a:rPr>
              <a:t>而言，</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r>
              <a:rPr lang="zh-CN" altLang="en-US" dirty="0">
                <a:latin typeface="幼圆" panose="02010509060101010101" pitchFamily="49" charset="-122"/>
                <a:ea typeface="幼圆" panose="02010509060101010101" pitchFamily="49" charset="-122"/>
                <a:cs typeface="Arial Black" panose="020B0A04020102020204" pitchFamily="34" charset="0"/>
              </a:rPr>
              <a:t>就是在保持原有支持服务能力的前提下，拓展业务领域，加强信息资源的管理，积极向具体业务渗透融合，建立企业的中枢神经和大脑，逐步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变被动为主动</a:t>
            </a:r>
            <a:r>
              <a:rPr lang="zh-CN" altLang="en-US" dirty="0">
                <a:latin typeface="幼圆" panose="02010509060101010101" pitchFamily="49" charset="-122"/>
                <a:ea typeface="幼圆" panose="02010509060101010101" pitchFamily="49" charset="-122"/>
                <a:cs typeface="Arial Black" panose="020B0A04020102020204" pitchFamily="34" charset="0"/>
              </a:rPr>
              <a:t>，依靠不断丰富和全面的信息在企业中逐步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从服务、协调走向主导</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使信息化本身变成企业的主营业务</a:t>
            </a:r>
            <a:r>
              <a:rPr lang="zh-CN" altLang="en-US" dirty="0">
                <a:latin typeface="幼圆" panose="02010509060101010101" pitchFamily="49" charset="-122"/>
                <a:ea typeface="幼圆" panose="02010509060101010101" pitchFamily="49" charset="-122"/>
                <a:cs typeface="Arial Black" panose="020B0A04020102020204" pitchFamily="34" charset="0"/>
              </a:rPr>
              <a:t>，这是必然的趋势。</a:t>
            </a:r>
          </a:p>
          <a:p>
            <a:pPr indent="447675" algn="just"/>
            <a:r>
              <a:rPr lang="zh-CN" altLang="en-US" dirty="0">
                <a:latin typeface="幼圆" panose="02010509060101010101" pitchFamily="49" charset="-122"/>
                <a:ea typeface="幼圆" panose="02010509060101010101" pitchFamily="49" charset="-122"/>
                <a:cs typeface="Arial Black" panose="020B0A04020102020204" pitchFamily="34" charset="0"/>
              </a:rPr>
              <a:t>对于</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用户</a:t>
            </a:r>
            <a:r>
              <a:rPr lang="zh-CN" altLang="en-US" dirty="0">
                <a:latin typeface="幼圆" panose="02010509060101010101" pitchFamily="49" charset="-122"/>
                <a:ea typeface="幼圆" panose="02010509060101010101" pitchFamily="49" charset="-122"/>
                <a:cs typeface="Arial Black" panose="020B0A04020102020204" pitchFamily="34" charset="0"/>
              </a:rPr>
              <a:t>而言，</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r>
              <a:rPr lang="zh-CN" altLang="en-US" dirty="0">
                <a:latin typeface="幼圆" panose="02010509060101010101" pitchFamily="49" charset="-122"/>
                <a:ea typeface="幼圆" panose="02010509060101010101" pitchFamily="49" charset="-122"/>
                <a:cs typeface="Arial Black" panose="020B0A04020102020204" pitchFamily="34" charset="0"/>
              </a:rPr>
              <a:t>就是要有企业</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全局观念</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放弃自立山头的思想</a:t>
            </a:r>
            <a:r>
              <a:rPr lang="zh-CN" altLang="en-US" dirty="0">
                <a:latin typeface="幼圆" panose="02010509060101010101" pitchFamily="49" charset="-122"/>
                <a:ea typeface="幼圆" panose="02010509060101010101" pitchFamily="49" charset="-122"/>
                <a:cs typeface="Arial Black" panose="020B0A04020102020204" pitchFamily="34" charset="0"/>
              </a:rPr>
              <a:t>，主动连通信息孤岛，不要利用自身在企业系统中的强势地位破坏企业整体的信息化体系架构和总体发展战略，积极拥抱信息技术的到来，把自己变得更聪明、更强壮，</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把自己变成“信息人”</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未来，每一个员工都将是信息化工作者</a:t>
            </a:r>
            <a:r>
              <a:rPr lang="zh-CN" altLang="en-US" dirty="0">
                <a:latin typeface="幼圆" panose="02010509060101010101" pitchFamily="49" charset="-122"/>
                <a:ea typeface="幼圆" panose="02010509060101010101" pitchFamily="49" charset="-122"/>
                <a:cs typeface="Arial Black" panose="020B0A04020102020204" pitchFamily="34" charset="0"/>
              </a:rPr>
              <a:t>），否则将被历史淘汰。</a:t>
            </a:r>
          </a:p>
        </p:txBody>
      </p:sp>
      <p:sp>
        <p:nvSpPr>
          <p:cNvPr id="5" name="矩形 4"/>
          <p:cNvSpPr/>
          <p:nvPr/>
        </p:nvSpPr>
        <p:spPr>
          <a:xfrm>
            <a:off x="5779231" y="4011460"/>
            <a:ext cx="3130500" cy="1015663"/>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indent="361950" algn="just"/>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信息唱主角，将每个人、每个设备、每个系统连接起来，形成大系统。</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2" cstate="screen"/>
          <a:srcRect b="15403"/>
          <a:stretch>
            <a:fillRect/>
          </a:stretch>
        </p:blipFill>
        <p:spPr bwMode="auto">
          <a:xfrm>
            <a:off x="5076056" y="1275606"/>
            <a:ext cx="3430941" cy="25752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5576" y="1059582"/>
            <a:ext cx="3816424" cy="830997"/>
          </a:xfrm>
          <a:prstGeom prst="rect">
            <a:avLst/>
          </a:prstGeom>
          <a:noFill/>
        </p:spPr>
        <p:txBody>
          <a:bodyPr wrap="square" rtlCol="0">
            <a:spAutoFit/>
          </a:bodyPr>
          <a:lstStyle/>
          <a:p>
            <a:pPr indent="361950"/>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党和国家为什么史无前例地重视互联网和信息化？</a:t>
            </a:r>
          </a:p>
        </p:txBody>
      </p:sp>
      <p:sp>
        <p:nvSpPr>
          <p:cNvPr id="5" name="TextBox 4"/>
          <p:cNvSpPr txBox="1"/>
          <p:nvPr/>
        </p:nvSpPr>
        <p:spPr>
          <a:xfrm>
            <a:off x="752817" y="2067694"/>
            <a:ext cx="3816424" cy="2308324"/>
          </a:xfrm>
          <a:prstGeom prst="rect">
            <a:avLst/>
          </a:prstGeom>
          <a:noFill/>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前面的讨论已经使我们看到了信息在党的建设、企业的运营，以及在我们的油田信息化发展中的关键作用，体现了中国共产党高屋建瓴、领导各族人民的能力和智慧。</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然而，“互联网</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”则更体现了我党“</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以经济建设为中心</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”的核心战略。</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3" name="灯片编号占位符 2"/>
          <p:cNvSpPr>
            <a:spLocks noGrp="1"/>
          </p:cNvSpPr>
          <p:nvPr>
            <p:ph type="sldNum" sz="quarter" idx="12"/>
          </p:nvPr>
        </p:nvSpPr>
        <p:spPr/>
        <p:txBody>
          <a:bodyPr/>
          <a:lstStyle/>
          <a:p>
            <a:fld id="{63181AFE-CEA3-4E49-A4C8-E3E2C1424399}" type="slidenum">
              <a:rPr lang="zh-CN" altLang="en-US" smtClean="0"/>
              <a:t>177</a:t>
            </a:fld>
            <a:endParaRPr lang="zh-CN" altLang="en-US"/>
          </a:p>
        </p:txBody>
      </p:sp>
      <p:sp>
        <p:nvSpPr>
          <p:cNvPr id="6" name="文本框 5">
            <a:hlinkClick r:id="rId3" action="ppaction://hlinksldjump"/>
          </p:cNvPr>
          <p:cNvSpPr txBox="1"/>
          <p:nvPr/>
        </p:nvSpPr>
        <p:spPr>
          <a:xfrm>
            <a:off x="5796136" y="525329"/>
            <a:ext cx="90917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BSV5HLWJ</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7" name="TextBox 1"/>
          <p:cNvSpPr txBox="1"/>
          <p:nvPr/>
        </p:nvSpPr>
        <p:spPr>
          <a:xfrm>
            <a:off x="539552" y="402219"/>
            <a:ext cx="5088252"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pic>
        <p:nvPicPr>
          <p:cNvPr id="3" name="Picture 2"/>
          <p:cNvPicPr>
            <a:picLocks noChangeAspect="1" noChangeArrowheads="1"/>
          </p:cNvPicPr>
          <p:nvPr/>
        </p:nvPicPr>
        <p:blipFill>
          <a:blip r:embed="rId2" cstate="screen"/>
          <a:srcRect/>
          <a:stretch>
            <a:fillRect/>
          </a:stretch>
        </p:blipFill>
        <p:spPr bwMode="auto">
          <a:xfrm>
            <a:off x="1895866" y="823556"/>
            <a:ext cx="3288202" cy="182020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矩形 3"/>
          <p:cNvSpPr/>
          <p:nvPr/>
        </p:nvSpPr>
        <p:spPr>
          <a:xfrm>
            <a:off x="1895864" y="2983796"/>
            <a:ext cx="3612240" cy="1323439"/>
          </a:xfrm>
          <a:prstGeom prst="rect">
            <a:avLst/>
          </a:prstGeom>
          <a:ln w="3175">
            <a:solidFill>
              <a:schemeClr val="bg1">
                <a:lumMod val="85000"/>
              </a:schemeClr>
            </a:solidFill>
          </a:ln>
        </p:spPr>
        <p:txBody>
          <a:bodyPr wrap="square">
            <a:spAutoFit/>
          </a:bodyPr>
          <a:lstStyle/>
          <a:p>
            <a:pPr indent="361950" algn="just"/>
            <a:r>
              <a:rPr lang="zh-CN" altLang="en-US" sz="2000" b="1" dirty="0">
                <a:latin typeface="幼圆" panose="02010509060101010101" pitchFamily="49" charset="-122"/>
                <a:ea typeface="幼圆" panose="02010509060101010101" pitchFamily="49" charset="-122"/>
                <a:cs typeface="Arial Black" panose="020B0A04020102020204" pitchFamily="34" charset="0"/>
              </a:rPr>
              <a:t>在政治和社会方面，信息已经成为新的社会发展因素，也正在深刻地影响着社会关系和政治关系。</a:t>
            </a:r>
          </a:p>
        </p:txBody>
      </p:sp>
      <p:sp>
        <p:nvSpPr>
          <p:cNvPr id="5" name="TextBox 4"/>
          <p:cNvSpPr txBox="1"/>
          <p:nvPr/>
        </p:nvSpPr>
        <p:spPr>
          <a:xfrm>
            <a:off x="1343383" y="4416440"/>
            <a:ext cx="4176464"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国家和企业的信息化都是必要</a:t>
            </a:r>
          </a:p>
        </p:txBody>
      </p:sp>
      <p:sp>
        <p:nvSpPr>
          <p:cNvPr id="7" name="TextBox 6"/>
          <p:cNvSpPr txBox="1"/>
          <p:nvPr/>
        </p:nvSpPr>
        <p:spPr>
          <a:xfrm>
            <a:off x="3721402" y="4040314"/>
            <a:ext cx="180049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把握系统序参量</a:t>
            </a:r>
          </a:p>
        </p:txBody>
      </p:sp>
      <p:pic>
        <p:nvPicPr>
          <p:cNvPr id="9" name="图片 8"/>
          <p:cNvPicPr>
            <a:picLocks noChangeAspect="1"/>
          </p:cNvPicPr>
          <p:nvPr/>
        </p:nvPicPr>
        <p:blipFill>
          <a:blip r:embed="rId3" cstate="screen"/>
          <a:stretch>
            <a:fillRect/>
          </a:stretch>
        </p:blipFill>
        <p:spPr>
          <a:xfrm>
            <a:off x="5868145" y="0"/>
            <a:ext cx="3275856" cy="514350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grpSp>
        <p:nvGrpSpPr>
          <p:cNvPr id="3" name="组合 2"/>
          <p:cNvGrpSpPr/>
          <p:nvPr/>
        </p:nvGrpSpPr>
        <p:grpSpPr>
          <a:xfrm>
            <a:off x="1619672" y="644907"/>
            <a:ext cx="1155478" cy="1042765"/>
            <a:chOff x="176162" y="376856"/>
            <a:chExt cx="1155478" cy="1042765"/>
          </a:xfrm>
        </p:grpSpPr>
        <p:pic>
          <p:nvPicPr>
            <p:cNvPr id="4" name="Picture 2" descr="http://b.hiphotos.baidu.com/baike/s%3D220/sign=c88bdf434fc2d562f608d7efd71090f3/a9d3fd1f4134970a41fd610c95cad1c8a7865d02.jpg"/>
            <p:cNvPicPr>
              <a:picLocks noChangeAspect="1" noChangeArrowheads="1"/>
            </p:cNvPicPr>
            <p:nvPr/>
          </p:nvPicPr>
          <p:blipFill>
            <a:blip r:embed="rId2" cstate="screen"/>
            <a:srcRect/>
            <a:stretch>
              <a:fillRect/>
            </a:stretch>
          </p:blipFill>
          <p:spPr bwMode="auto">
            <a:xfrm>
              <a:off x="539552" y="483518"/>
              <a:ext cx="792088" cy="93610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76162" y="376856"/>
              <a:ext cx="389850" cy="584775"/>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科</a:t>
              </a:r>
              <a:r>
                <a:rPr lang="en-US" altLang="zh-CN" sz="1600" dirty="0">
                  <a:latin typeface="幼圆" panose="02010509060101010101" pitchFamily="49" charset="-122"/>
                  <a:ea typeface="幼圆" panose="02010509060101010101" pitchFamily="49" charset="-122"/>
                  <a:cs typeface="Arial Black" panose="020B0A04020102020204" pitchFamily="34" charset="0"/>
                </a:rPr>
                <a:t/>
              </a:r>
              <a:br>
                <a:rPr lang="en-US" altLang="zh-CN" sz="1600" dirty="0">
                  <a:latin typeface="幼圆" panose="02010509060101010101" pitchFamily="49" charset="-122"/>
                  <a:ea typeface="幼圆" panose="02010509060101010101" pitchFamily="49" charset="-122"/>
                  <a:cs typeface="Arial Black" panose="020B0A04020102020204" pitchFamily="34" charset="0"/>
                </a:rPr>
              </a:br>
              <a:r>
                <a:rPr lang="zh-CN" altLang="en-US" sz="1600" dirty="0">
                  <a:latin typeface="幼圆" panose="02010509060101010101" pitchFamily="49" charset="-122"/>
                  <a:ea typeface="幼圆" panose="02010509060101010101" pitchFamily="49" charset="-122"/>
                  <a:cs typeface="Arial Black" panose="020B0A04020102020204" pitchFamily="34" charset="0"/>
                </a:rPr>
                <a:t>斯</a:t>
              </a:r>
            </a:p>
          </p:txBody>
        </p:sp>
      </p:grpSp>
      <p:sp>
        <p:nvSpPr>
          <p:cNvPr id="6" name="TextBox 5"/>
          <p:cNvSpPr txBox="1"/>
          <p:nvPr/>
        </p:nvSpPr>
        <p:spPr>
          <a:xfrm>
            <a:off x="2907094" y="751569"/>
            <a:ext cx="11079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企业理论</a:t>
            </a:r>
          </a:p>
        </p:txBody>
      </p:sp>
      <p:pic>
        <p:nvPicPr>
          <p:cNvPr id="7" name="图片 6" descr="头像wq副本.jpg"/>
          <p:cNvPicPr>
            <a:picLocks noChangeAspect="1"/>
          </p:cNvPicPr>
          <p:nvPr/>
        </p:nvPicPr>
        <p:blipFill>
          <a:blip r:embed="rId3" cstate="screen"/>
          <a:stretch>
            <a:fillRect/>
          </a:stretch>
        </p:blipFill>
        <p:spPr>
          <a:xfrm>
            <a:off x="7059119" y="679562"/>
            <a:ext cx="936104" cy="9361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110936" y="751569"/>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系统结构动力学</a:t>
            </a:r>
          </a:p>
        </p:txBody>
      </p:sp>
      <p:sp>
        <p:nvSpPr>
          <p:cNvPr id="9" name="TextBox 8"/>
          <p:cNvSpPr txBox="1"/>
          <p:nvPr/>
        </p:nvSpPr>
        <p:spPr>
          <a:xfrm>
            <a:off x="2907094" y="1150525"/>
            <a:ext cx="15696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企业边界原理</a:t>
            </a:r>
          </a:p>
        </p:txBody>
      </p:sp>
      <p:sp>
        <p:nvSpPr>
          <p:cNvPr id="10" name="TextBox 9"/>
          <p:cNvSpPr txBox="1"/>
          <p:nvPr/>
        </p:nvSpPr>
        <p:spPr>
          <a:xfrm>
            <a:off x="4649271" y="1150525"/>
            <a:ext cx="226215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系统边界和成长原理</a:t>
            </a:r>
          </a:p>
        </p:txBody>
      </p:sp>
      <p:sp>
        <p:nvSpPr>
          <p:cNvPr id="11" name="TextBox 10"/>
          <p:cNvSpPr txBox="1"/>
          <p:nvPr/>
        </p:nvSpPr>
        <p:spPr>
          <a:xfrm>
            <a:off x="1695030" y="1903697"/>
            <a:ext cx="3201517" cy="646331"/>
          </a:xfrm>
          <a:prstGeom prst="rect">
            <a:avLst/>
          </a:prstGeom>
          <a:noFill/>
          <a:ln>
            <a:solidFill>
              <a:schemeClr val="bg1">
                <a:lumMod val="85000"/>
              </a:schemeClr>
            </a:solidFill>
          </a:ln>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生产活动使用资源有两种方式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市场交易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和  企业</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内部调配</a:t>
            </a: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12" name="TextBox 11"/>
          <p:cNvSpPr txBox="1"/>
          <p:nvPr/>
        </p:nvSpPr>
        <p:spPr>
          <a:xfrm>
            <a:off x="2050094" y="3271849"/>
            <a:ext cx="2491388" cy="646331"/>
          </a:xfrm>
          <a:prstGeom prst="rect">
            <a:avLst/>
          </a:prstGeom>
          <a:noFill/>
          <a:ln>
            <a:solidFill>
              <a:schemeClr val="bg1">
                <a:lumMod val="85000"/>
              </a:schemeClr>
            </a:solidFill>
          </a:ln>
        </p:spPr>
        <p:txBody>
          <a:bodyPr wrap="none" rtlCol="0">
            <a:spAutoFit/>
          </a:bodyPr>
          <a:lstStyle/>
          <a:p>
            <a:pPr algn="ct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企业存在的依据</a:t>
            </a:r>
            <a:endPar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交易成本 </a:t>
            </a:r>
            <a:r>
              <a:rPr lang="en-US" altLang="zh-CN" b="1" dirty="0">
                <a:solidFill>
                  <a:srgbClr val="C00000"/>
                </a:solidFill>
                <a:latin typeface="方正超粗黑简体" panose="03000509000000000000" pitchFamily="65" charset="-122"/>
                <a:ea typeface="方正超粗黑简体" panose="03000509000000000000" pitchFamily="65" charset="-122"/>
                <a:cs typeface="Arial Black" panose="020B0A04020102020204" pitchFamily="34" charset="0"/>
              </a:rPr>
              <a:t>&gt;</a:t>
            </a:r>
            <a:r>
              <a:rPr lang="en-US" altLang="zh-CN" dirty="0">
                <a:latin typeface="幼圆" panose="02010509060101010101" pitchFamily="49" charset="-122"/>
                <a:ea typeface="幼圆" panose="02010509060101010101" pitchFamily="49" charset="-122"/>
                <a:cs typeface="Arial Black" panose="020B0A04020102020204" pitchFamily="34" charset="0"/>
              </a:rPr>
              <a:t> </a:t>
            </a:r>
            <a:r>
              <a:rPr lang="zh-CN" altLang="en-US" dirty="0">
                <a:latin typeface="幼圆" panose="02010509060101010101" pitchFamily="49" charset="-122"/>
                <a:ea typeface="幼圆" panose="02010509060101010101" pitchFamily="49" charset="-122"/>
                <a:cs typeface="Arial Black" panose="020B0A04020102020204" pitchFamily="34" charset="0"/>
              </a:rPr>
              <a:t>管理成本</a:t>
            </a:r>
          </a:p>
        </p:txBody>
      </p:sp>
      <p:grpSp>
        <p:nvGrpSpPr>
          <p:cNvPr id="13" name="组合 12"/>
          <p:cNvGrpSpPr/>
          <p:nvPr/>
        </p:nvGrpSpPr>
        <p:grpSpPr>
          <a:xfrm>
            <a:off x="2030057" y="1882677"/>
            <a:ext cx="5782944" cy="1492244"/>
            <a:chOff x="586547" y="1903215"/>
            <a:chExt cx="5782944" cy="1492244"/>
          </a:xfrm>
        </p:grpSpPr>
        <p:grpSp>
          <p:nvGrpSpPr>
            <p:cNvPr id="14" name="组合 13"/>
            <p:cNvGrpSpPr/>
            <p:nvPr/>
          </p:nvGrpSpPr>
          <p:grpSpPr>
            <a:xfrm>
              <a:off x="586547" y="2561797"/>
              <a:ext cx="2531462" cy="658582"/>
              <a:chOff x="586547" y="2561797"/>
              <a:chExt cx="2531462" cy="658582"/>
            </a:xfrm>
          </p:grpSpPr>
          <p:sp>
            <p:nvSpPr>
              <p:cNvPr id="24" name="TextBox 23"/>
              <p:cNvSpPr txBox="1"/>
              <p:nvPr/>
            </p:nvSpPr>
            <p:spPr>
              <a:xfrm>
                <a:off x="586547" y="2820269"/>
                <a:ext cx="2531462" cy="400110"/>
              </a:xfrm>
              <a:prstGeom prst="rect">
                <a:avLst/>
              </a:prstGeom>
              <a:noFill/>
              <a:ln>
                <a:solidFill>
                  <a:schemeClr val="bg1">
                    <a:lumMod val="85000"/>
                  </a:schemeClr>
                </a:solidFill>
              </a:ln>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交易成本    管理成本</a:t>
                </a:r>
              </a:p>
            </p:txBody>
          </p:sp>
          <p:sp>
            <p:nvSpPr>
              <p:cNvPr id="25" name="下箭头 24"/>
              <p:cNvSpPr/>
              <p:nvPr/>
            </p:nvSpPr>
            <p:spPr>
              <a:xfrm>
                <a:off x="971600" y="2561797"/>
                <a:ext cx="288032"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 name="下箭头 25"/>
              <p:cNvSpPr/>
              <p:nvPr/>
            </p:nvSpPr>
            <p:spPr>
              <a:xfrm>
                <a:off x="2555776" y="2561797"/>
                <a:ext cx="288032"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5" name="组合 14"/>
            <p:cNvGrpSpPr/>
            <p:nvPr/>
          </p:nvGrpSpPr>
          <p:grpSpPr>
            <a:xfrm>
              <a:off x="3910294" y="1903215"/>
              <a:ext cx="2459197" cy="1492244"/>
              <a:chOff x="3910294" y="1903215"/>
              <a:chExt cx="2459197" cy="1492244"/>
            </a:xfrm>
          </p:grpSpPr>
          <p:cxnSp>
            <p:nvCxnSpPr>
              <p:cNvPr id="16" name="直接连接符 15"/>
              <p:cNvCxnSpPr/>
              <p:nvPr/>
            </p:nvCxnSpPr>
            <p:spPr>
              <a:xfrm flipV="1">
                <a:off x="4139952" y="2356283"/>
                <a:ext cx="1440160" cy="72008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nvCxnSpPr>
            <p:spPr>
              <a:xfrm flipV="1">
                <a:off x="3923928" y="1996243"/>
                <a:ext cx="0" cy="13681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923928" y="3364395"/>
                <a:ext cx="20882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67944" y="2519291"/>
                <a:ext cx="1512168" cy="0"/>
              </a:xfrm>
              <a:prstGeom prst="line">
                <a:avLst/>
              </a:prstGeom>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3910294" y="1903215"/>
                <a:ext cx="595035" cy="338554"/>
              </a:xfrm>
              <a:prstGeom prst="rect">
                <a:avLst/>
              </a:prstGeom>
              <a:noFill/>
            </p:spPr>
            <p:txBody>
              <a:bodyPr wrap="none" rtlCol="0">
                <a:spAutoFit/>
              </a:bodyPr>
              <a:lstStyle/>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成本</a:t>
                </a:r>
              </a:p>
            </p:txBody>
          </p:sp>
          <p:sp>
            <p:nvSpPr>
              <p:cNvPr id="21" name="TextBox 20"/>
              <p:cNvSpPr txBox="1"/>
              <p:nvPr/>
            </p:nvSpPr>
            <p:spPr>
              <a:xfrm>
                <a:off x="5364088" y="2447749"/>
                <a:ext cx="1005403"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交易成本</a:t>
                </a:r>
              </a:p>
            </p:txBody>
          </p:sp>
          <p:sp>
            <p:nvSpPr>
              <p:cNvPr id="22" name="TextBox 21"/>
              <p:cNvSpPr txBox="1"/>
              <p:nvPr/>
            </p:nvSpPr>
            <p:spPr>
              <a:xfrm>
                <a:off x="5364088" y="2089737"/>
                <a:ext cx="1005403"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管理成本</a:t>
                </a:r>
              </a:p>
            </p:txBody>
          </p:sp>
          <p:sp>
            <p:nvSpPr>
              <p:cNvPr id="23" name="TextBox 22"/>
              <p:cNvSpPr txBox="1"/>
              <p:nvPr/>
            </p:nvSpPr>
            <p:spPr>
              <a:xfrm>
                <a:off x="5364088" y="3056905"/>
                <a:ext cx="1005403" cy="338554"/>
              </a:xfrm>
              <a:prstGeom prst="rect">
                <a:avLst/>
              </a:prstGeom>
              <a:noFill/>
            </p:spPr>
            <p:txBody>
              <a:bodyPr wrap="none" rtlCol="0">
                <a:spAutoFit/>
              </a:bodyPr>
              <a:lstStyle/>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企业规模</a:t>
                </a:r>
              </a:p>
            </p:txBody>
          </p:sp>
        </p:grpSp>
      </p:grpSp>
      <p:grpSp>
        <p:nvGrpSpPr>
          <p:cNvPr id="27" name="组合 26"/>
          <p:cNvGrpSpPr/>
          <p:nvPr/>
        </p:nvGrpSpPr>
        <p:grpSpPr>
          <a:xfrm>
            <a:off x="2051697" y="2191729"/>
            <a:ext cx="4940395" cy="2434459"/>
            <a:chOff x="608187" y="2212267"/>
            <a:chExt cx="4940395" cy="2434459"/>
          </a:xfrm>
        </p:grpSpPr>
        <p:sp>
          <p:nvSpPr>
            <p:cNvPr id="28" name="TextBox 27"/>
            <p:cNvSpPr txBox="1"/>
            <p:nvPr/>
          </p:nvSpPr>
          <p:spPr>
            <a:xfrm>
              <a:off x="608187" y="4000395"/>
              <a:ext cx="2488182" cy="646331"/>
            </a:xfrm>
            <a:prstGeom prst="rect">
              <a:avLst/>
            </a:prstGeom>
            <a:noFill/>
            <a:ln>
              <a:solidFill>
                <a:schemeClr val="bg1">
                  <a:lumMod val="85000"/>
                </a:schemeClr>
              </a:solidFill>
            </a:ln>
          </p:spPr>
          <p:txBody>
            <a:bodyPr wrap="none" rtlCol="0">
              <a:spAutoFit/>
            </a:bodyPr>
            <a:lstStyle/>
            <a:p>
              <a:pPr algn="ctr"/>
              <a:r>
                <a:rPr lang="zh-CN" altLang="en-US"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企业的边界</a:t>
              </a:r>
              <a:endParaRPr lang="en-US" altLang="zh-CN"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交易成本 </a:t>
              </a:r>
              <a:r>
                <a:rPr lang="en-US" altLang="zh-CN" b="1" dirty="0">
                  <a:solidFill>
                    <a:srgbClr val="C00000"/>
                  </a:solidFill>
                  <a:latin typeface="Arial Black" panose="020B0A04020102020204" pitchFamily="34" charset="0"/>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 </a:t>
              </a:r>
              <a:r>
                <a:rPr lang="zh-CN" altLang="en-US" dirty="0">
                  <a:latin typeface="幼圆" panose="02010509060101010101" pitchFamily="49" charset="-122"/>
                  <a:ea typeface="幼圆" panose="02010509060101010101" pitchFamily="49" charset="-122"/>
                  <a:cs typeface="Arial Black" panose="020B0A04020102020204" pitchFamily="34" charset="0"/>
                </a:rPr>
                <a:t>管理成本</a:t>
              </a:r>
            </a:p>
          </p:txBody>
        </p:sp>
        <p:cxnSp>
          <p:nvCxnSpPr>
            <p:cNvPr id="29" name="直接连接符 28"/>
            <p:cNvCxnSpPr/>
            <p:nvPr/>
          </p:nvCxnSpPr>
          <p:spPr>
            <a:xfrm>
              <a:off x="5248478" y="2212267"/>
              <a:ext cx="0" cy="115212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953547" y="2818299"/>
              <a:ext cx="595035" cy="584775"/>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企业</a:t>
              </a:r>
              <a:r>
                <a:rPr lang="en-US" altLang="zh-CN" sz="1600" dirty="0">
                  <a:latin typeface="幼圆" panose="02010509060101010101" pitchFamily="49" charset="-122"/>
                  <a:ea typeface="幼圆" panose="02010509060101010101" pitchFamily="49" charset="-122"/>
                  <a:cs typeface="Arial Black" panose="020B0A04020102020204" pitchFamily="34" charset="0"/>
                </a:rPr>
                <a:t/>
              </a:r>
              <a:br>
                <a:rPr lang="en-US" altLang="zh-CN" sz="1600" dirty="0">
                  <a:latin typeface="幼圆" panose="02010509060101010101" pitchFamily="49" charset="-122"/>
                  <a:ea typeface="幼圆" panose="02010509060101010101" pitchFamily="49" charset="-122"/>
                  <a:cs typeface="Arial Black" panose="020B0A04020102020204" pitchFamily="34" charset="0"/>
                </a:rPr>
              </a:br>
              <a:r>
                <a:rPr lang="zh-CN" altLang="en-US" sz="1600" dirty="0">
                  <a:latin typeface="幼圆" panose="02010509060101010101" pitchFamily="49" charset="-122"/>
                  <a:ea typeface="幼圆" panose="02010509060101010101" pitchFamily="49" charset="-122"/>
                  <a:cs typeface="Arial Black" panose="020B0A04020102020204" pitchFamily="34" charset="0"/>
                </a:rPr>
                <a:t>边界</a:t>
              </a:r>
            </a:p>
          </p:txBody>
        </p:sp>
      </p:grpSp>
      <p:grpSp>
        <p:nvGrpSpPr>
          <p:cNvPr id="31" name="组合 30"/>
          <p:cNvGrpSpPr/>
          <p:nvPr/>
        </p:nvGrpSpPr>
        <p:grpSpPr>
          <a:xfrm>
            <a:off x="2271475" y="2479761"/>
            <a:ext cx="4752147" cy="2591731"/>
            <a:chOff x="827965" y="2500299"/>
            <a:chExt cx="4752147" cy="2591731"/>
          </a:xfrm>
        </p:grpSpPr>
        <p:cxnSp>
          <p:nvCxnSpPr>
            <p:cNvPr id="32" name="直接连接符 31"/>
            <p:cNvCxnSpPr/>
            <p:nvPr/>
          </p:nvCxnSpPr>
          <p:spPr>
            <a:xfrm>
              <a:off x="4067944" y="2788331"/>
              <a:ext cx="1512168" cy="0"/>
            </a:xfrm>
            <a:prstGeom prst="line">
              <a:avLst/>
            </a:prstGeom>
            <a:ln>
              <a:solidFill>
                <a:srgbClr val="00B050"/>
              </a:solidFill>
            </a:ln>
          </p:spPr>
          <p:style>
            <a:lnRef idx="3">
              <a:schemeClr val="accent3"/>
            </a:lnRef>
            <a:fillRef idx="0">
              <a:schemeClr val="accent3"/>
            </a:fillRef>
            <a:effectRef idx="2">
              <a:schemeClr val="accent3"/>
            </a:effectRef>
            <a:fontRef idx="minor">
              <a:schemeClr val="tx1"/>
            </a:fontRef>
          </p:style>
        </p:cxnSp>
        <p:sp>
          <p:nvSpPr>
            <p:cNvPr id="33" name="下箭头 32"/>
            <p:cNvSpPr/>
            <p:nvPr/>
          </p:nvSpPr>
          <p:spPr>
            <a:xfrm>
              <a:off x="4067944" y="2500299"/>
              <a:ext cx="288032"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4" name="TextBox 33"/>
            <p:cNvSpPr txBox="1"/>
            <p:nvPr/>
          </p:nvSpPr>
          <p:spPr>
            <a:xfrm>
              <a:off x="827965" y="4722698"/>
              <a:ext cx="2055371" cy="369332"/>
            </a:xfrm>
            <a:prstGeom prst="rect">
              <a:avLst/>
            </a:prstGeom>
            <a:noFill/>
            <a:ln>
              <a:solidFill>
                <a:schemeClr val="bg1">
                  <a:lumMod val="85000"/>
                </a:schemeClr>
              </a:solidFill>
            </a:ln>
          </p:spPr>
          <p:txBody>
            <a:bodyPr wrap="none" rtlCol="0">
              <a:spAutoFit/>
            </a:bodyPr>
            <a:lstStyle/>
            <a:p>
              <a:pPr algn="ctr"/>
              <a:r>
                <a:rPr lang="en-US" altLang="zh-CN"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IT</a:t>
              </a:r>
              <a:r>
                <a:rPr lang="zh-CN" altLang="en-US"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使交易成本下降</a:t>
              </a:r>
              <a:endParaRPr lang="en-US" altLang="zh-CN"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grpSp>
      <p:sp>
        <p:nvSpPr>
          <p:cNvPr id="35" name="矩形 34"/>
          <p:cNvSpPr/>
          <p:nvPr/>
        </p:nvSpPr>
        <p:spPr>
          <a:xfrm>
            <a:off x="4575350" y="195486"/>
            <a:ext cx="3528392" cy="149163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 name="TextBox 35"/>
          <p:cNvSpPr txBox="1"/>
          <p:nvPr/>
        </p:nvSpPr>
        <p:spPr>
          <a:xfrm>
            <a:off x="1767038" y="174948"/>
            <a:ext cx="264687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企业信息化的意义</a:t>
            </a:r>
          </a:p>
        </p:txBody>
      </p:sp>
      <p:grpSp>
        <p:nvGrpSpPr>
          <p:cNvPr id="37" name="组合 36"/>
          <p:cNvGrpSpPr/>
          <p:nvPr/>
        </p:nvGrpSpPr>
        <p:grpSpPr>
          <a:xfrm>
            <a:off x="4652294" y="2191729"/>
            <a:ext cx="3416321" cy="1664919"/>
            <a:chOff x="3208784" y="2212267"/>
            <a:chExt cx="3416321" cy="1664919"/>
          </a:xfrm>
        </p:grpSpPr>
        <p:cxnSp>
          <p:nvCxnSpPr>
            <p:cNvPr id="38" name="直接连接符 37"/>
            <p:cNvCxnSpPr/>
            <p:nvPr/>
          </p:nvCxnSpPr>
          <p:spPr>
            <a:xfrm>
              <a:off x="4716016" y="2212267"/>
              <a:ext cx="0" cy="1152128"/>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9" name="左箭头 38"/>
            <p:cNvSpPr/>
            <p:nvPr/>
          </p:nvSpPr>
          <p:spPr>
            <a:xfrm>
              <a:off x="4737036" y="3075806"/>
              <a:ext cx="288032" cy="288032"/>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0" name="TextBox 39"/>
            <p:cNvSpPr txBox="1"/>
            <p:nvPr/>
          </p:nvSpPr>
          <p:spPr>
            <a:xfrm>
              <a:off x="3208784" y="3507854"/>
              <a:ext cx="3416321" cy="369332"/>
            </a:xfrm>
            <a:prstGeom prst="rect">
              <a:avLst/>
            </a:prstGeom>
            <a:noFill/>
            <a:ln>
              <a:solidFill>
                <a:schemeClr val="bg1">
                  <a:lumMod val="85000"/>
                </a:schemeClr>
              </a:solidFill>
            </a:ln>
          </p:spPr>
          <p:txBody>
            <a:bodyPr wrap="none" rtlCol="0">
              <a:spAutoFit/>
            </a:bodyPr>
            <a:lstStyle/>
            <a:p>
              <a:pPr algn="ctr"/>
              <a:r>
                <a:rPr lang="zh-CN" altLang="en-US" dirty="0">
                  <a:solidFill>
                    <a:srgbClr val="0066FF"/>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如果管理成本不下降，边界收缩</a:t>
              </a:r>
              <a:endParaRPr lang="en-US" altLang="zh-CN" dirty="0">
                <a:solidFill>
                  <a:srgbClr val="0066FF"/>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grpSp>
      <p:sp>
        <p:nvSpPr>
          <p:cNvPr id="41" name="TextBox 40"/>
          <p:cNvSpPr txBox="1"/>
          <p:nvPr/>
        </p:nvSpPr>
        <p:spPr>
          <a:xfrm>
            <a:off x="4575350" y="4629767"/>
            <a:ext cx="3570208"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信息化是企业核心竞争力</a:t>
            </a:r>
          </a:p>
        </p:txBody>
      </p:sp>
      <p:grpSp>
        <p:nvGrpSpPr>
          <p:cNvPr id="42" name="组合 41"/>
          <p:cNvGrpSpPr/>
          <p:nvPr/>
        </p:nvGrpSpPr>
        <p:grpSpPr>
          <a:xfrm>
            <a:off x="4998543" y="2614265"/>
            <a:ext cx="2723823" cy="1951430"/>
            <a:chOff x="3555033" y="2634803"/>
            <a:chExt cx="2723823" cy="1951430"/>
          </a:xfrm>
        </p:grpSpPr>
        <p:cxnSp>
          <p:nvCxnSpPr>
            <p:cNvPr id="43" name="直接连接符 42"/>
            <p:cNvCxnSpPr/>
            <p:nvPr/>
          </p:nvCxnSpPr>
          <p:spPr>
            <a:xfrm flipV="1">
              <a:off x="4139952" y="2634803"/>
              <a:ext cx="1440160" cy="585019"/>
            </a:xfrm>
            <a:prstGeom prst="line">
              <a:avLst/>
            </a:prstGeom>
            <a:ln>
              <a:solidFill>
                <a:srgbClr val="00B050"/>
              </a:solidFill>
            </a:ln>
          </p:spPr>
          <p:style>
            <a:lnRef idx="3">
              <a:schemeClr val="accent1"/>
            </a:lnRef>
            <a:fillRef idx="0">
              <a:schemeClr val="accent1"/>
            </a:fillRef>
            <a:effectRef idx="2">
              <a:schemeClr val="accent1"/>
            </a:effectRef>
            <a:fontRef idx="minor">
              <a:schemeClr val="tx1"/>
            </a:fontRef>
          </p:style>
        </p:cxnSp>
        <p:sp>
          <p:nvSpPr>
            <p:cNvPr id="44" name="下箭头 43"/>
            <p:cNvSpPr/>
            <p:nvPr/>
          </p:nvSpPr>
          <p:spPr>
            <a:xfrm>
              <a:off x="4432008" y="2837808"/>
              <a:ext cx="288032"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5" name="TextBox 44"/>
            <p:cNvSpPr txBox="1"/>
            <p:nvPr/>
          </p:nvSpPr>
          <p:spPr>
            <a:xfrm>
              <a:off x="3555033" y="3939902"/>
              <a:ext cx="2723823" cy="646331"/>
            </a:xfrm>
            <a:prstGeom prst="rect">
              <a:avLst/>
            </a:prstGeom>
            <a:noFill/>
            <a:ln>
              <a:solidFill>
                <a:schemeClr val="bg1">
                  <a:lumMod val="85000"/>
                </a:schemeClr>
              </a:solidFill>
            </a:ln>
          </p:spPr>
          <p:txBody>
            <a:bodyPr wrap="none" rtlCol="0">
              <a:spAutoFit/>
            </a:bodyPr>
            <a:lstStyle/>
            <a:p>
              <a:pPr algn="ctr"/>
              <a:r>
                <a:rPr lang="zh-CN" altLang="en-US"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通过信息化降低管理成本</a:t>
              </a:r>
              <a:endParaRPr lang="en-US" altLang="zh-CN"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保持或扩大边界</a:t>
              </a:r>
              <a:endParaRPr lang="en-US" altLang="zh-CN"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46" name="椭圆 45"/>
            <p:cNvSpPr/>
            <p:nvPr/>
          </p:nvSpPr>
          <p:spPr>
            <a:xfrm>
              <a:off x="5161127" y="2689640"/>
              <a:ext cx="195486" cy="19548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sp>
        <p:nvSpPr>
          <p:cNvPr id="47" name="右箭头 46"/>
          <p:cNvSpPr/>
          <p:nvPr/>
        </p:nvSpPr>
        <p:spPr>
          <a:xfrm>
            <a:off x="6231534" y="1903140"/>
            <a:ext cx="648072" cy="50405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200" dirty="0">
                <a:latin typeface="方正超粗黑简体" panose="03000509000000000000" pitchFamily="65" charset="-122"/>
                <a:ea typeface="方正超粗黑简体" panose="03000509000000000000" pitchFamily="65" charset="-122"/>
                <a:cs typeface="Arial Black" panose="020B0A04020102020204" pitchFamily="34" charset="0"/>
              </a:rPr>
              <a:t>扩大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dissolv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dissolve">
                                      <p:cBhvr>
                                        <p:cTn id="35" dur="500"/>
                                        <p:tgtEl>
                                          <p:spTgt spid="3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500"/>
                                        <p:tgtEl>
                                          <p:spTgt spid="42"/>
                                        </p:tgtEl>
                                      </p:cBhvr>
                                    </p:animEffect>
                                  </p:childTnLst>
                                </p:cTn>
                              </p:par>
                            </p:childTnLst>
                          </p:cTn>
                        </p:par>
                        <p:par>
                          <p:cTn id="41" fill="hold">
                            <p:stCondLst>
                              <p:cond delay="500"/>
                            </p:stCondLst>
                            <p:childTnLst>
                              <p:par>
                                <p:cTn id="42" presetID="17" presetClass="entr" presetSubtype="1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dissolve">
                                      <p:cBhvr>
                                        <p:cTn id="5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5" grpId="0" animBg="1"/>
      <p:bldP spid="41"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7544" y="411510"/>
            <a:ext cx="7128792" cy="3888432"/>
          </a:xfrm>
          <a:prstGeom prst="rect">
            <a:avLst/>
          </a:prstGeom>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179512" y="4558357"/>
            <a:ext cx="7488832" cy="461665"/>
          </a:xfrm>
          <a:prstGeom prst="rect">
            <a:avLst/>
          </a:prstGeom>
        </p:spPr>
        <p:txBody>
          <a:bodyPr wrap="square">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6" name="文本框 5"/>
          <p:cNvSpPr txBox="1"/>
          <p:nvPr/>
        </p:nvSpPr>
        <p:spPr>
          <a:xfrm>
            <a:off x="527810" y="555526"/>
            <a:ext cx="3416320" cy="523220"/>
          </a:xfrm>
          <a:prstGeom prst="rect">
            <a:avLst/>
          </a:prstGeom>
          <a:noFill/>
        </p:spPr>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grpSp>
        <p:nvGrpSpPr>
          <p:cNvPr id="3" name="组合 3"/>
          <p:cNvGrpSpPr/>
          <p:nvPr/>
        </p:nvGrpSpPr>
        <p:grpSpPr>
          <a:xfrm>
            <a:off x="1760338" y="593437"/>
            <a:ext cx="1155478" cy="1042765"/>
            <a:chOff x="176162" y="376856"/>
            <a:chExt cx="1155478" cy="1042765"/>
          </a:xfrm>
        </p:grpSpPr>
        <p:pic>
          <p:nvPicPr>
            <p:cNvPr id="4" name="Picture 2" descr="http://b.hiphotos.baidu.com/baike/s%3D220/sign=c88bdf434fc2d562f608d7efd71090f3/a9d3fd1f4134970a41fd610c95cad1c8a7865d02.jpg"/>
            <p:cNvPicPr>
              <a:picLocks noChangeAspect="1" noChangeArrowheads="1"/>
            </p:cNvPicPr>
            <p:nvPr/>
          </p:nvPicPr>
          <p:blipFill>
            <a:blip r:embed="rId2" cstate="screen"/>
            <a:srcRect/>
            <a:stretch>
              <a:fillRect/>
            </a:stretch>
          </p:blipFill>
          <p:spPr bwMode="auto">
            <a:xfrm>
              <a:off x="539552" y="483518"/>
              <a:ext cx="792088" cy="93610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76162" y="376856"/>
              <a:ext cx="389850" cy="584775"/>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科</a:t>
              </a:r>
              <a:r>
                <a:rPr lang="en-US" altLang="zh-CN" sz="1600" dirty="0">
                  <a:latin typeface="幼圆" panose="02010509060101010101" pitchFamily="49" charset="-122"/>
                  <a:ea typeface="幼圆" panose="02010509060101010101" pitchFamily="49" charset="-122"/>
                  <a:cs typeface="Arial Black" panose="020B0A04020102020204" pitchFamily="34" charset="0"/>
                </a:rPr>
                <a:t/>
              </a:r>
              <a:br>
                <a:rPr lang="en-US" altLang="zh-CN" sz="1600" dirty="0">
                  <a:latin typeface="幼圆" panose="02010509060101010101" pitchFamily="49" charset="-122"/>
                  <a:ea typeface="幼圆" panose="02010509060101010101" pitchFamily="49" charset="-122"/>
                  <a:cs typeface="Arial Black" panose="020B0A04020102020204" pitchFamily="34" charset="0"/>
                </a:rPr>
              </a:br>
              <a:r>
                <a:rPr lang="zh-CN" altLang="en-US" sz="1600" dirty="0">
                  <a:latin typeface="幼圆" panose="02010509060101010101" pitchFamily="49" charset="-122"/>
                  <a:ea typeface="幼圆" panose="02010509060101010101" pitchFamily="49" charset="-122"/>
                  <a:cs typeface="Arial Black" panose="020B0A04020102020204" pitchFamily="34" charset="0"/>
                </a:rPr>
                <a:t>斯</a:t>
              </a:r>
            </a:p>
          </p:txBody>
        </p:sp>
      </p:grpSp>
      <p:sp>
        <p:nvSpPr>
          <p:cNvPr id="6" name="TextBox 5"/>
          <p:cNvSpPr txBox="1"/>
          <p:nvPr/>
        </p:nvSpPr>
        <p:spPr>
          <a:xfrm>
            <a:off x="3047760" y="700099"/>
            <a:ext cx="11079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企业理论</a:t>
            </a:r>
          </a:p>
        </p:txBody>
      </p:sp>
      <p:pic>
        <p:nvPicPr>
          <p:cNvPr id="7" name="图片 6" descr="头像wq副本.jpg"/>
          <p:cNvPicPr>
            <a:picLocks noChangeAspect="1"/>
          </p:cNvPicPr>
          <p:nvPr/>
        </p:nvPicPr>
        <p:blipFill>
          <a:blip r:embed="rId3" cstate="screen"/>
          <a:stretch>
            <a:fillRect/>
          </a:stretch>
        </p:blipFill>
        <p:spPr>
          <a:xfrm>
            <a:off x="7199785" y="628092"/>
            <a:ext cx="936104" cy="9361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251602" y="700099"/>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系统结构动力学</a:t>
            </a:r>
          </a:p>
        </p:txBody>
      </p:sp>
      <p:sp>
        <p:nvSpPr>
          <p:cNvPr id="9" name="TextBox 8"/>
          <p:cNvSpPr txBox="1"/>
          <p:nvPr/>
        </p:nvSpPr>
        <p:spPr>
          <a:xfrm>
            <a:off x="3047760" y="1099055"/>
            <a:ext cx="15696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企业边界原理</a:t>
            </a:r>
          </a:p>
        </p:txBody>
      </p:sp>
      <p:sp>
        <p:nvSpPr>
          <p:cNvPr id="10" name="TextBox 9"/>
          <p:cNvSpPr txBox="1"/>
          <p:nvPr/>
        </p:nvSpPr>
        <p:spPr>
          <a:xfrm>
            <a:off x="4789937" y="1099055"/>
            <a:ext cx="226215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系统边界和成长原理</a:t>
            </a:r>
          </a:p>
        </p:txBody>
      </p:sp>
      <p:sp>
        <p:nvSpPr>
          <p:cNvPr id="11" name="矩形 10"/>
          <p:cNvSpPr/>
          <p:nvPr/>
        </p:nvSpPr>
        <p:spPr>
          <a:xfrm>
            <a:off x="1619672" y="549938"/>
            <a:ext cx="3096344" cy="149163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2" name="TextBox 11"/>
          <p:cNvSpPr txBox="1"/>
          <p:nvPr/>
        </p:nvSpPr>
        <p:spPr>
          <a:xfrm>
            <a:off x="1907704" y="123478"/>
            <a:ext cx="264687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企业信息化的意义</a:t>
            </a:r>
          </a:p>
        </p:txBody>
      </p:sp>
      <p:sp>
        <p:nvSpPr>
          <p:cNvPr id="13" name="TextBox 12"/>
          <p:cNvSpPr txBox="1"/>
          <p:nvPr/>
        </p:nvSpPr>
        <p:spPr>
          <a:xfrm>
            <a:off x="4600406" y="4578297"/>
            <a:ext cx="3564000" cy="46166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信息化是企业核心竞争力</a:t>
            </a:r>
          </a:p>
        </p:txBody>
      </p:sp>
      <p:grpSp>
        <p:nvGrpSpPr>
          <p:cNvPr id="14" name="组合 13"/>
          <p:cNvGrpSpPr/>
          <p:nvPr/>
        </p:nvGrpSpPr>
        <p:grpSpPr>
          <a:xfrm>
            <a:off x="4600406" y="1656322"/>
            <a:ext cx="3564000" cy="2833786"/>
            <a:chOff x="3016230" y="1728330"/>
            <a:chExt cx="3564000" cy="2833786"/>
          </a:xfrm>
        </p:grpSpPr>
        <p:pic>
          <p:nvPicPr>
            <p:cNvPr id="15" name="图片 14" descr="系统边界变化.jpg"/>
            <p:cNvPicPr/>
            <p:nvPr/>
          </p:nvPicPr>
          <p:blipFill>
            <a:blip r:embed="rId4" cstate="screen"/>
            <a:stretch>
              <a:fillRect/>
            </a:stretch>
          </p:blipFill>
          <p:spPr>
            <a:xfrm>
              <a:off x="3016230" y="3049948"/>
              <a:ext cx="3564000" cy="1512168"/>
            </a:xfrm>
            <a:prstGeom prst="rect">
              <a:avLst/>
            </a:prstGeom>
            <a:ln w="3175">
              <a:solidFill>
                <a:schemeClr val="bg1">
                  <a:lumMod val="85000"/>
                </a:schemeClr>
              </a:solidFill>
            </a:ln>
            <a:effectLst/>
          </p:spPr>
        </p:pic>
        <p:sp>
          <p:nvSpPr>
            <p:cNvPr id="16" name="TextBox 15"/>
            <p:cNvSpPr txBox="1"/>
            <p:nvPr/>
          </p:nvSpPr>
          <p:spPr>
            <a:xfrm>
              <a:off x="3016230" y="1728330"/>
              <a:ext cx="3564000" cy="1233428"/>
            </a:xfrm>
            <a:prstGeom prst="rect">
              <a:avLst/>
            </a:prstGeom>
            <a:noFill/>
            <a:ln>
              <a:solidFill>
                <a:schemeClr val="bg1">
                  <a:lumMod val="85000"/>
                </a:schemeClr>
              </a:solidFill>
            </a:ln>
          </p:spPr>
          <p:txBody>
            <a:bodyPr wrap="square" rtlCol="0">
              <a:spAutoFit/>
            </a:bodyPr>
            <a:lstStyle/>
            <a:p>
              <a:pPr lvl="0"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系统的边界存在于</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lvl="0"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本系统的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自组织力</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与</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外界组织力</a:t>
              </a:r>
              <a:r>
                <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平衡的地方</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lvl="0" algn="ctr"/>
              <a:r>
                <a:rPr lang="en-US" altLang="zh-CN" b="1" dirty="0" err="1">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Fo</a:t>
              </a:r>
              <a:r>
                <a:rPr lang="en-US" altLang="zh-CN" b="1"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 = </a:t>
              </a:r>
              <a:r>
                <a:rPr lang="en-US" altLang="zh-CN" b="1" dirty="0" err="1">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Fp</a:t>
              </a:r>
              <a:r>
                <a:rPr lang="en-US" altLang="zh-CN" b="1"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 + </a:t>
              </a:r>
              <a:r>
                <a:rPr lang="en-US" altLang="zh-CN" b="1" dirty="0" err="1">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Fbo</a:t>
              </a:r>
              <a:r>
                <a:rPr lang="en-US" altLang="zh-CN" b="1"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 + </a:t>
              </a:r>
              <a:r>
                <a:rPr lang="en-US" altLang="zh-CN" b="1" dirty="0" err="1">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Fb</a:t>
              </a:r>
              <a:endParaRPr lang="zh-CN" altLang="en-US" dirty="0">
                <a:effectLst>
                  <a:outerShdw blurRad="38100" dist="38100" dir="2700000" algn="tl">
                    <a:srgbClr val="000000">
                      <a:alpha val="43137"/>
                    </a:srgbClr>
                  </a:outerShdw>
                </a:effectLst>
                <a:ea typeface="楷体" panose="02010609060101010101" pitchFamily="49" charset="-122"/>
                <a:cs typeface="Arial Black" panose="020B0A04020102020204" pitchFamily="34" charset="0"/>
              </a:endParaRPr>
            </a:p>
          </p:txBody>
        </p:sp>
      </p:grpSp>
      <p:grpSp>
        <p:nvGrpSpPr>
          <p:cNvPr id="17" name="组合 16"/>
          <p:cNvGrpSpPr/>
          <p:nvPr/>
        </p:nvGrpSpPr>
        <p:grpSpPr>
          <a:xfrm>
            <a:off x="1907704" y="1707654"/>
            <a:ext cx="2448272" cy="3332308"/>
            <a:chOff x="323528" y="1779662"/>
            <a:chExt cx="2448272" cy="3332308"/>
          </a:xfrm>
        </p:grpSpPr>
        <p:sp>
          <p:nvSpPr>
            <p:cNvPr id="18" name="TextBox 17"/>
            <p:cNvSpPr txBox="1"/>
            <p:nvPr/>
          </p:nvSpPr>
          <p:spPr>
            <a:xfrm>
              <a:off x="532002" y="1779662"/>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企业是个系统</a:t>
              </a:r>
            </a:p>
          </p:txBody>
        </p:sp>
        <p:pic>
          <p:nvPicPr>
            <p:cNvPr id="19" name="图片 18" descr="系统结构与动力学分析.jpg"/>
            <p:cNvPicPr/>
            <p:nvPr/>
          </p:nvPicPr>
          <p:blipFill>
            <a:blip r:embed="rId5" cstate="screen"/>
            <a:srcRect/>
            <a:stretch>
              <a:fillRect/>
            </a:stretch>
          </p:blipFill>
          <p:spPr>
            <a:xfrm>
              <a:off x="359532" y="2283718"/>
              <a:ext cx="2376264" cy="115212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矩形 19"/>
            <p:cNvSpPr/>
            <p:nvPr/>
          </p:nvSpPr>
          <p:spPr>
            <a:xfrm>
              <a:off x="323528" y="3542310"/>
              <a:ext cx="2448272" cy="1569660"/>
            </a:xfrm>
            <a:prstGeom prst="rect">
              <a:avLst/>
            </a:prstGeom>
            <a:ln>
              <a:solidFill>
                <a:schemeClr val="bg1">
                  <a:lumMod val="85000"/>
                </a:schemeClr>
              </a:solidFill>
            </a:ln>
          </p:spPr>
          <p:txBody>
            <a:bodyPr wrap="square">
              <a:spAutoFit/>
            </a:bodyPr>
            <a:lstStyle/>
            <a:p>
              <a:pPr indent="266700" algn="just"/>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信息使企业系统的序更合理，结构更优化，方向更正确，使吸引子和系统整体更强壮，自组织力更强大，使边界扩大，实现企业的生存和发展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grpSp>
        <p:nvGrpSpPr>
          <p:cNvPr id="3" name="组合 3"/>
          <p:cNvGrpSpPr/>
          <p:nvPr/>
        </p:nvGrpSpPr>
        <p:grpSpPr>
          <a:xfrm>
            <a:off x="1580825" y="809461"/>
            <a:ext cx="1155478" cy="1042765"/>
            <a:chOff x="176162" y="376856"/>
            <a:chExt cx="1155478" cy="1042765"/>
          </a:xfrm>
        </p:grpSpPr>
        <p:pic>
          <p:nvPicPr>
            <p:cNvPr id="4" name="Picture 2" descr="http://b.hiphotos.baidu.com/baike/s%3D220/sign=c88bdf434fc2d562f608d7efd71090f3/a9d3fd1f4134970a41fd610c95cad1c8a7865d02.jpg"/>
            <p:cNvPicPr>
              <a:picLocks noChangeAspect="1" noChangeArrowheads="1"/>
            </p:cNvPicPr>
            <p:nvPr/>
          </p:nvPicPr>
          <p:blipFill>
            <a:blip r:embed="rId2" cstate="screen"/>
            <a:srcRect/>
            <a:stretch>
              <a:fillRect/>
            </a:stretch>
          </p:blipFill>
          <p:spPr bwMode="auto">
            <a:xfrm>
              <a:off x="539552" y="483518"/>
              <a:ext cx="792088" cy="93610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76162" y="376856"/>
              <a:ext cx="389850" cy="584775"/>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科</a:t>
              </a:r>
              <a:r>
                <a:rPr lang="en-US" altLang="zh-CN" sz="1600" dirty="0">
                  <a:latin typeface="幼圆" panose="02010509060101010101" pitchFamily="49" charset="-122"/>
                  <a:ea typeface="幼圆" panose="02010509060101010101" pitchFamily="49" charset="-122"/>
                  <a:cs typeface="Arial Black" panose="020B0A04020102020204" pitchFamily="34" charset="0"/>
                </a:rPr>
                <a:t/>
              </a:r>
              <a:br>
                <a:rPr lang="en-US" altLang="zh-CN" sz="1600" dirty="0">
                  <a:latin typeface="幼圆" panose="02010509060101010101" pitchFamily="49" charset="-122"/>
                  <a:ea typeface="幼圆" panose="02010509060101010101" pitchFamily="49" charset="-122"/>
                  <a:cs typeface="Arial Black" panose="020B0A04020102020204" pitchFamily="34" charset="0"/>
                </a:rPr>
              </a:br>
              <a:r>
                <a:rPr lang="zh-CN" altLang="en-US" sz="1600" dirty="0">
                  <a:latin typeface="幼圆" panose="02010509060101010101" pitchFamily="49" charset="-122"/>
                  <a:ea typeface="幼圆" panose="02010509060101010101" pitchFamily="49" charset="-122"/>
                  <a:cs typeface="Arial Black" panose="020B0A04020102020204" pitchFamily="34" charset="0"/>
                </a:rPr>
                <a:t>斯</a:t>
              </a:r>
            </a:p>
          </p:txBody>
        </p:sp>
      </p:grpSp>
      <p:sp>
        <p:nvSpPr>
          <p:cNvPr id="6" name="TextBox 5"/>
          <p:cNvSpPr txBox="1"/>
          <p:nvPr/>
        </p:nvSpPr>
        <p:spPr>
          <a:xfrm>
            <a:off x="2868247" y="916123"/>
            <a:ext cx="110799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企业理论</a:t>
            </a:r>
          </a:p>
        </p:txBody>
      </p:sp>
      <p:pic>
        <p:nvPicPr>
          <p:cNvPr id="7" name="图片 6" descr="头像wq副本.jpg"/>
          <p:cNvPicPr>
            <a:picLocks noChangeAspect="1"/>
          </p:cNvPicPr>
          <p:nvPr/>
        </p:nvPicPr>
        <p:blipFill>
          <a:blip r:embed="rId3" cstate="screen"/>
          <a:stretch>
            <a:fillRect/>
          </a:stretch>
        </p:blipFill>
        <p:spPr>
          <a:xfrm>
            <a:off x="7020272" y="844116"/>
            <a:ext cx="936104" cy="9361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072089" y="916123"/>
            <a:ext cx="18004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系统结构动力学</a:t>
            </a:r>
          </a:p>
        </p:txBody>
      </p:sp>
      <p:sp>
        <p:nvSpPr>
          <p:cNvPr id="9" name="TextBox 8"/>
          <p:cNvSpPr txBox="1"/>
          <p:nvPr/>
        </p:nvSpPr>
        <p:spPr>
          <a:xfrm>
            <a:off x="2868247" y="1315079"/>
            <a:ext cx="15696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企业边界原理</a:t>
            </a:r>
          </a:p>
        </p:txBody>
      </p:sp>
      <p:sp>
        <p:nvSpPr>
          <p:cNvPr id="10" name="TextBox 9"/>
          <p:cNvSpPr txBox="1"/>
          <p:nvPr/>
        </p:nvSpPr>
        <p:spPr>
          <a:xfrm>
            <a:off x="4610424" y="1315079"/>
            <a:ext cx="226215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系统边界和成长原理</a:t>
            </a:r>
          </a:p>
        </p:txBody>
      </p:sp>
      <p:sp>
        <p:nvSpPr>
          <p:cNvPr id="11" name="TextBox 10"/>
          <p:cNvSpPr txBox="1"/>
          <p:nvPr/>
        </p:nvSpPr>
        <p:spPr>
          <a:xfrm>
            <a:off x="1728191" y="339502"/>
            <a:ext cx="264687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企业信息化的意义</a:t>
            </a:r>
          </a:p>
        </p:txBody>
      </p:sp>
      <p:sp>
        <p:nvSpPr>
          <p:cNvPr id="12" name="下箭头 11"/>
          <p:cNvSpPr/>
          <p:nvPr/>
        </p:nvSpPr>
        <p:spPr>
          <a:xfrm>
            <a:off x="2664295" y="2067694"/>
            <a:ext cx="1080120" cy="64807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 name="下箭头 12"/>
          <p:cNvSpPr/>
          <p:nvPr/>
        </p:nvSpPr>
        <p:spPr>
          <a:xfrm>
            <a:off x="5832647" y="2067694"/>
            <a:ext cx="1080120" cy="64807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nvGrpSpPr>
          <p:cNvPr id="14" name="组合 13"/>
          <p:cNvGrpSpPr/>
          <p:nvPr/>
        </p:nvGrpSpPr>
        <p:grpSpPr>
          <a:xfrm>
            <a:off x="1728191" y="3003798"/>
            <a:ext cx="6120680" cy="1800200"/>
            <a:chOff x="323528" y="3075806"/>
            <a:chExt cx="6120680" cy="1800200"/>
          </a:xfrm>
        </p:grpSpPr>
        <p:sp>
          <p:nvSpPr>
            <p:cNvPr id="15" name="TextBox 14"/>
            <p:cNvSpPr txBox="1"/>
            <p:nvPr/>
          </p:nvSpPr>
          <p:spPr>
            <a:xfrm>
              <a:off x="503039" y="3459653"/>
              <a:ext cx="2844825" cy="1015663"/>
            </a:xfrm>
            <a:prstGeom prst="rightArrowCallout">
              <a:avLst>
                <a:gd name="adj1" fmla="val 66929"/>
                <a:gd name="adj2" fmla="val 50000"/>
                <a:gd name="adj3" fmla="val 19341"/>
                <a:gd name="adj4" fmla="val 90761"/>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zh-CN" altLang="en-US" sz="2000" dirty="0">
                  <a:latin typeface="幼圆" panose="02010509060101010101" pitchFamily="49" charset="-122"/>
                  <a:ea typeface="幼圆" panose="02010509060101010101" pitchFamily="49" charset="-122"/>
                  <a:cs typeface="Arial Black" panose="020B0A04020102020204" pitchFamily="34" charset="0"/>
                </a:rPr>
                <a:t>市场在信息化 * </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2000" dirty="0">
                  <a:latin typeface="幼圆" panose="02010509060101010101" pitchFamily="49" charset="-122"/>
                  <a:ea typeface="幼圆" panose="02010509060101010101" pitchFamily="49" charset="-122"/>
                  <a:cs typeface="Arial Black" panose="020B0A04020102020204" pitchFamily="34" charset="0"/>
                </a:rPr>
                <a:t>外部环境在信息化 *</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2000" dirty="0">
                  <a:latin typeface="幼圆" panose="02010509060101010101" pitchFamily="49" charset="-122"/>
                  <a:ea typeface="幼圆" panose="02010509060101010101" pitchFamily="49" charset="-122"/>
                  <a:cs typeface="Arial Black" panose="020B0A04020102020204" pitchFamily="34" charset="0"/>
                </a:rPr>
                <a:t>你的对手在信息化 *</a:t>
              </a:r>
            </a:p>
          </p:txBody>
        </p:sp>
        <p:sp>
          <p:nvSpPr>
            <p:cNvPr id="16" name="TextBox 15"/>
            <p:cNvSpPr txBox="1"/>
            <p:nvPr/>
          </p:nvSpPr>
          <p:spPr>
            <a:xfrm>
              <a:off x="3563888" y="3274987"/>
              <a:ext cx="2698175" cy="138499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不信息化或</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信息化不力</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就是找死或等死</a:t>
              </a:r>
            </a:p>
          </p:txBody>
        </p:sp>
        <p:sp>
          <p:nvSpPr>
            <p:cNvPr id="17" name="矩形 16"/>
            <p:cNvSpPr/>
            <p:nvPr/>
          </p:nvSpPr>
          <p:spPr>
            <a:xfrm>
              <a:off x="323528" y="3075806"/>
              <a:ext cx="6120680" cy="18002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835859" y="1203598"/>
            <a:ext cx="5508111" cy="1107996"/>
          </a:xfrm>
          <a:prstGeom prst="rect">
            <a:avLst/>
          </a:prstGeom>
          <a:ln w="3175"/>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Q</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 f</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(T, </a:t>
            </a:r>
            <a:r>
              <a:rPr lang="en-US" altLang="zh-CN" sz="66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66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a:t>
            </a:r>
            <a:endParaRPr lang="zh-CN" altLang="en-US" sz="6600" dirty="0">
              <a:latin typeface="Arial Black" panose="020B0A04020102020204" pitchFamily="34" charset="0"/>
              <a:ea typeface="楷体" panose="02010609060101010101" pitchFamily="49" charset="-122"/>
              <a:cs typeface="Arial Black" panose="020B0A04020102020204" pitchFamily="34" charset="0"/>
            </a:endParaRPr>
          </a:p>
        </p:txBody>
      </p:sp>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3475424" y="372601"/>
            <a:ext cx="3057247" cy="830997"/>
          </a:xfrm>
          <a:prstGeom prst="rect">
            <a:avLst/>
          </a:prstGeom>
          <a:noFill/>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企业信息化的本质</a:t>
            </a:r>
            <a:endPar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0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以油田为例</a:t>
            </a:r>
          </a:p>
        </p:txBody>
      </p:sp>
      <p:sp>
        <p:nvSpPr>
          <p:cNvPr id="5" name="圆角矩形标注 4"/>
          <p:cNvSpPr/>
          <p:nvPr/>
        </p:nvSpPr>
        <p:spPr>
          <a:xfrm>
            <a:off x="5436096" y="2806938"/>
            <a:ext cx="2232248" cy="1420996"/>
          </a:xfrm>
          <a:prstGeom prst="wedgeRoundRectCallout">
            <a:avLst>
              <a:gd name="adj1" fmla="val 37790"/>
              <a:gd name="adj2" fmla="val -9717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将信息技术应用到</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勘探开发核心业务</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研究设计</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找油、产油</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发明发现：</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底端</a:t>
            </a:r>
          </a:p>
        </p:txBody>
      </p:sp>
      <p:sp>
        <p:nvSpPr>
          <p:cNvPr id="6" name="圆角矩形标注 5"/>
          <p:cNvSpPr/>
          <p:nvPr/>
        </p:nvSpPr>
        <p:spPr>
          <a:xfrm>
            <a:off x="2339752" y="2806938"/>
            <a:ext cx="2232248" cy="1420996"/>
          </a:xfrm>
          <a:prstGeom prst="wedgeRoundRectCallout">
            <a:avLst>
              <a:gd name="adj1" fmla="val 83130"/>
              <a:gd name="adj2" fmla="val -10272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将信息技术应用到</a:t>
            </a: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经营管理业务再造</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生产运行</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优化、转型</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整合集成：</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顶端</a:t>
            </a:r>
          </a:p>
        </p:txBody>
      </p:sp>
      <p:sp>
        <p:nvSpPr>
          <p:cNvPr id="7" name="TextBox 6"/>
          <p:cNvSpPr txBox="1"/>
          <p:nvPr/>
        </p:nvSpPr>
        <p:spPr>
          <a:xfrm>
            <a:off x="5436096" y="2401016"/>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生产要素</a:t>
            </a:r>
          </a:p>
        </p:txBody>
      </p:sp>
      <p:sp>
        <p:nvSpPr>
          <p:cNvPr id="8" name="TextBox 7"/>
          <p:cNvSpPr txBox="1"/>
          <p:nvPr/>
        </p:nvSpPr>
        <p:spPr>
          <a:xfrm>
            <a:off x="2339752" y="2401016"/>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生产函数关系</a:t>
            </a:r>
          </a:p>
        </p:txBody>
      </p:sp>
      <p:sp>
        <p:nvSpPr>
          <p:cNvPr id="11" name="TextBox 10"/>
          <p:cNvSpPr txBox="1"/>
          <p:nvPr/>
        </p:nvSpPr>
        <p:spPr>
          <a:xfrm>
            <a:off x="2339752" y="4299942"/>
            <a:ext cx="5256584" cy="615553"/>
          </a:xfrm>
          <a:prstGeom prst="rect">
            <a:avLst/>
          </a:prstGeom>
          <a:noFill/>
        </p:spPr>
        <p:txBody>
          <a:bodyPr wrap="square" rtlCol="0">
            <a:spAutoFit/>
          </a:bodyPr>
          <a:lstStyle/>
          <a:p>
            <a:r>
              <a:rPr lang="en-US" altLang="zh-CN" sz="1600" b="1" dirty="0" err="1">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i</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：以</a:t>
            </a:r>
            <a:r>
              <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MIS</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ERP</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等系统为代表，</a:t>
            </a:r>
            <a:r>
              <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I</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：以专业软件为代表</a:t>
            </a:r>
            <a:endPar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I </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和</a:t>
            </a:r>
            <a:r>
              <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i</a:t>
            </a:r>
            <a:r>
              <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是不可分割的，紧密联系的，不能截然分开</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406"/>
          <p:cNvSpPr/>
          <p:nvPr/>
        </p:nvSpPr>
        <p:spPr>
          <a:xfrm>
            <a:off x="5004048" y="1491630"/>
            <a:ext cx="4541500"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Q</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 f</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(T, </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a:t>
            </a:r>
            <a:endParaRPr lang="zh-CN" altLang="en-US" sz="5400" dirty="0">
              <a:latin typeface="Arial Black" panose="020B0A04020102020204" pitchFamily="34" charset="0"/>
              <a:ea typeface="楷体" panose="02010609060101010101" pitchFamily="49" charset="-122"/>
              <a:cs typeface="Arial Black" panose="020B0A04020102020204" pitchFamily="34" charset="0"/>
            </a:endParaRPr>
          </a:p>
        </p:txBody>
      </p:sp>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3456613" y="406529"/>
            <a:ext cx="2768707" cy="1077218"/>
          </a:xfrm>
          <a:prstGeom prst="rect">
            <a:avLst/>
          </a:prstGeom>
          <a:noFill/>
        </p:spPr>
        <p:txBody>
          <a:bodyPr wrap="none" rtlCol="0">
            <a:spAutoFit/>
          </a:bodyPr>
          <a:lstStyle/>
          <a:p>
            <a:pPr algn="ctr"/>
            <a:r>
              <a:rPr lang="zh-CN" altLang="en-US" sz="3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创新的维度</a:t>
            </a:r>
            <a:endParaRPr lang="en-US" altLang="zh-CN" sz="3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科技</a:t>
            </a:r>
            <a:r>
              <a:rPr lang="en-US" altLang="zh-CN"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信息</a:t>
            </a:r>
            <a:r>
              <a:rPr lang="en-US" altLang="zh-CN"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管理</a:t>
            </a:r>
            <a:endParaRPr lang="en-US" altLang="zh-CN"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nvGrpSpPr>
          <p:cNvPr id="4" name="组合 3"/>
          <p:cNvGrpSpPr/>
          <p:nvPr/>
        </p:nvGrpSpPr>
        <p:grpSpPr>
          <a:xfrm>
            <a:off x="2483768" y="3986147"/>
            <a:ext cx="1728192" cy="288032"/>
            <a:chOff x="1043608" y="3991128"/>
            <a:chExt cx="1728192" cy="288032"/>
          </a:xfrm>
        </p:grpSpPr>
        <p:sp>
          <p:nvSpPr>
            <p:cNvPr id="5" name="椭圆 4"/>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6" name="椭圆 5"/>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 name="椭圆 6"/>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 name="椭圆 7"/>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 name="椭圆 8"/>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 name="椭圆 9"/>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 name="椭圆 10"/>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2" name="椭圆 11"/>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3" name="组合 12"/>
          <p:cNvGrpSpPr/>
          <p:nvPr/>
        </p:nvGrpSpPr>
        <p:grpSpPr>
          <a:xfrm>
            <a:off x="2642186" y="3788681"/>
            <a:ext cx="1728192" cy="288032"/>
            <a:chOff x="1043608" y="3991128"/>
            <a:chExt cx="1728192" cy="288032"/>
          </a:xfrm>
        </p:grpSpPr>
        <p:sp>
          <p:nvSpPr>
            <p:cNvPr id="14" name="椭圆 1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 name="椭圆 1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 name="椭圆 1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 name="椭圆 1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 name="椭圆 1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 name="椭圆 1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 name="椭圆 1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 name="椭圆 2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2" name="组合 21"/>
          <p:cNvGrpSpPr/>
          <p:nvPr/>
        </p:nvGrpSpPr>
        <p:grpSpPr>
          <a:xfrm>
            <a:off x="2800604" y="3591215"/>
            <a:ext cx="1728192" cy="288032"/>
            <a:chOff x="1043608" y="3991128"/>
            <a:chExt cx="1728192" cy="288032"/>
          </a:xfrm>
        </p:grpSpPr>
        <p:sp>
          <p:nvSpPr>
            <p:cNvPr id="23" name="椭圆 22"/>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 name="椭圆 23"/>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 name="椭圆 24"/>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 name="椭圆 25"/>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 name="椭圆 26"/>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 name="椭圆 27"/>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 name="椭圆 28"/>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 name="椭圆 29"/>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1" name="组合 30"/>
          <p:cNvGrpSpPr/>
          <p:nvPr/>
        </p:nvGrpSpPr>
        <p:grpSpPr>
          <a:xfrm>
            <a:off x="2959022" y="3393749"/>
            <a:ext cx="1728192" cy="288032"/>
            <a:chOff x="1043608" y="3991128"/>
            <a:chExt cx="1728192" cy="288032"/>
          </a:xfrm>
        </p:grpSpPr>
        <p:sp>
          <p:nvSpPr>
            <p:cNvPr id="32" name="椭圆 31"/>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 name="椭圆 32"/>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4" name="椭圆 33"/>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 name="椭圆 34"/>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 name="椭圆 35"/>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 name="椭圆 36"/>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 name="椭圆 37"/>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 name="椭圆 38"/>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40" name="组合 39"/>
          <p:cNvGrpSpPr/>
          <p:nvPr/>
        </p:nvGrpSpPr>
        <p:grpSpPr>
          <a:xfrm>
            <a:off x="3117440" y="3196283"/>
            <a:ext cx="1728192" cy="288032"/>
            <a:chOff x="1043608" y="3991128"/>
            <a:chExt cx="1728192" cy="288032"/>
          </a:xfrm>
        </p:grpSpPr>
        <p:sp>
          <p:nvSpPr>
            <p:cNvPr id="41" name="椭圆 40"/>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2" name="椭圆 41"/>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3" name="椭圆 42"/>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4" name="椭圆 43"/>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5" name="椭圆 44"/>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6" name="椭圆 45"/>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7" name="椭圆 46"/>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8" name="椭圆 47"/>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49" name="组合 48"/>
          <p:cNvGrpSpPr/>
          <p:nvPr/>
        </p:nvGrpSpPr>
        <p:grpSpPr>
          <a:xfrm>
            <a:off x="3275856" y="2998817"/>
            <a:ext cx="1728192" cy="288032"/>
            <a:chOff x="1043608" y="3991128"/>
            <a:chExt cx="1728192" cy="288032"/>
          </a:xfrm>
        </p:grpSpPr>
        <p:sp>
          <p:nvSpPr>
            <p:cNvPr id="50" name="椭圆 49"/>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1" name="椭圆 50"/>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2" name="椭圆 51"/>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3" name="椭圆 52"/>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4" name="椭圆 53"/>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5" name="椭圆 54"/>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6" name="椭圆 55"/>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7" name="椭圆 56"/>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58" name="组合 57"/>
          <p:cNvGrpSpPr/>
          <p:nvPr/>
        </p:nvGrpSpPr>
        <p:grpSpPr>
          <a:xfrm>
            <a:off x="1979712" y="4438977"/>
            <a:ext cx="2808312" cy="390114"/>
            <a:chOff x="539552" y="4443958"/>
            <a:chExt cx="2808312" cy="390114"/>
          </a:xfrm>
        </p:grpSpPr>
        <p:cxnSp>
          <p:nvCxnSpPr>
            <p:cNvPr id="59" name="直接箭头连接符 58"/>
            <p:cNvCxnSpPr/>
            <p:nvPr/>
          </p:nvCxnSpPr>
          <p:spPr>
            <a:xfrm>
              <a:off x="539552" y="4443958"/>
              <a:ext cx="280831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617393" y="4464740"/>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科技</a:t>
              </a:r>
            </a:p>
          </p:txBody>
        </p:sp>
      </p:grpSp>
      <p:grpSp>
        <p:nvGrpSpPr>
          <p:cNvPr id="61" name="组合 60"/>
          <p:cNvGrpSpPr/>
          <p:nvPr/>
        </p:nvGrpSpPr>
        <p:grpSpPr>
          <a:xfrm>
            <a:off x="1990103" y="2134721"/>
            <a:ext cx="1440160" cy="2304256"/>
            <a:chOff x="549943" y="2139702"/>
            <a:chExt cx="1440160" cy="2304256"/>
          </a:xfrm>
        </p:grpSpPr>
        <p:cxnSp>
          <p:nvCxnSpPr>
            <p:cNvPr id="62" name="直接箭头连接符 61"/>
            <p:cNvCxnSpPr/>
            <p:nvPr/>
          </p:nvCxnSpPr>
          <p:spPr>
            <a:xfrm flipV="1">
              <a:off x="549943" y="2643758"/>
              <a:ext cx="1440160" cy="1800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261373" y="2139702"/>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信息</a:t>
              </a:r>
            </a:p>
          </p:txBody>
        </p:sp>
      </p:grpSp>
      <p:grpSp>
        <p:nvGrpSpPr>
          <p:cNvPr id="64" name="组合 63"/>
          <p:cNvGrpSpPr/>
          <p:nvPr/>
        </p:nvGrpSpPr>
        <p:grpSpPr>
          <a:xfrm>
            <a:off x="1992591" y="1846689"/>
            <a:ext cx="707201" cy="2605167"/>
            <a:chOff x="552431" y="1851670"/>
            <a:chExt cx="707201" cy="2605167"/>
          </a:xfrm>
        </p:grpSpPr>
        <p:cxnSp>
          <p:nvCxnSpPr>
            <p:cNvPr id="65" name="直接箭头连接符 64"/>
            <p:cNvCxnSpPr/>
            <p:nvPr/>
          </p:nvCxnSpPr>
          <p:spPr>
            <a:xfrm flipV="1">
              <a:off x="552431" y="2008565"/>
              <a:ext cx="0" cy="24482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13301" y="1851670"/>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管理</a:t>
              </a:r>
            </a:p>
          </p:txBody>
        </p:sp>
      </p:grpSp>
      <p:grpSp>
        <p:nvGrpSpPr>
          <p:cNvPr id="67" name="组合 66"/>
          <p:cNvGrpSpPr/>
          <p:nvPr/>
        </p:nvGrpSpPr>
        <p:grpSpPr>
          <a:xfrm>
            <a:off x="2483768" y="2875583"/>
            <a:ext cx="2520280" cy="1275362"/>
            <a:chOff x="1196008" y="3156198"/>
            <a:chExt cx="2520280" cy="1275362"/>
          </a:xfrm>
        </p:grpSpPr>
        <p:grpSp>
          <p:nvGrpSpPr>
            <p:cNvPr id="68" name="组合 67"/>
            <p:cNvGrpSpPr/>
            <p:nvPr/>
          </p:nvGrpSpPr>
          <p:grpSpPr>
            <a:xfrm>
              <a:off x="1196008" y="4143528"/>
              <a:ext cx="1728192" cy="288032"/>
              <a:chOff x="1043608" y="3991128"/>
              <a:chExt cx="1728192" cy="288032"/>
            </a:xfrm>
          </p:grpSpPr>
          <p:sp>
            <p:nvSpPr>
              <p:cNvPr id="114" name="椭圆 11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5" name="椭圆 11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6" name="椭圆 11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7" name="椭圆 11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8" name="椭圆 11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9" name="椭圆 11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20" name="椭圆 11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21" name="椭圆 12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69" name="组合 68"/>
            <p:cNvGrpSpPr/>
            <p:nvPr/>
          </p:nvGrpSpPr>
          <p:grpSpPr>
            <a:xfrm>
              <a:off x="1354426" y="3946062"/>
              <a:ext cx="1728192" cy="288032"/>
              <a:chOff x="1043608" y="3991128"/>
              <a:chExt cx="1728192" cy="288032"/>
            </a:xfrm>
          </p:grpSpPr>
          <p:sp>
            <p:nvSpPr>
              <p:cNvPr id="106" name="椭圆 105"/>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7" name="椭圆 106"/>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8" name="椭圆 107"/>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9" name="椭圆 108"/>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0" name="椭圆 109"/>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1" name="椭圆 110"/>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2" name="椭圆 111"/>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13" name="椭圆 112"/>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70" name="组合 69"/>
            <p:cNvGrpSpPr/>
            <p:nvPr/>
          </p:nvGrpSpPr>
          <p:grpSpPr>
            <a:xfrm>
              <a:off x="1512844" y="3748596"/>
              <a:ext cx="1728192" cy="288032"/>
              <a:chOff x="1043608" y="3991128"/>
              <a:chExt cx="1728192" cy="288032"/>
            </a:xfrm>
          </p:grpSpPr>
          <p:sp>
            <p:nvSpPr>
              <p:cNvPr id="98" name="椭圆 97"/>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9" name="椭圆 98"/>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0" name="椭圆 99"/>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1" name="椭圆 100"/>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2" name="椭圆 101"/>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3" name="椭圆 102"/>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4" name="椭圆 103"/>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05" name="椭圆 104"/>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71" name="组合 70"/>
            <p:cNvGrpSpPr/>
            <p:nvPr/>
          </p:nvGrpSpPr>
          <p:grpSpPr>
            <a:xfrm>
              <a:off x="1671262" y="3551130"/>
              <a:ext cx="1728192" cy="288032"/>
              <a:chOff x="1043608" y="3991128"/>
              <a:chExt cx="1728192" cy="288032"/>
            </a:xfrm>
          </p:grpSpPr>
          <p:sp>
            <p:nvSpPr>
              <p:cNvPr id="90" name="椭圆 89"/>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1" name="椭圆 90"/>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2" name="椭圆 91"/>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3" name="椭圆 92"/>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4" name="椭圆 93"/>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5" name="椭圆 94"/>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6" name="椭圆 95"/>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97" name="椭圆 96"/>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72" name="组合 71"/>
            <p:cNvGrpSpPr/>
            <p:nvPr/>
          </p:nvGrpSpPr>
          <p:grpSpPr>
            <a:xfrm>
              <a:off x="1829680" y="3353664"/>
              <a:ext cx="1728192" cy="288032"/>
              <a:chOff x="1043608" y="3991128"/>
              <a:chExt cx="1728192" cy="288032"/>
            </a:xfrm>
          </p:grpSpPr>
          <p:sp>
            <p:nvSpPr>
              <p:cNvPr id="82" name="椭圆 81"/>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3" name="椭圆 82"/>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4" name="椭圆 83"/>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5" name="椭圆 84"/>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6" name="椭圆 85"/>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7" name="椭圆 86"/>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8" name="椭圆 87"/>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9" name="椭圆 88"/>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73" name="组合 72"/>
            <p:cNvGrpSpPr/>
            <p:nvPr/>
          </p:nvGrpSpPr>
          <p:grpSpPr>
            <a:xfrm>
              <a:off x="1988096" y="3156198"/>
              <a:ext cx="1728192" cy="288032"/>
              <a:chOff x="1043608" y="3991128"/>
              <a:chExt cx="1728192" cy="288032"/>
            </a:xfrm>
          </p:grpSpPr>
          <p:sp>
            <p:nvSpPr>
              <p:cNvPr id="74" name="椭圆 7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5" name="椭圆 7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6" name="椭圆 7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7" name="椭圆 7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8" name="椭圆 7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79" name="椭圆 7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0" name="椭圆 7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81" name="椭圆 8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grpSp>
        <p:nvGrpSpPr>
          <p:cNvPr id="122" name="组合 121"/>
          <p:cNvGrpSpPr/>
          <p:nvPr/>
        </p:nvGrpSpPr>
        <p:grpSpPr>
          <a:xfrm>
            <a:off x="2483768" y="2735673"/>
            <a:ext cx="2520280" cy="1275362"/>
            <a:chOff x="1196008" y="3156198"/>
            <a:chExt cx="2520280" cy="1275362"/>
          </a:xfrm>
        </p:grpSpPr>
        <p:grpSp>
          <p:nvGrpSpPr>
            <p:cNvPr id="123" name="组合 116"/>
            <p:cNvGrpSpPr/>
            <p:nvPr/>
          </p:nvGrpSpPr>
          <p:grpSpPr>
            <a:xfrm>
              <a:off x="1196008" y="4143528"/>
              <a:ext cx="1728192" cy="288032"/>
              <a:chOff x="1043608" y="3991128"/>
              <a:chExt cx="1728192" cy="288032"/>
            </a:xfrm>
          </p:grpSpPr>
          <p:sp>
            <p:nvSpPr>
              <p:cNvPr id="169" name="椭圆 16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0" name="椭圆 16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1" name="椭圆 17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2" name="椭圆 17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3" name="椭圆 17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4" name="椭圆 17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5" name="椭圆 17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76" name="椭圆 17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24" name="组合 125"/>
            <p:cNvGrpSpPr/>
            <p:nvPr/>
          </p:nvGrpSpPr>
          <p:grpSpPr>
            <a:xfrm>
              <a:off x="1354426" y="3946062"/>
              <a:ext cx="1728192" cy="288032"/>
              <a:chOff x="1043608" y="3991128"/>
              <a:chExt cx="1728192" cy="288032"/>
            </a:xfrm>
          </p:grpSpPr>
          <p:sp>
            <p:nvSpPr>
              <p:cNvPr id="161" name="椭圆 160"/>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2" name="椭圆 161"/>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3" name="椭圆 162"/>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4" name="椭圆 163"/>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5" name="椭圆 164"/>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6" name="椭圆 165"/>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7" name="椭圆 166"/>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8" name="椭圆 167"/>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25" name="组合 134"/>
            <p:cNvGrpSpPr/>
            <p:nvPr/>
          </p:nvGrpSpPr>
          <p:grpSpPr>
            <a:xfrm>
              <a:off x="1512844" y="3748596"/>
              <a:ext cx="1728192" cy="288032"/>
              <a:chOff x="1043608" y="3991128"/>
              <a:chExt cx="1728192" cy="288032"/>
            </a:xfrm>
          </p:grpSpPr>
          <p:sp>
            <p:nvSpPr>
              <p:cNvPr id="153" name="椭圆 152"/>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4" name="椭圆 153"/>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5" name="椭圆 154"/>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6" name="椭圆 155"/>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7" name="椭圆 156"/>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8" name="椭圆 157"/>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9" name="椭圆 158"/>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60" name="椭圆 159"/>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26" name="组合 143"/>
            <p:cNvGrpSpPr/>
            <p:nvPr/>
          </p:nvGrpSpPr>
          <p:grpSpPr>
            <a:xfrm>
              <a:off x="1671262" y="3551130"/>
              <a:ext cx="1728192" cy="288032"/>
              <a:chOff x="1043608" y="3991128"/>
              <a:chExt cx="1728192" cy="288032"/>
            </a:xfrm>
          </p:grpSpPr>
          <p:sp>
            <p:nvSpPr>
              <p:cNvPr id="145" name="椭圆 144"/>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6" name="椭圆 145"/>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7" name="椭圆 146"/>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8" name="椭圆 147"/>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9" name="椭圆 148"/>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0" name="椭圆 149"/>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1" name="椭圆 150"/>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52" name="椭圆 151"/>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27" name="组合 152"/>
            <p:cNvGrpSpPr/>
            <p:nvPr/>
          </p:nvGrpSpPr>
          <p:grpSpPr>
            <a:xfrm>
              <a:off x="1829680" y="3353664"/>
              <a:ext cx="1728192" cy="288032"/>
              <a:chOff x="1043608" y="3991128"/>
              <a:chExt cx="1728192" cy="288032"/>
            </a:xfrm>
          </p:grpSpPr>
          <p:sp>
            <p:nvSpPr>
              <p:cNvPr id="137" name="椭圆 136"/>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8" name="椭圆 137"/>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9" name="椭圆 138"/>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0" name="椭圆 139"/>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1" name="椭圆 140"/>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2" name="椭圆 141"/>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3" name="椭圆 142"/>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44" name="椭圆 143"/>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28" name="组合 161"/>
            <p:cNvGrpSpPr/>
            <p:nvPr/>
          </p:nvGrpSpPr>
          <p:grpSpPr>
            <a:xfrm>
              <a:off x="1988096" y="3156198"/>
              <a:ext cx="1728192" cy="288032"/>
              <a:chOff x="1043608" y="3991128"/>
              <a:chExt cx="1728192" cy="288032"/>
            </a:xfrm>
          </p:grpSpPr>
          <p:sp>
            <p:nvSpPr>
              <p:cNvPr id="129" name="椭圆 12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0" name="椭圆 12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1" name="椭圆 13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2" name="椭圆 13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3" name="椭圆 13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4" name="椭圆 13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5" name="椭圆 13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36" name="椭圆 13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grpSp>
        <p:nvGrpSpPr>
          <p:cNvPr id="177" name="组合 176"/>
          <p:cNvGrpSpPr/>
          <p:nvPr/>
        </p:nvGrpSpPr>
        <p:grpSpPr>
          <a:xfrm>
            <a:off x="2483768" y="2595765"/>
            <a:ext cx="2520280" cy="1275362"/>
            <a:chOff x="1196008" y="3156198"/>
            <a:chExt cx="2520280" cy="1275362"/>
          </a:xfrm>
        </p:grpSpPr>
        <p:grpSp>
          <p:nvGrpSpPr>
            <p:cNvPr id="178" name="组合 116"/>
            <p:cNvGrpSpPr/>
            <p:nvPr/>
          </p:nvGrpSpPr>
          <p:grpSpPr>
            <a:xfrm>
              <a:off x="1196008" y="4143528"/>
              <a:ext cx="1728192" cy="288032"/>
              <a:chOff x="1043608" y="3991128"/>
              <a:chExt cx="1728192" cy="288032"/>
            </a:xfrm>
          </p:grpSpPr>
          <p:sp>
            <p:nvSpPr>
              <p:cNvPr id="224" name="椭圆 22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5" name="椭圆 22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6" name="椭圆 22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7" name="椭圆 22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8" name="椭圆 22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9" name="椭圆 22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30" name="椭圆 22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31" name="椭圆 23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79" name="组合 125"/>
            <p:cNvGrpSpPr/>
            <p:nvPr/>
          </p:nvGrpSpPr>
          <p:grpSpPr>
            <a:xfrm>
              <a:off x="1354426" y="3946062"/>
              <a:ext cx="1728192" cy="288032"/>
              <a:chOff x="1043608" y="3991128"/>
              <a:chExt cx="1728192" cy="288032"/>
            </a:xfrm>
          </p:grpSpPr>
          <p:sp>
            <p:nvSpPr>
              <p:cNvPr id="216" name="椭圆 215"/>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7" name="椭圆 216"/>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8" name="椭圆 217"/>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9" name="椭圆 218"/>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0" name="椭圆 219"/>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1" name="椭圆 220"/>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2" name="椭圆 221"/>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23" name="椭圆 222"/>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80" name="组合 134"/>
            <p:cNvGrpSpPr/>
            <p:nvPr/>
          </p:nvGrpSpPr>
          <p:grpSpPr>
            <a:xfrm>
              <a:off x="1512844" y="3748596"/>
              <a:ext cx="1728192" cy="288032"/>
              <a:chOff x="1043608" y="3991128"/>
              <a:chExt cx="1728192" cy="288032"/>
            </a:xfrm>
          </p:grpSpPr>
          <p:sp>
            <p:nvSpPr>
              <p:cNvPr id="208" name="椭圆 207"/>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9" name="椭圆 208"/>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0" name="椭圆 209"/>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1" name="椭圆 210"/>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2" name="椭圆 211"/>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3" name="椭圆 212"/>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4" name="椭圆 213"/>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15" name="椭圆 214"/>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81" name="组合 143"/>
            <p:cNvGrpSpPr/>
            <p:nvPr/>
          </p:nvGrpSpPr>
          <p:grpSpPr>
            <a:xfrm>
              <a:off x="1671262" y="3551130"/>
              <a:ext cx="1728192" cy="288032"/>
              <a:chOff x="1043608" y="3991128"/>
              <a:chExt cx="1728192" cy="288032"/>
            </a:xfrm>
          </p:grpSpPr>
          <p:sp>
            <p:nvSpPr>
              <p:cNvPr id="200" name="椭圆 199"/>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1" name="椭圆 200"/>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2" name="椭圆 201"/>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3" name="椭圆 202"/>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4" name="椭圆 203"/>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5" name="椭圆 204"/>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6" name="椭圆 205"/>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07" name="椭圆 206"/>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82" name="组合 152"/>
            <p:cNvGrpSpPr/>
            <p:nvPr/>
          </p:nvGrpSpPr>
          <p:grpSpPr>
            <a:xfrm>
              <a:off x="1829680" y="3353664"/>
              <a:ext cx="1728192" cy="288032"/>
              <a:chOff x="1043608" y="3991128"/>
              <a:chExt cx="1728192" cy="288032"/>
            </a:xfrm>
          </p:grpSpPr>
          <p:sp>
            <p:nvSpPr>
              <p:cNvPr id="192" name="椭圆 191"/>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3" name="椭圆 192"/>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4" name="椭圆 193"/>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5" name="椭圆 194"/>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6" name="椭圆 195"/>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7" name="椭圆 196"/>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8" name="椭圆 197"/>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9" name="椭圆 198"/>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183" name="组合 161"/>
            <p:cNvGrpSpPr/>
            <p:nvPr/>
          </p:nvGrpSpPr>
          <p:grpSpPr>
            <a:xfrm>
              <a:off x="1988096" y="3156198"/>
              <a:ext cx="1728192" cy="288032"/>
              <a:chOff x="1043608" y="3991128"/>
              <a:chExt cx="1728192" cy="288032"/>
            </a:xfrm>
          </p:grpSpPr>
          <p:sp>
            <p:nvSpPr>
              <p:cNvPr id="184" name="椭圆 18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5" name="椭圆 18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6" name="椭圆 18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7" name="椭圆 18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8" name="椭圆 18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89" name="椭圆 18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0" name="椭圆 18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191" name="椭圆 19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grpSp>
        <p:nvGrpSpPr>
          <p:cNvPr id="232" name="组合 231"/>
          <p:cNvGrpSpPr/>
          <p:nvPr/>
        </p:nvGrpSpPr>
        <p:grpSpPr>
          <a:xfrm>
            <a:off x="2483768" y="2455857"/>
            <a:ext cx="2520280" cy="1275362"/>
            <a:chOff x="1196008" y="3156198"/>
            <a:chExt cx="2520280" cy="1275362"/>
          </a:xfrm>
        </p:grpSpPr>
        <p:grpSp>
          <p:nvGrpSpPr>
            <p:cNvPr id="233" name="组合 116"/>
            <p:cNvGrpSpPr/>
            <p:nvPr/>
          </p:nvGrpSpPr>
          <p:grpSpPr>
            <a:xfrm>
              <a:off x="1196008" y="4143528"/>
              <a:ext cx="1728192" cy="288032"/>
              <a:chOff x="1043608" y="3991128"/>
              <a:chExt cx="1728192" cy="288032"/>
            </a:xfrm>
          </p:grpSpPr>
          <p:sp>
            <p:nvSpPr>
              <p:cNvPr id="279" name="椭圆 27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0" name="椭圆 27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1" name="椭圆 28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2" name="椭圆 28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3" name="椭圆 28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4" name="椭圆 28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5" name="椭圆 28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86" name="椭圆 28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34" name="组合 125"/>
            <p:cNvGrpSpPr/>
            <p:nvPr/>
          </p:nvGrpSpPr>
          <p:grpSpPr>
            <a:xfrm>
              <a:off x="1354426" y="3946062"/>
              <a:ext cx="1728192" cy="288032"/>
              <a:chOff x="1043608" y="3991128"/>
              <a:chExt cx="1728192" cy="288032"/>
            </a:xfrm>
          </p:grpSpPr>
          <p:sp>
            <p:nvSpPr>
              <p:cNvPr id="271" name="椭圆 270"/>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2" name="椭圆 271"/>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3" name="椭圆 272"/>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4" name="椭圆 273"/>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5" name="椭圆 274"/>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6" name="椭圆 275"/>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7" name="椭圆 276"/>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8" name="椭圆 277"/>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35" name="组合 134"/>
            <p:cNvGrpSpPr/>
            <p:nvPr/>
          </p:nvGrpSpPr>
          <p:grpSpPr>
            <a:xfrm>
              <a:off x="1512844" y="3748596"/>
              <a:ext cx="1728192" cy="288032"/>
              <a:chOff x="1043608" y="3991128"/>
              <a:chExt cx="1728192" cy="288032"/>
            </a:xfrm>
          </p:grpSpPr>
          <p:sp>
            <p:nvSpPr>
              <p:cNvPr id="263" name="椭圆 262"/>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4" name="椭圆 263"/>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5" name="椭圆 264"/>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6" name="椭圆 265"/>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7" name="椭圆 266"/>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8" name="椭圆 267"/>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9" name="椭圆 268"/>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70" name="椭圆 269"/>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36" name="组合 143"/>
            <p:cNvGrpSpPr/>
            <p:nvPr/>
          </p:nvGrpSpPr>
          <p:grpSpPr>
            <a:xfrm>
              <a:off x="1671262" y="3551130"/>
              <a:ext cx="1728192" cy="288032"/>
              <a:chOff x="1043608" y="3991128"/>
              <a:chExt cx="1728192" cy="288032"/>
            </a:xfrm>
          </p:grpSpPr>
          <p:sp>
            <p:nvSpPr>
              <p:cNvPr id="255" name="椭圆 254"/>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6" name="椭圆 255"/>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7" name="椭圆 256"/>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8" name="椭圆 257"/>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9" name="椭圆 258"/>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0" name="椭圆 259"/>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1" name="椭圆 260"/>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62" name="椭圆 261"/>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37" name="组合 152"/>
            <p:cNvGrpSpPr/>
            <p:nvPr/>
          </p:nvGrpSpPr>
          <p:grpSpPr>
            <a:xfrm>
              <a:off x="1829680" y="3353664"/>
              <a:ext cx="1728192" cy="288032"/>
              <a:chOff x="1043608" y="3991128"/>
              <a:chExt cx="1728192" cy="288032"/>
            </a:xfrm>
          </p:grpSpPr>
          <p:sp>
            <p:nvSpPr>
              <p:cNvPr id="247" name="椭圆 246"/>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8" name="椭圆 247"/>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9" name="椭圆 248"/>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0" name="椭圆 249"/>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1" name="椭圆 250"/>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2" name="椭圆 251"/>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3" name="椭圆 252"/>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54" name="椭圆 253"/>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38" name="组合 161"/>
            <p:cNvGrpSpPr/>
            <p:nvPr/>
          </p:nvGrpSpPr>
          <p:grpSpPr>
            <a:xfrm>
              <a:off x="1988096" y="3156198"/>
              <a:ext cx="1728192" cy="288032"/>
              <a:chOff x="1043608" y="3991128"/>
              <a:chExt cx="1728192" cy="288032"/>
            </a:xfrm>
          </p:grpSpPr>
          <p:sp>
            <p:nvSpPr>
              <p:cNvPr id="239" name="椭圆 23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0" name="椭圆 23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1" name="椭圆 24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2" name="椭圆 24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3" name="椭圆 24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4" name="椭圆 24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5" name="椭圆 24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46" name="椭圆 24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grpSp>
        <p:nvGrpSpPr>
          <p:cNvPr id="287" name="组合 286"/>
          <p:cNvGrpSpPr/>
          <p:nvPr/>
        </p:nvGrpSpPr>
        <p:grpSpPr>
          <a:xfrm>
            <a:off x="2483768" y="2315949"/>
            <a:ext cx="2520280" cy="1275362"/>
            <a:chOff x="1196008" y="3156198"/>
            <a:chExt cx="2520280" cy="1275362"/>
          </a:xfrm>
        </p:grpSpPr>
        <p:grpSp>
          <p:nvGrpSpPr>
            <p:cNvPr id="288" name="组合 116"/>
            <p:cNvGrpSpPr/>
            <p:nvPr/>
          </p:nvGrpSpPr>
          <p:grpSpPr>
            <a:xfrm>
              <a:off x="1196008" y="4143528"/>
              <a:ext cx="1728192" cy="288032"/>
              <a:chOff x="1043608" y="3991128"/>
              <a:chExt cx="1728192" cy="288032"/>
            </a:xfrm>
          </p:grpSpPr>
          <p:sp>
            <p:nvSpPr>
              <p:cNvPr id="334" name="椭圆 33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5" name="椭圆 33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6" name="椭圆 33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7" name="椭圆 33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8" name="椭圆 33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9" name="椭圆 33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40" name="椭圆 33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41" name="椭圆 34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89" name="组合 125"/>
            <p:cNvGrpSpPr/>
            <p:nvPr/>
          </p:nvGrpSpPr>
          <p:grpSpPr>
            <a:xfrm>
              <a:off x="1354426" y="3946062"/>
              <a:ext cx="1728192" cy="288032"/>
              <a:chOff x="1043608" y="3991128"/>
              <a:chExt cx="1728192" cy="288032"/>
            </a:xfrm>
          </p:grpSpPr>
          <p:sp>
            <p:nvSpPr>
              <p:cNvPr id="326" name="椭圆 325"/>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7" name="椭圆 326"/>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8" name="椭圆 327"/>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9" name="椭圆 328"/>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0" name="椭圆 329"/>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1" name="椭圆 330"/>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2" name="椭圆 331"/>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33" name="椭圆 332"/>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90" name="组合 134"/>
            <p:cNvGrpSpPr/>
            <p:nvPr/>
          </p:nvGrpSpPr>
          <p:grpSpPr>
            <a:xfrm>
              <a:off x="1512844" y="3748596"/>
              <a:ext cx="1728192" cy="288032"/>
              <a:chOff x="1043608" y="3991128"/>
              <a:chExt cx="1728192" cy="288032"/>
            </a:xfrm>
          </p:grpSpPr>
          <p:sp>
            <p:nvSpPr>
              <p:cNvPr id="318" name="椭圆 317"/>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9" name="椭圆 318"/>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0" name="椭圆 319"/>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1" name="椭圆 320"/>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2" name="椭圆 321"/>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3" name="椭圆 322"/>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4" name="椭圆 323"/>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25" name="椭圆 324"/>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91" name="组合 143"/>
            <p:cNvGrpSpPr/>
            <p:nvPr/>
          </p:nvGrpSpPr>
          <p:grpSpPr>
            <a:xfrm>
              <a:off x="1671262" y="3551130"/>
              <a:ext cx="1728192" cy="288032"/>
              <a:chOff x="1043608" y="3991128"/>
              <a:chExt cx="1728192" cy="288032"/>
            </a:xfrm>
          </p:grpSpPr>
          <p:sp>
            <p:nvSpPr>
              <p:cNvPr id="310" name="椭圆 309"/>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1" name="椭圆 310"/>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2" name="椭圆 311"/>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3" name="椭圆 312"/>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4" name="椭圆 313"/>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5" name="椭圆 314"/>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6" name="椭圆 315"/>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17" name="椭圆 316"/>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92" name="组合 152"/>
            <p:cNvGrpSpPr/>
            <p:nvPr/>
          </p:nvGrpSpPr>
          <p:grpSpPr>
            <a:xfrm>
              <a:off x="1829680" y="3353664"/>
              <a:ext cx="1728192" cy="288032"/>
              <a:chOff x="1043608" y="3991128"/>
              <a:chExt cx="1728192" cy="288032"/>
            </a:xfrm>
          </p:grpSpPr>
          <p:sp>
            <p:nvSpPr>
              <p:cNvPr id="302" name="椭圆 301"/>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3" name="椭圆 302"/>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4" name="椭圆 303"/>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5" name="椭圆 304"/>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6" name="椭圆 305"/>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7" name="椭圆 306"/>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8" name="椭圆 307"/>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9" name="椭圆 308"/>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293" name="组合 161"/>
            <p:cNvGrpSpPr/>
            <p:nvPr/>
          </p:nvGrpSpPr>
          <p:grpSpPr>
            <a:xfrm>
              <a:off x="1988096" y="3156198"/>
              <a:ext cx="1728192" cy="288032"/>
              <a:chOff x="1043608" y="3991128"/>
              <a:chExt cx="1728192" cy="288032"/>
            </a:xfrm>
          </p:grpSpPr>
          <p:sp>
            <p:nvSpPr>
              <p:cNvPr id="294" name="椭圆 293"/>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5" name="椭圆 294"/>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6" name="椭圆 295"/>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7" name="椭圆 296"/>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8" name="椭圆 297"/>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299" name="椭圆 298"/>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0" name="椭圆 299"/>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01" name="椭圆 300"/>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grpSp>
        <p:nvGrpSpPr>
          <p:cNvPr id="342" name="组合 341"/>
          <p:cNvGrpSpPr/>
          <p:nvPr/>
        </p:nvGrpSpPr>
        <p:grpSpPr>
          <a:xfrm>
            <a:off x="2483768" y="2176041"/>
            <a:ext cx="2520280" cy="1275362"/>
            <a:chOff x="1196008" y="3156198"/>
            <a:chExt cx="2520280" cy="1275362"/>
          </a:xfrm>
        </p:grpSpPr>
        <p:grpSp>
          <p:nvGrpSpPr>
            <p:cNvPr id="343" name="组合 116"/>
            <p:cNvGrpSpPr/>
            <p:nvPr/>
          </p:nvGrpSpPr>
          <p:grpSpPr>
            <a:xfrm>
              <a:off x="1196008" y="4143528"/>
              <a:ext cx="1728192" cy="288032"/>
              <a:chOff x="1043608" y="3991128"/>
              <a:chExt cx="1728192" cy="288032"/>
            </a:xfrm>
          </p:grpSpPr>
          <p:sp>
            <p:nvSpPr>
              <p:cNvPr id="389" name="椭圆 38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0" name="椭圆 38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1" name="椭圆 39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2" name="椭圆 39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3" name="椭圆 39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4" name="椭圆 39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5" name="椭圆 39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96" name="椭圆 39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44" name="组合 125"/>
            <p:cNvGrpSpPr/>
            <p:nvPr/>
          </p:nvGrpSpPr>
          <p:grpSpPr>
            <a:xfrm>
              <a:off x="1354426" y="3946062"/>
              <a:ext cx="1728192" cy="288032"/>
              <a:chOff x="1043608" y="3991128"/>
              <a:chExt cx="1728192" cy="288032"/>
            </a:xfrm>
          </p:grpSpPr>
          <p:sp>
            <p:nvSpPr>
              <p:cNvPr id="381" name="椭圆 380"/>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2" name="椭圆 381"/>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3" name="椭圆 382"/>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4" name="椭圆 383"/>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5" name="椭圆 384"/>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6" name="椭圆 385"/>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7" name="椭圆 386"/>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8" name="椭圆 387"/>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45" name="组合 134"/>
            <p:cNvGrpSpPr/>
            <p:nvPr/>
          </p:nvGrpSpPr>
          <p:grpSpPr>
            <a:xfrm>
              <a:off x="1512844" y="3748596"/>
              <a:ext cx="1728192" cy="288032"/>
              <a:chOff x="1043608" y="3991128"/>
              <a:chExt cx="1728192" cy="288032"/>
            </a:xfrm>
          </p:grpSpPr>
          <p:sp>
            <p:nvSpPr>
              <p:cNvPr id="373" name="椭圆 372"/>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4" name="椭圆 373"/>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5" name="椭圆 374"/>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6" name="椭圆 375"/>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7" name="椭圆 376"/>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8" name="椭圆 377"/>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9" name="椭圆 378"/>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80" name="椭圆 379"/>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46" name="组合 143"/>
            <p:cNvGrpSpPr/>
            <p:nvPr/>
          </p:nvGrpSpPr>
          <p:grpSpPr>
            <a:xfrm>
              <a:off x="1671262" y="3551130"/>
              <a:ext cx="1728192" cy="288032"/>
              <a:chOff x="1043608" y="3991128"/>
              <a:chExt cx="1728192" cy="288032"/>
            </a:xfrm>
          </p:grpSpPr>
          <p:sp>
            <p:nvSpPr>
              <p:cNvPr id="365" name="椭圆 364"/>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6" name="椭圆 365"/>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7" name="椭圆 366"/>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8" name="椭圆 367"/>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9" name="椭圆 368"/>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0" name="椭圆 369"/>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1" name="椭圆 370"/>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72" name="椭圆 371"/>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47" name="组合 152"/>
            <p:cNvGrpSpPr/>
            <p:nvPr/>
          </p:nvGrpSpPr>
          <p:grpSpPr>
            <a:xfrm>
              <a:off x="1829680" y="3353664"/>
              <a:ext cx="1728192" cy="288032"/>
              <a:chOff x="1043608" y="3991128"/>
              <a:chExt cx="1728192" cy="288032"/>
            </a:xfrm>
          </p:grpSpPr>
          <p:sp>
            <p:nvSpPr>
              <p:cNvPr id="357" name="椭圆 356"/>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8" name="椭圆 357"/>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9" name="椭圆 358"/>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0" name="椭圆 359"/>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1" name="椭圆 360"/>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2" name="椭圆 361"/>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3" name="椭圆 362"/>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64" name="椭圆 363"/>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nvGrpSpPr>
            <p:cNvPr id="348" name="组合 161"/>
            <p:cNvGrpSpPr/>
            <p:nvPr/>
          </p:nvGrpSpPr>
          <p:grpSpPr>
            <a:xfrm>
              <a:off x="1988096" y="3156198"/>
              <a:ext cx="1728192" cy="288032"/>
              <a:chOff x="1043608" y="3991128"/>
              <a:chExt cx="1728192" cy="288032"/>
            </a:xfrm>
          </p:grpSpPr>
          <p:sp>
            <p:nvSpPr>
              <p:cNvPr id="349" name="椭圆 348"/>
              <p:cNvSpPr/>
              <p:nvPr/>
            </p:nvSpPr>
            <p:spPr>
              <a:xfrm>
                <a:off x="1043608" y="4079344"/>
                <a:ext cx="111600" cy="111600"/>
              </a:xfrm>
              <a:prstGeom prst="ellipse">
                <a:avLst/>
              </a:prstGeom>
              <a:solidFill>
                <a:srgbClr val="D60093"/>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0" name="椭圆 349"/>
              <p:cNvSpPr/>
              <p:nvPr/>
            </p:nvSpPr>
            <p:spPr>
              <a:xfrm>
                <a:off x="1259632" y="4097344"/>
                <a:ext cx="75600" cy="75600"/>
              </a:xfrm>
              <a:prstGeom prst="ellipse">
                <a:avLst/>
              </a:prstGeom>
              <a:solidFill>
                <a:srgbClr val="008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1" name="椭圆 350"/>
              <p:cNvSpPr/>
              <p:nvPr/>
            </p:nvSpPr>
            <p:spPr>
              <a:xfrm>
                <a:off x="1439672" y="4045144"/>
                <a:ext cx="180000" cy="180000"/>
              </a:xfrm>
              <a:prstGeom prst="ellipse">
                <a:avLst/>
              </a:prstGeom>
              <a:solidFill>
                <a:srgbClr val="00B0F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2" name="椭圆 351"/>
              <p:cNvSpPr/>
              <p:nvPr/>
            </p:nvSpPr>
            <p:spPr>
              <a:xfrm>
                <a:off x="1907704" y="4063136"/>
                <a:ext cx="144016" cy="144016"/>
              </a:xfrm>
              <a:prstGeom prst="ellipse">
                <a:avLst/>
              </a:prstGeom>
              <a:solidFill>
                <a:srgbClr val="00FF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3" name="椭圆 352"/>
              <p:cNvSpPr/>
              <p:nvPr/>
            </p:nvSpPr>
            <p:spPr>
              <a:xfrm>
                <a:off x="1637696" y="4036144"/>
                <a:ext cx="198000" cy="198000"/>
              </a:xfrm>
              <a:prstGeom prst="ellipse">
                <a:avLst/>
              </a:prstGeom>
              <a:solidFill>
                <a:srgbClr val="FF66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4" name="椭圆 353"/>
              <p:cNvSpPr/>
              <p:nvPr/>
            </p:nvSpPr>
            <p:spPr>
              <a:xfrm>
                <a:off x="2123728" y="3991128"/>
                <a:ext cx="288032" cy="288032"/>
              </a:xfrm>
              <a:prstGeom prst="ellipse">
                <a:avLst/>
              </a:prstGeom>
              <a:solidFill>
                <a:srgbClr val="FF00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5" name="椭圆 354"/>
              <p:cNvSpPr/>
              <p:nvPr/>
            </p:nvSpPr>
            <p:spPr>
              <a:xfrm>
                <a:off x="2452595" y="4099140"/>
                <a:ext cx="72008" cy="72008"/>
              </a:xfrm>
              <a:prstGeom prst="ellipse">
                <a:avLst/>
              </a:prstGeom>
              <a:solidFill>
                <a:srgbClr val="0066FF"/>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356" name="椭圆 355"/>
              <p:cNvSpPr/>
              <p:nvPr/>
            </p:nvSpPr>
            <p:spPr>
              <a:xfrm>
                <a:off x="2555776" y="4027132"/>
                <a:ext cx="216024" cy="216024"/>
              </a:xfrm>
              <a:prstGeom prst="ellipse">
                <a:avLst/>
              </a:prstGeom>
              <a:solidFill>
                <a:srgbClr val="FFCC00"/>
              </a:solidFill>
              <a:ln>
                <a:noFill/>
              </a:ln>
              <a:scene3d>
                <a:camera prst="isometricTop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sp>
        <p:nvSpPr>
          <p:cNvPr id="397" name="TextBox 396"/>
          <p:cNvSpPr txBox="1"/>
          <p:nvPr/>
        </p:nvSpPr>
        <p:spPr>
          <a:xfrm>
            <a:off x="5436096" y="4294961"/>
            <a:ext cx="1980029"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科技：点状</a:t>
            </a:r>
            <a:endParaRPr lang="en-US" altLang="zh-CN" sz="2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98" name="TextBox 397"/>
          <p:cNvSpPr txBox="1"/>
          <p:nvPr/>
        </p:nvSpPr>
        <p:spPr>
          <a:xfrm>
            <a:off x="5436096" y="3385279"/>
            <a:ext cx="1980029"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信息：面状</a:t>
            </a:r>
            <a:endParaRPr lang="en-US" altLang="zh-CN" sz="2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99" name="TextBox 398"/>
          <p:cNvSpPr txBox="1"/>
          <p:nvPr/>
        </p:nvSpPr>
        <p:spPr>
          <a:xfrm>
            <a:off x="5436096" y="2475597"/>
            <a:ext cx="1980029"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管理：体状</a:t>
            </a:r>
          </a:p>
        </p:txBody>
      </p:sp>
      <p:grpSp>
        <p:nvGrpSpPr>
          <p:cNvPr id="400" name="组合 399"/>
          <p:cNvGrpSpPr/>
          <p:nvPr/>
        </p:nvGrpSpPr>
        <p:grpSpPr>
          <a:xfrm>
            <a:off x="6084168" y="3925629"/>
            <a:ext cx="1825958" cy="513348"/>
            <a:chOff x="4644008" y="2418442"/>
            <a:chExt cx="1825958" cy="513348"/>
          </a:xfrm>
        </p:grpSpPr>
        <p:sp>
          <p:nvSpPr>
            <p:cNvPr id="401" name="下箭头 400"/>
            <p:cNvSpPr/>
            <p:nvPr/>
          </p:nvSpPr>
          <p:spPr>
            <a:xfrm>
              <a:off x="4644008" y="2427734"/>
              <a:ext cx="720080" cy="504056"/>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200" b="1"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I</a:t>
              </a:r>
              <a:endParaRPr lang="zh-CN" altLang="en-US" sz="3200" b="1"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endParaRPr>
            </a:p>
          </p:txBody>
        </p:sp>
        <p:sp>
          <p:nvSpPr>
            <p:cNvPr id="402" name="TextBox 401"/>
            <p:cNvSpPr txBox="1"/>
            <p:nvPr/>
          </p:nvSpPr>
          <p:spPr>
            <a:xfrm>
              <a:off x="5361970" y="2418442"/>
              <a:ext cx="1107996" cy="369332"/>
            </a:xfrm>
            <a:prstGeom prst="rect">
              <a:avLst/>
            </a:prstGeom>
            <a:noFill/>
            <a:ln>
              <a:solidFill>
                <a:srgbClr val="C00000"/>
              </a:solidFill>
            </a:ln>
          </p:spPr>
          <p:txBody>
            <a:bodyPr wrap="none" rtlCol="0">
              <a:spAutoFit/>
            </a:bodyPr>
            <a:lstStyle/>
            <a:p>
              <a:r>
                <a:rPr lang="zh-CN" altLang="en-US" dirty="0">
                  <a:solidFill>
                    <a:srgbClr val="C00000"/>
                  </a:solidFill>
                  <a:latin typeface="幼圆" panose="02010509060101010101" pitchFamily="49" charset="-122"/>
                  <a:ea typeface="幼圆" panose="02010509060101010101" pitchFamily="49" charset="-122"/>
                  <a:cs typeface="Arial Black" panose="020B0A04020102020204" pitchFamily="34" charset="0"/>
                </a:rPr>
                <a:t>生产要素</a:t>
              </a:r>
            </a:p>
          </p:txBody>
        </p:sp>
      </p:grpSp>
      <p:grpSp>
        <p:nvGrpSpPr>
          <p:cNvPr id="403" name="组合 402"/>
          <p:cNvGrpSpPr/>
          <p:nvPr/>
        </p:nvGrpSpPr>
        <p:grpSpPr>
          <a:xfrm>
            <a:off x="6084168" y="2926865"/>
            <a:ext cx="1825958" cy="504000"/>
            <a:chOff x="4644008" y="3122056"/>
            <a:chExt cx="1825958" cy="504000"/>
          </a:xfrm>
        </p:grpSpPr>
        <p:sp>
          <p:nvSpPr>
            <p:cNvPr id="404" name="上箭头 403"/>
            <p:cNvSpPr/>
            <p:nvPr/>
          </p:nvSpPr>
          <p:spPr>
            <a:xfrm>
              <a:off x="4644008" y="3122056"/>
              <a:ext cx="720000" cy="50400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600" dirty="0" err="1">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rPr>
                <a:t>i</a:t>
              </a:r>
              <a:endParaRPr lang="zh-CN" altLang="en-US" sz="3600" dirty="0">
                <a:effectLst>
                  <a:outerShdw blurRad="38100" dist="38100" dir="2700000" algn="tl">
                    <a:srgbClr val="000000">
                      <a:alpha val="43137"/>
                    </a:srgbClr>
                  </a:outerShdw>
                </a:effectLst>
                <a:latin typeface="Arial Black" panose="020B0A04020102020204" pitchFamily="34" charset="0"/>
                <a:ea typeface="楷体" panose="02010609060101010101" pitchFamily="49" charset="-122"/>
                <a:cs typeface="Arial Black" panose="020B0A04020102020204" pitchFamily="34" charset="0"/>
              </a:endParaRPr>
            </a:p>
          </p:txBody>
        </p:sp>
        <p:sp>
          <p:nvSpPr>
            <p:cNvPr id="405" name="TextBox 404"/>
            <p:cNvSpPr txBox="1"/>
            <p:nvPr/>
          </p:nvSpPr>
          <p:spPr>
            <a:xfrm>
              <a:off x="5361970" y="3219822"/>
              <a:ext cx="1107996" cy="369332"/>
            </a:xfrm>
            <a:prstGeom prst="rect">
              <a:avLst/>
            </a:prstGeom>
            <a:noFill/>
            <a:ln>
              <a:solidFill>
                <a:srgbClr val="C00000"/>
              </a:solidFill>
            </a:ln>
          </p:spPr>
          <p:txBody>
            <a:bodyPr wrap="none" rtlCol="0">
              <a:spAutoFit/>
            </a:bodyPr>
            <a:lstStyle/>
            <a:p>
              <a:r>
                <a:rPr lang="zh-CN" altLang="en-US" dirty="0">
                  <a:solidFill>
                    <a:srgbClr val="C00000"/>
                  </a:solidFill>
                  <a:latin typeface="幼圆" panose="02010509060101010101" pitchFamily="49" charset="-122"/>
                  <a:ea typeface="幼圆" panose="02010509060101010101" pitchFamily="49" charset="-122"/>
                  <a:cs typeface="Arial Black" panose="020B0A04020102020204" pitchFamily="34" charset="0"/>
                </a:rPr>
                <a:t>生产函数</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97"/>
                                        </p:tgtEl>
                                        <p:attrNameLst>
                                          <p:attrName>style.visibility</p:attrName>
                                        </p:attrNameLst>
                                      </p:cBhvr>
                                      <p:to>
                                        <p:strVal val="visible"/>
                                      </p:to>
                                    </p:set>
                                    <p:animEffect transition="in" filter="dissolve">
                                      <p:cBhvr>
                                        <p:cTn id="11" dur="500"/>
                                        <p:tgtEl>
                                          <p:spTgt spid="39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dissolve">
                                      <p:cBhvr>
                                        <p:cTn id="20" dur="500"/>
                                        <p:tgtEl>
                                          <p:spTgt spid="61"/>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98"/>
                                        </p:tgtEl>
                                        <p:attrNameLst>
                                          <p:attrName>style.visibility</p:attrName>
                                        </p:attrNameLst>
                                      </p:cBhvr>
                                      <p:to>
                                        <p:strVal val="visible"/>
                                      </p:to>
                                    </p:set>
                                    <p:animEffect transition="in" filter="dissolve">
                                      <p:cBhvr>
                                        <p:cTn id="24" dur="500"/>
                                        <p:tgtEl>
                                          <p:spTgt spid="398"/>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down)">
                                      <p:cBhvr>
                                        <p:cTn id="40" dur="500"/>
                                        <p:tgtEl>
                                          <p:spTgt spid="40"/>
                                        </p:tgtEl>
                                      </p:cBhvr>
                                    </p:animEffect>
                                  </p:childTnLst>
                                </p:cTn>
                              </p:par>
                            </p:childTnLst>
                          </p:cTn>
                        </p:par>
                        <p:par>
                          <p:cTn id="41" fill="hold">
                            <p:stCondLst>
                              <p:cond delay="3000"/>
                            </p:stCondLst>
                            <p:childTnLst>
                              <p:par>
                                <p:cTn id="42" presetID="22" presetClass="entr" presetSubtype="4" fill="hold"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wipe(down)">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dissolve">
                                      <p:cBhvr>
                                        <p:cTn id="49" dur="500"/>
                                        <p:tgtEl>
                                          <p:spTgt spid="64"/>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399"/>
                                        </p:tgtEl>
                                        <p:attrNameLst>
                                          <p:attrName>style.visibility</p:attrName>
                                        </p:attrNameLst>
                                      </p:cBhvr>
                                      <p:to>
                                        <p:strVal val="visible"/>
                                      </p:to>
                                    </p:set>
                                    <p:animEffect transition="in" filter="dissolve">
                                      <p:cBhvr>
                                        <p:cTn id="53" dur="500"/>
                                        <p:tgtEl>
                                          <p:spTgt spid="399"/>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dissolve">
                                      <p:cBhvr>
                                        <p:cTn id="57" dur="500"/>
                                        <p:tgtEl>
                                          <p:spTgt spid="67"/>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dissolve">
                                      <p:cBhvr>
                                        <p:cTn id="61" dur="500"/>
                                        <p:tgtEl>
                                          <p:spTgt spid="122"/>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177"/>
                                        </p:tgtEl>
                                        <p:attrNameLst>
                                          <p:attrName>style.visibility</p:attrName>
                                        </p:attrNameLst>
                                      </p:cBhvr>
                                      <p:to>
                                        <p:strVal val="visible"/>
                                      </p:to>
                                    </p:set>
                                    <p:animEffect transition="in" filter="dissolve">
                                      <p:cBhvr>
                                        <p:cTn id="65" dur="500"/>
                                        <p:tgtEl>
                                          <p:spTgt spid="177"/>
                                        </p:tgtEl>
                                      </p:cBhvr>
                                    </p:animEffect>
                                  </p:childTnLst>
                                </p:cTn>
                              </p:par>
                            </p:childTnLst>
                          </p:cTn>
                        </p:par>
                        <p:par>
                          <p:cTn id="66" fill="hold">
                            <p:stCondLst>
                              <p:cond delay="2500"/>
                            </p:stCondLst>
                            <p:childTnLst>
                              <p:par>
                                <p:cTn id="67" presetID="9" presetClass="entr" presetSubtype="0" fill="hold" nodeType="afterEffect">
                                  <p:stCondLst>
                                    <p:cond delay="0"/>
                                  </p:stCondLst>
                                  <p:childTnLst>
                                    <p:set>
                                      <p:cBhvr>
                                        <p:cTn id="68" dur="1" fill="hold">
                                          <p:stCondLst>
                                            <p:cond delay="0"/>
                                          </p:stCondLst>
                                        </p:cTn>
                                        <p:tgtEl>
                                          <p:spTgt spid="232"/>
                                        </p:tgtEl>
                                        <p:attrNameLst>
                                          <p:attrName>style.visibility</p:attrName>
                                        </p:attrNameLst>
                                      </p:cBhvr>
                                      <p:to>
                                        <p:strVal val="visible"/>
                                      </p:to>
                                    </p:set>
                                    <p:animEffect transition="in" filter="dissolve">
                                      <p:cBhvr>
                                        <p:cTn id="69" dur="500"/>
                                        <p:tgtEl>
                                          <p:spTgt spid="232"/>
                                        </p:tgtEl>
                                      </p:cBhvr>
                                    </p:animEffect>
                                  </p:childTnLst>
                                </p:cTn>
                              </p:par>
                            </p:childTnLst>
                          </p:cTn>
                        </p:par>
                        <p:par>
                          <p:cTn id="70" fill="hold">
                            <p:stCondLst>
                              <p:cond delay="3000"/>
                            </p:stCondLst>
                            <p:childTnLst>
                              <p:par>
                                <p:cTn id="71" presetID="9" presetClass="entr" presetSubtype="0" fill="hold" nodeType="afterEffect">
                                  <p:stCondLst>
                                    <p:cond delay="0"/>
                                  </p:stCondLst>
                                  <p:childTnLst>
                                    <p:set>
                                      <p:cBhvr>
                                        <p:cTn id="72" dur="1" fill="hold">
                                          <p:stCondLst>
                                            <p:cond delay="0"/>
                                          </p:stCondLst>
                                        </p:cTn>
                                        <p:tgtEl>
                                          <p:spTgt spid="287"/>
                                        </p:tgtEl>
                                        <p:attrNameLst>
                                          <p:attrName>style.visibility</p:attrName>
                                        </p:attrNameLst>
                                      </p:cBhvr>
                                      <p:to>
                                        <p:strVal val="visible"/>
                                      </p:to>
                                    </p:set>
                                    <p:animEffect transition="in" filter="dissolve">
                                      <p:cBhvr>
                                        <p:cTn id="73" dur="500"/>
                                        <p:tgtEl>
                                          <p:spTgt spid="287"/>
                                        </p:tgtEl>
                                      </p:cBhvr>
                                    </p:animEffect>
                                  </p:childTnLst>
                                </p:cTn>
                              </p:par>
                            </p:childTnLst>
                          </p:cTn>
                        </p:par>
                        <p:par>
                          <p:cTn id="74" fill="hold">
                            <p:stCondLst>
                              <p:cond delay="3500"/>
                            </p:stCondLst>
                            <p:childTnLst>
                              <p:par>
                                <p:cTn id="75" presetID="9" presetClass="entr" presetSubtype="0" fill="hold" nodeType="afterEffect">
                                  <p:stCondLst>
                                    <p:cond delay="0"/>
                                  </p:stCondLst>
                                  <p:childTnLst>
                                    <p:set>
                                      <p:cBhvr>
                                        <p:cTn id="76" dur="1" fill="hold">
                                          <p:stCondLst>
                                            <p:cond delay="0"/>
                                          </p:stCondLst>
                                        </p:cTn>
                                        <p:tgtEl>
                                          <p:spTgt spid="342"/>
                                        </p:tgtEl>
                                        <p:attrNameLst>
                                          <p:attrName>style.visibility</p:attrName>
                                        </p:attrNameLst>
                                      </p:cBhvr>
                                      <p:to>
                                        <p:strVal val="visible"/>
                                      </p:to>
                                    </p:set>
                                    <p:animEffect transition="in" filter="dissolve">
                                      <p:cBhvr>
                                        <p:cTn id="77" dur="500"/>
                                        <p:tgtEl>
                                          <p:spTgt spid="342"/>
                                        </p:tgtEl>
                                      </p:cBhvr>
                                    </p:animEffect>
                                  </p:childTnLst>
                                </p:cTn>
                              </p:par>
                            </p:childTnLst>
                          </p:cTn>
                        </p:par>
                      </p:childTnLst>
                    </p:cTn>
                  </p:par>
                  <p:par>
                    <p:cTn id="78" fill="hold">
                      <p:stCondLst>
                        <p:cond delay="indefinite"/>
                      </p:stCondLst>
                      <p:childTnLst>
                        <p:par>
                          <p:cTn id="79" fill="hold">
                            <p:stCondLst>
                              <p:cond delay="0"/>
                            </p:stCondLst>
                            <p:childTnLst>
                              <p:par>
                                <p:cTn id="80" presetID="17" presetClass="entr" presetSubtype="1" fill="hold" nodeType="clickEffect">
                                  <p:stCondLst>
                                    <p:cond delay="0"/>
                                  </p:stCondLst>
                                  <p:childTnLst>
                                    <p:set>
                                      <p:cBhvr>
                                        <p:cTn id="81" dur="1" fill="hold">
                                          <p:stCondLst>
                                            <p:cond delay="0"/>
                                          </p:stCondLst>
                                        </p:cTn>
                                        <p:tgtEl>
                                          <p:spTgt spid="400"/>
                                        </p:tgtEl>
                                        <p:attrNameLst>
                                          <p:attrName>style.visibility</p:attrName>
                                        </p:attrNameLst>
                                      </p:cBhvr>
                                      <p:to>
                                        <p:strVal val="visible"/>
                                      </p:to>
                                    </p:set>
                                    <p:anim calcmode="lin" valueType="num">
                                      <p:cBhvr>
                                        <p:cTn id="82" dur="500" fill="hold"/>
                                        <p:tgtEl>
                                          <p:spTgt spid="400"/>
                                        </p:tgtEl>
                                        <p:attrNameLst>
                                          <p:attrName>ppt_x</p:attrName>
                                        </p:attrNameLst>
                                      </p:cBhvr>
                                      <p:tavLst>
                                        <p:tav tm="0">
                                          <p:val>
                                            <p:strVal val="#ppt_x"/>
                                          </p:val>
                                        </p:tav>
                                        <p:tav tm="100000">
                                          <p:val>
                                            <p:strVal val="#ppt_x"/>
                                          </p:val>
                                        </p:tav>
                                      </p:tavLst>
                                    </p:anim>
                                    <p:anim calcmode="lin" valueType="num">
                                      <p:cBhvr>
                                        <p:cTn id="83" dur="500" fill="hold"/>
                                        <p:tgtEl>
                                          <p:spTgt spid="400"/>
                                        </p:tgtEl>
                                        <p:attrNameLst>
                                          <p:attrName>ppt_y</p:attrName>
                                        </p:attrNameLst>
                                      </p:cBhvr>
                                      <p:tavLst>
                                        <p:tav tm="0">
                                          <p:val>
                                            <p:strVal val="#ppt_y-#ppt_h/2"/>
                                          </p:val>
                                        </p:tav>
                                        <p:tav tm="100000">
                                          <p:val>
                                            <p:strVal val="#ppt_y"/>
                                          </p:val>
                                        </p:tav>
                                      </p:tavLst>
                                    </p:anim>
                                    <p:anim calcmode="lin" valueType="num">
                                      <p:cBhvr>
                                        <p:cTn id="84" dur="500" fill="hold"/>
                                        <p:tgtEl>
                                          <p:spTgt spid="400"/>
                                        </p:tgtEl>
                                        <p:attrNameLst>
                                          <p:attrName>ppt_w</p:attrName>
                                        </p:attrNameLst>
                                      </p:cBhvr>
                                      <p:tavLst>
                                        <p:tav tm="0">
                                          <p:val>
                                            <p:strVal val="#ppt_w"/>
                                          </p:val>
                                        </p:tav>
                                        <p:tav tm="100000">
                                          <p:val>
                                            <p:strVal val="#ppt_w"/>
                                          </p:val>
                                        </p:tav>
                                      </p:tavLst>
                                    </p:anim>
                                    <p:anim calcmode="lin" valueType="num">
                                      <p:cBhvr>
                                        <p:cTn id="85" dur="500" fill="hold"/>
                                        <p:tgtEl>
                                          <p:spTgt spid="400"/>
                                        </p:tgtEl>
                                        <p:attrNameLst>
                                          <p:attrName>ppt_h</p:attrName>
                                        </p:attrNameLst>
                                      </p:cBhvr>
                                      <p:tavLst>
                                        <p:tav tm="0">
                                          <p:val>
                                            <p:fltVal val="0"/>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7" presetClass="entr" presetSubtype="4" fill="hold" nodeType="clickEffect">
                                  <p:stCondLst>
                                    <p:cond delay="0"/>
                                  </p:stCondLst>
                                  <p:childTnLst>
                                    <p:set>
                                      <p:cBhvr>
                                        <p:cTn id="89" dur="1" fill="hold">
                                          <p:stCondLst>
                                            <p:cond delay="0"/>
                                          </p:stCondLst>
                                        </p:cTn>
                                        <p:tgtEl>
                                          <p:spTgt spid="403"/>
                                        </p:tgtEl>
                                        <p:attrNameLst>
                                          <p:attrName>style.visibility</p:attrName>
                                        </p:attrNameLst>
                                      </p:cBhvr>
                                      <p:to>
                                        <p:strVal val="visible"/>
                                      </p:to>
                                    </p:set>
                                    <p:anim calcmode="lin" valueType="num">
                                      <p:cBhvr>
                                        <p:cTn id="90" dur="500" fill="hold"/>
                                        <p:tgtEl>
                                          <p:spTgt spid="403"/>
                                        </p:tgtEl>
                                        <p:attrNameLst>
                                          <p:attrName>ppt_x</p:attrName>
                                        </p:attrNameLst>
                                      </p:cBhvr>
                                      <p:tavLst>
                                        <p:tav tm="0">
                                          <p:val>
                                            <p:strVal val="#ppt_x"/>
                                          </p:val>
                                        </p:tav>
                                        <p:tav tm="100000">
                                          <p:val>
                                            <p:strVal val="#ppt_x"/>
                                          </p:val>
                                        </p:tav>
                                      </p:tavLst>
                                    </p:anim>
                                    <p:anim calcmode="lin" valueType="num">
                                      <p:cBhvr>
                                        <p:cTn id="91" dur="500" fill="hold"/>
                                        <p:tgtEl>
                                          <p:spTgt spid="403"/>
                                        </p:tgtEl>
                                        <p:attrNameLst>
                                          <p:attrName>ppt_y</p:attrName>
                                        </p:attrNameLst>
                                      </p:cBhvr>
                                      <p:tavLst>
                                        <p:tav tm="0">
                                          <p:val>
                                            <p:strVal val="#ppt_y+#ppt_h/2"/>
                                          </p:val>
                                        </p:tav>
                                        <p:tav tm="100000">
                                          <p:val>
                                            <p:strVal val="#ppt_y"/>
                                          </p:val>
                                        </p:tav>
                                      </p:tavLst>
                                    </p:anim>
                                    <p:anim calcmode="lin" valueType="num">
                                      <p:cBhvr>
                                        <p:cTn id="92" dur="500" fill="hold"/>
                                        <p:tgtEl>
                                          <p:spTgt spid="403"/>
                                        </p:tgtEl>
                                        <p:attrNameLst>
                                          <p:attrName>ppt_w</p:attrName>
                                        </p:attrNameLst>
                                      </p:cBhvr>
                                      <p:tavLst>
                                        <p:tav tm="0">
                                          <p:val>
                                            <p:strVal val="#ppt_w"/>
                                          </p:val>
                                        </p:tav>
                                        <p:tav tm="100000">
                                          <p:val>
                                            <p:strVal val="#ppt_w"/>
                                          </p:val>
                                        </p:tav>
                                      </p:tavLst>
                                    </p:anim>
                                    <p:anim calcmode="lin" valueType="num">
                                      <p:cBhvr>
                                        <p:cTn id="93" dur="500" fill="hold"/>
                                        <p:tgtEl>
                                          <p:spTgt spid="4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p:bldP spid="399"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矩形 406"/>
          <p:cNvSpPr/>
          <p:nvPr/>
        </p:nvSpPr>
        <p:spPr>
          <a:xfrm>
            <a:off x="1691680" y="1275606"/>
            <a:ext cx="4541500"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a:spAutoFit/>
          </a:bodyPr>
          <a:lstStyle/>
          <a:p>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Q</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 f</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(T, </a:t>
            </a:r>
            <a:r>
              <a:rPr lang="en-US" altLang="zh-CN" sz="5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I</a:t>
            </a:r>
            <a:r>
              <a:rPr lang="en-US" altLang="zh-CN" sz="5400" dirty="0">
                <a:solidFill>
                  <a:prstClr val="black"/>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 </a:t>
            </a:r>
            <a:endParaRPr lang="zh-CN" altLang="en-US" sz="5400" dirty="0">
              <a:latin typeface="Arial Black" panose="020B0A04020102020204" pitchFamily="34" charset="0"/>
              <a:ea typeface="楷体" panose="02010609060101010101" pitchFamily="49" charset="-122"/>
              <a:cs typeface="Arial Black" panose="020B0A04020102020204" pitchFamily="34" charset="0"/>
            </a:endParaRPr>
          </a:p>
        </p:txBody>
      </p:sp>
      <p:sp>
        <p:nvSpPr>
          <p:cNvPr id="2" name="矩形 1"/>
          <p:cNvSpPr/>
          <p:nvPr/>
        </p:nvSpPr>
        <p:spPr>
          <a:xfrm>
            <a:off x="0" y="0"/>
            <a:ext cx="1115616" cy="5143500"/>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的精神实质</a:t>
            </a:r>
          </a:p>
        </p:txBody>
      </p:sp>
      <p:sp>
        <p:nvSpPr>
          <p:cNvPr id="3" name="TextBox 2"/>
          <p:cNvSpPr txBox="1"/>
          <p:nvPr/>
        </p:nvSpPr>
        <p:spPr>
          <a:xfrm>
            <a:off x="2566617" y="411510"/>
            <a:ext cx="4185761" cy="584775"/>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从</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要素驱动</a:t>
            </a:r>
            <a:r>
              <a:rPr lang="zh-CN" altLang="en-US" sz="28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到</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创新驱动</a:t>
            </a:r>
            <a:endParaRPr lang="en-US" altLang="zh-CN"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4" name="图片 3"/>
          <p:cNvPicPr>
            <a:picLocks noChangeAspect="1"/>
          </p:cNvPicPr>
          <p:nvPr/>
        </p:nvPicPr>
        <p:blipFill>
          <a:blip r:embed="rId2" cstate="screen"/>
          <a:stretch>
            <a:fillRect/>
          </a:stretch>
        </p:blipFill>
        <p:spPr>
          <a:xfrm>
            <a:off x="6948264" y="1821969"/>
            <a:ext cx="1961107" cy="309634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1695299" y="2355726"/>
            <a:ext cx="5057079" cy="2585323"/>
          </a:xfrm>
          <a:prstGeom prst="rect">
            <a:avLst/>
          </a:prstGeom>
        </p:spPr>
        <p:txBody>
          <a:bodyPr wrap="square">
            <a:spAutoFit/>
          </a:bodyPr>
          <a:lstStyle/>
          <a:p>
            <a:pPr indent="35750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迈克尔·波特</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7505" algn="just"/>
            <a:r>
              <a:rPr lang="zh-CN" altLang="en-US" dirty="0">
                <a:latin typeface="幼圆" panose="02010509060101010101" pitchFamily="49" charset="-122"/>
                <a:ea typeface="幼圆" panose="02010509060101010101" pitchFamily="49" charset="-122"/>
                <a:cs typeface="Arial Black" panose="020B0A04020102020204" pitchFamily="34" charset="0"/>
              </a:rPr>
              <a:t>国家经济发展的四个阶段：</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457200" lvl="2" indent="357505" algn="just">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cs typeface="Arial Black" panose="020B0A04020102020204" pitchFamily="34" charset="0"/>
              </a:rPr>
              <a:t>生产要素驱动（factor-driven）阶段</a:t>
            </a:r>
            <a:endParaRPr lang="en-US" altLang="zh-CN" dirty="0">
              <a:latin typeface="楷体" panose="02010609060101010101" pitchFamily="49" charset="-122"/>
              <a:ea typeface="楷体" panose="02010609060101010101" pitchFamily="49" charset="-122"/>
              <a:cs typeface="Arial Black" panose="020B0A04020102020204" pitchFamily="34" charset="0"/>
            </a:endParaRPr>
          </a:p>
          <a:p>
            <a:pPr marL="457200" lvl="2" indent="357505" algn="just">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cs typeface="Arial Black" panose="020B0A04020102020204" pitchFamily="34" charset="0"/>
              </a:rPr>
              <a:t>投资驱动（investment-driven）阶段</a:t>
            </a:r>
            <a:endParaRPr lang="en-US" altLang="zh-CN" dirty="0">
              <a:latin typeface="楷体" panose="02010609060101010101" pitchFamily="49" charset="-122"/>
              <a:ea typeface="楷体" panose="02010609060101010101" pitchFamily="49" charset="-122"/>
              <a:cs typeface="Arial Black" panose="020B0A04020102020204" pitchFamily="34" charset="0"/>
            </a:endParaRPr>
          </a:p>
          <a:p>
            <a:pPr marL="457200" lvl="2" indent="357505" algn="just">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cs typeface="Arial Black" panose="020B0A04020102020204" pitchFamily="34" charset="0"/>
              </a:rPr>
              <a:t>创新驱动（innovation-driven）阶段</a:t>
            </a:r>
            <a:endParaRPr lang="en-US" altLang="zh-CN" dirty="0">
              <a:latin typeface="楷体" panose="02010609060101010101" pitchFamily="49" charset="-122"/>
              <a:ea typeface="楷体" panose="02010609060101010101" pitchFamily="49" charset="-122"/>
              <a:cs typeface="Arial Black" panose="020B0A04020102020204" pitchFamily="34" charset="0"/>
            </a:endParaRPr>
          </a:p>
          <a:p>
            <a:pPr marL="457200" lvl="2" indent="357505" algn="just">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cs typeface="Arial Black" panose="020B0A04020102020204" pitchFamily="34" charset="0"/>
              </a:rPr>
              <a:t>财富驱动（wealth-driven）阶段</a:t>
            </a:r>
            <a:endParaRPr lang="en-US" altLang="zh-CN" dirty="0">
              <a:latin typeface="楷体" panose="02010609060101010101" pitchFamily="49" charset="-122"/>
              <a:ea typeface="楷体" panose="02010609060101010101" pitchFamily="49" charset="-122"/>
              <a:cs typeface="Arial Black" panose="020B0A04020102020204" pitchFamily="34" charset="0"/>
            </a:endParaRPr>
          </a:p>
          <a:p>
            <a:pPr indent="357505" algn="just"/>
            <a:r>
              <a:rPr lang="zh-CN" altLang="en-US" dirty="0">
                <a:latin typeface="幼圆" panose="02010509060101010101" pitchFamily="49" charset="-122"/>
                <a:ea typeface="幼圆" panose="02010509060101010101" pitchFamily="49" charset="-122"/>
                <a:cs typeface="Arial Black" panose="020B0A04020102020204" pitchFamily="34" charset="0"/>
              </a:rPr>
              <a:t>前三个阶段是国家竞争优势的主要来源，一般伴随着经济上的繁荣，而第四个阶段则是个转折点，可能由此开始衰退。</a:t>
            </a:r>
          </a:p>
        </p:txBody>
      </p:sp>
      <p:cxnSp>
        <p:nvCxnSpPr>
          <p:cNvPr id="7" name="直接箭头连接符 6"/>
          <p:cNvCxnSpPr/>
          <p:nvPr/>
        </p:nvCxnSpPr>
        <p:spPr>
          <a:xfrm>
            <a:off x="4181330" y="957644"/>
            <a:ext cx="1080120" cy="495345"/>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139952" y="906363"/>
            <a:ext cx="1594924" cy="499899"/>
          </a:xfrm>
          <a:prstGeom prst="straightConnector1">
            <a:avLst/>
          </a:prstGeom>
          <a:ln w="31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p:cNvSpPr txBox="1"/>
          <p:nvPr/>
        </p:nvSpPr>
        <p:spPr>
          <a:xfrm>
            <a:off x="1318020" y="1491630"/>
            <a:ext cx="6638356" cy="523220"/>
          </a:xfrm>
          <a:prstGeom prst="rect">
            <a:avLst/>
          </a:prstGeom>
          <a:noFill/>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全息油田</a:t>
            </a:r>
          </a:p>
        </p:txBody>
      </p:sp>
      <p:sp>
        <p:nvSpPr>
          <p:cNvPr id="2" name="文本框 1"/>
          <p:cNvSpPr txBox="1"/>
          <p:nvPr/>
        </p:nvSpPr>
        <p:spPr>
          <a:xfrm>
            <a:off x="2417680" y="843558"/>
            <a:ext cx="4439037"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复杂系统建设实践</a:t>
            </a:r>
          </a:p>
        </p:txBody>
      </p:sp>
      <p:sp>
        <p:nvSpPr>
          <p:cNvPr id="6" name="文本框 5"/>
          <p:cNvSpPr txBox="1"/>
          <p:nvPr/>
        </p:nvSpPr>
        <p:spPr>
          <a:xfrm>
            <a:off x="2051720" y="2283718"/>
            <a:ext cx="5416868"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大庆油田数智化建设理论、实践与成果</a:t>
            </a:r>
          </a:p>
        </p:txBody>
      </p:sp>
      <p:sp>
        <p:nvSpPr>
          <p:cNvPr id="15" name="矩形 14"/>
          <p:cNvSpPr/>
          <p:nvPr/>
        </p:nvSpPr>
        <p:spPr>
          <a:xfrm>
            <a:off x="0" y="0"/>
            <a:ext cx="1115616" cy="51435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17" name="图片 16"/>
          <p:cNvPicPr>
            <a:picLocks noChangeAspect="1"/>
          </p:cNvPicPr>
          <p:nvPr/>
        </p:nvPicPr>
        <p:blipFill rotWithShape="1">
          <a:blip r:embed="rId2" cstate="screen"/>
          <a:srcRect/>
          <a:stretch>
            <a:fillRect/>
          </a:stretch>
        </p:blipFill>
        <p:spPr>
          <a:xfrm>
            <a:off x="1347891" y="2882427"/>
            <a:ext cx="2294546" cy="204407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 name="图片 19" descr="钱学森系统科学体系.jpg"/>
          <p:cNvPicPr>
            <a:picLocks noChangeAspect="1"/>
          </p:cNvPicPr>
          <p:nvPr/>
        </p:nvPicPr>
        <p:blipFill>
          <a:blip r:embed="rId3" cstate="screen"/>
          <a:stretch>
            <a:fillRect/>
          </a:stretch>
        </p:blipFill>
        <p:spPr>
          <a:xfrm>
            <a:off x="3904030" y="2929050"/>
            <a:ext cx="2252676" cy="185069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 name="图片 15"/>
          <p:cNvPicPr>
            <a:picLocks noChangeAspect="1"/>
          </p:cNvPicPr>
          <p:nvPr/>
        </p:nvPicPr>
        <p:blipFill rotWithShape="1">
          <a:blip r:embed="rId4" cstate="screen"/>
          <a:srcRect r="4453"/>
          <a:stretch/>
        </p:blipFill>
        <p:spPr>
          <a:xfrm>
            <a:off x="6396819" y="2667797"/>
            <a:ext cx="2376264" cy="245126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jpg"/>
          <p:cNvPicPr>
            <a:picLocks noChangeAspect="1"/>
          </p:cNvPicPr>
          <p:nvPr/>
        </p:nvPicPr>
        <p:blipFill>
          <a:blip r:embed="rId2"/>
          <a:stretch>
            <a:fillRect/>
          </a:stretch>
        </p:blipFill>
        <p:spPr>
          <a:xfrm>
            <a:off x="142844" y="989573"/>
            <a:ext cx="9001156" cy="1994890"/>
          </a:xfrm>
          <a:prstGeom prst="rect">
            <a:avLst/>
          </a:prstGeom>
        </p:spPr>
      </p:pic>
      <p:sp>
        <p:nvSpPr>
          <p:cNvPr id="3" name="TextBox 1"/>
          <p:cNvSpPr txBox="1"/>
          <p:nvPr/>
        </p:nvSpPr>
        <p:spPr>
          <a:xfrm>
            <a:off x="443117" y="267494"/>
            <a:ext cx="7048724" cy="954107"/>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endPar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智慧油田</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全息油田</a:t>
            </a:r>
          </a:p>
        </p:txBody>
      </p:sp>
      <p:sp>
        <p:nvSpPr>
          <p:cNvPr id="4" name="文本框 3">
            <a:hlinkClick r:id="rId3" action="ppaction://hlinksldjump"/>
          </p:cNvPr>
          <p:cNvSpPr txBox="1"/>
          <p:nvPr/>
        </p:nvSpPr>
        <p:spPr>
          <a:xfrm>
            <a:off x="7452320" y="790210"/>
            <a:ext cx="92085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BSV5QXYT</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7" name="文本框 6"/>
          <p:cNvSpPr txBox="1"/>
          <p:nvPr/>
        </p:nvSpPr>
        <p:spPr>
          <a:xfrm>
            <a:off x="285721" y="2741522"/>
            <a:ext cx="1440000" cy="2339102"/>
          </a:xfrm>
          <a:prstGeom prst="rect">
            <a:avLst/>
          </a:prstGeom>
          <a:noFill/>
          <a:ln w="3175">
            <a:solidFill>
              <a:schemeClr val="tx1"/>
            </a:solidFill>
          </a:ln>
        </p:spPr>
        <p:txBody>
          <a:bodyPr wrap="squar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油田实体数字化，电子计算机处理：</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数据库</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代码</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模型</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程序</a:t>
            </a:r>
          </a:p>
        </p:txBody>
      </p:sp>
      <p:sp>
        <p:nvSpPr>
          <p:cNvPr id="8" name="文本框 5"/>
          <p:cNvSpPr txBox="1"/>
          <p:nvPr/>
        </p:nvSpPr>
        <p:spPr>
          <a:xfrm>
            <a:off x="2222040" y="2741522"/>
            <a:ext cx="1643074" cy="2339102"/>
          </a:xfrm>
          <a:prstGeom prst="rect">
            <a:avLst/>
          </a:prstGeom>
          <a:noFill/>
          <a:ln w="3175">
            <a:solidFill>
              <a:schemeClr val="tx1"/>
            </a:solidFill>
          </a:ln>
        </p:spPr>
        <p:txBody>
          <a:bodyPr wrap="squar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复杂巨系统</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对信息输入做出较复杂的自动反应：</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物联网</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自动识别</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自动控制</a:t>
            </a:r>
          </a:p>
        </p:txBody>
      </p:sp>
      <p:sp>
        <p:nvSpPr>
          <p:cNvPr id="9" name="文本框 5"/>
          <p:cNvSpPr txBox="1"/>
          <p:nvPr/>
        </p:nvSpPr>
        <p:spPr>
          <a:xfrm>
            <a:off x="4361433" y="2741522"/>
            <a:ext cx="2357454" cy="2339102"/>
          </a:xfrm>
          <a:prstGeom prst="rect">
            <a:avLst/>
          </a:prstGeom>
          <a:noFill/>
          <a:ln w="3175">
            <a:solidFill>
              <a:schemeClr val="tx1"/>
            </a:solidFill>
          </a:ln>
        </p:spPr>
        <p:txBody>
          <a:bodyPr wrap="squar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自主采集处理分析控制，主动性，初级能动性、系统意志：</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神经网络</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自主学习</a:t>
            </a:r>
            <a:endParaRPr lang="en-US" altLang="zh-CN"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0" name="TextBox 10"/>
          <p:cNvSpPr txBox="1"/>
          <p:nvPr/>
        </p:nvSpPr>
        <p:spPr>
          <a:xfrm>
            <a:off x="456028" y="1821111"/>
            <a:ext cx="649537" cy="369332"/>
          </a:xfrm>
          <a:prstGeom prst="rect">
            <a:avLst/>
          </a:prstGeom>
          <a:noFill/>
        </p:spPr>
        <p:txBody>
          <a:bodyPr wrap="none" rtlCol="0">
            <a:spAutoFit/>
          </a:bodyPr>
          <a:lstStyle/>
          <a:p>
            <a:pPr algn="ctr"/>
            <a:r>
              <a:rPr lang="zh-CN" altLang="en-US"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a:t>
            </a:r>
          </a:p>
        </p:txBody>
      </p:sp>
      <p:sp>
        <p:nvSpPr>
          <p:cNvPr id="11" name="TextBox 14"/>
          <p:cNvSpPr txBox="1"/>
          <p:nvPr/>
        </p:nvSpPr>
        <p:spPr>
          <a:xfrm>
            <a:off x="1835640" y="1713097"/>
            <a:ext cx="1420582" cy="584775"/>
          </a:xfrm>
          <a:prstGeom prst="rect">
            <a:avLst/>
          </a:prstGeom>
          <a:noFill/>
        </p:spPr>
        <p:txBody>
          <a:bodyPr wrap="none" rtlCol="0">
            <a:spAutoFit/>
          </a:bodyPr>
          <a:lstStyle/>
          <a:p>
            <a:pPr algn="ctr"/>
            <a:r>
              <a:rPr lang="zh-CN" altLang="en-US" sz="3200"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p>
        </p:txBody>
      </p:sp>
      <p:sp>
        <p:nvSpPr>
          <p:cNvPr id="12" name="TextBox 15"/>
          <p:cNvSpPr txBox="1"/>
          <p:nvPr/>
        </p:nvSpPr>
        <p:spPr>
          <a:xfrm>
            <a:off x="4616006" y="1548153"/>
            <a:ext cx="1576072" cy="923330"/>
          </a:xfrm>
          <a:prstGeom prst="rect">
            <a:avLst/>
          </a:prstGeom>
          <a:noFill/>
        </p:spPr>
        <p:txBody>
          <a:bodyPr wrap="none" rtlCol="0">
            <a:spAutoFit/>
          </a:bodyPr>
          <a:lstStyle/>
          <a:p>
            <a:pPr algn="ctr"/>
            <a:r>
              <a:rPr lang="zh-CN" altLang="en-US" sz="5400"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pic>
        <p:nvPicPr>
          <p:cNvPr id="14" name="图片 2"/>
          <p:cNvPicPr>
            <a:picLocks noChangeAspect="1"/>
          </p:cNvPicPr>
          <p:nvPr/>
        </p:nvPicPr>
        <p:blipFill>
          <a:blip r:embed="rId4">
            <a:clrChange>
              <a:clrFrom>
                <a:srgbClr val="FFFBFE"/>
              </a:clrFrom>
              <a:clrTo>
                <a:srgbClr val="FFFBFE">
                  <a:alpha val="0"/>
                </a:srgbClr>
              </a:clrTo>
            </a:clrChange>
          </a:blip>
          <a:stretch>
            <a:fillRect/>
          </a:stretch>
        </p:blipFill>
        <p:spPr>
          <a:xfrm>
            <a:off x="6941606" y="2746855"/>
            <a:ext cx="2202394" cy="2326608"/>
          </a:xfrm>
          <a:prstGeom prst="rect">
            <a:avLst/>
          </a:prstGeom>
          <a:noFill/>
          <a:ln w="9525">
            <a:noFill/>
          </a:ln>
        </p:spPr>
      </p:pic>
    </p:spTree>
    <p:extLst>
      <p:ext uri="{BB962C8B-B14F-4D97-AF65-F5344CB8AC3E}">
        <p14:creationId xmlns:p14="http://schemas.microsoft.com/office/powerpoint/2010/main" val="101648678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 name="矩形 2"/>
          <p:cNvSpPr/>
          <p:nvPr/>
        </p:nvSpPr>
        <p:spPr>
          <a:xfrm>
            <a:off x="1403648" y="258197"/>
            <a:ext cx="1656184" cy="4185761"/>
          </a:xfrm>
          <a:prstGeom prst="rect">
            <a:avLst/>
          </a:prstGeom>
          <a:ln>
            <a:solidFill>
              <a:srgbClr val="0070C0"/>
            </a:solidFill>
          </a:ln>
        </p:spPr>
        <p:txBody>
          <a:bodyPr wrap="square">
            <a:spAutoFit/>
          </a:bodyPr>
          <a:lstStyle/>
          <a:p>
            <a:pPr indent="361950" algn="just"/>
            <a:r>
              <a:rPr lang="zh-CN" altLang="en-US" sz="16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数字化</a:t>
            </a:r>
            <a:r>
              <a:rPr lang="zh-CN" altLang="en-US" sz="1400" dirty="0">
                <a:latin typeface="幼圆" panose="02010509060101010101" pitchFamily="49" charset="-122"/>
                <a:ea typeface="幼圆" panose="02010509060101010101" pitchFamily="49" charset="-122"/>
                <a:cs typeface="Arial Black" panose="020B0A04020102020204" pitchFamily="34" charset="0"/>
              </a:rPr>
              <a:t>，是把实体及其输入输出的信息转变为可以度量的数字、数据，再以这些数字、数据建立起适当的</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数字化模型</a:t>
            </a:r>
            <a:r>
              <a:rPr lang="zh-CN" altLang="en-US" sz="1400" dirty="0">
                <a:latin typeface="幼圆" panose="02010509060101010101" pitchFamily="49" charset="-122"/>
                <a:ea typeface="幼圆" panose="02010509060101010101" pitchFamily="49" charset="-122"/>
                <a:cs typeface="Arial Black" panose="020B0A04020102020204" pitchFamily="34" charset="0"/>
              </a:rPr>
              <a:t>，便于</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计算机处理</a:t>
            </a:r>
            <a:r>
              <a:rPr lang="zh-CN" altLang="en-US" sz="1400" dirty="0">
                <a:latin typeface="幼圆" panose="02010509060101010101" pitchFamily="49" charset="-122"/>
                <a:ea typeface="幼圆" panose="02010509060101010101" pitchFamily="49" charset="-122"/>
                <a:cs typeface="Arial Black" panose="020B0A04020102020204" pitchFamily="34" charset="0"/>
              </a:rPr>
              <a:t>，进而提升系统的</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有序性</a:t>
            </a:r>
            <a:r>
              <a:rPr lang="zh-CN" altLang="en-US" sz="1400" dirty="0">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确定性</a:t>
            </a:r>
            <a:r>
              <a:rPr lang="zh-CN" altLang="en-US" sz="1400" dirty="0">
                <a:latin typeface="幼圆" panose="02010509060101010101" pitchFamily="49" charset="-122"/>
                <a:ea typeface="幼圆" panose="02010509060101010101" pitchFamily="49" charset="-122"/>
                <a:cs typeface="Arial Black" panose="020B0A04020102020204" pitchFamily="34" charset="0"/>
              </a:rPr>
              <a:t>，并加快系统间</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信息传递</a:t>
            </a:r>
            <a:r>
              <a:rPr lang="zh-CN" altLang="en-US" sz="1400" dirty="0">
                <a:latin typeface="幼圆" panose="02010509060101010101" pitchFamily="49" charset="-122"/>
                <a:ea typeface="幼圆" panose="02010509060101010101" pitchFamily="49" charset="-122"/>
                <a:cs typeface="Arial Black" panose="020B0A04020102020204" pitchFamily="34" charset="0"/>
              </a:rPr>
              <a:t>，整体提高单个系统和所有</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系统的能力和效率</a:t>
            </a:r>
            <a:r>
              <a:rPr lang="zh-CN" altLang="en-US" sz="1400" dirty="0">
                <a:latin typeface="幼圆" panose="02010509060101010101" pitchFamily="49" charset="-122"/>
                <a:ea typeface="幼圆" panose="02010509060101010101" pitchFamily="49" charset="-122"/>
                <a:cs typeface="Arial Black" panose="020B0A04020102020204" pitchFamily="34" charset="0"/>
              </a:rPr>
              <a:t>。具体到数字油田、数字城市等工程上，数字化利用数字技术建模，将信息更多、更便捷地为系统所用。</a:t>
            </a:r>
            <a:endParaRPr lang="zh-CN" altLang="en-US" sz="1400" b="1" dirty="0">
              <a:latin typeface="幼圆" panose="02010509060101010101" pitchFamily="49" charset="-122"/>
              <a:ea typeface="幼圆" panose="02010509060101010101" pitchFamily="49" charset="-122"/>
              <a:cs typeface="Arial Black" panose="020B0A04020102020204" pitchFamily="34" charset="0"/>
            </a:endParaRPr>
          </a:p>
        </p:txBody>
      </p:sp>
      <p:sp>
        <p:nvSpPr>
          <p:cNvPr id="6" name="矩形 5"/>
          <p:cNvSpPr/>
          <p:nvPr/>
        </p:nvSpPr>
        <p:spPr>
          <a:xfrm>
            <a:off x="3419872" y="258197"/>
            <a:ext cx="2232248" cy="4185761"/>
          </a:xfrm>
          <a:prstGeom prst="rect">
            <a:avLst/>
          </a:prstGeom>
          <a:ln>
            <a:solidFill>
              <a:srgbClr val="0070C0"/>
            </a:solidFill>
          </a:ln>
        </p:spPr>
        <p:txBody>
          <a:bodyPr wrap="square">
            <a:spAutoFit/>
          </a:bodyPr>
          <a:lstStyle/>
          <a:p>
            <a:pPr indent="361950" algn="just"/>
            <a:r>
              <a:rPr lang="zh-CN" altLang="en-US" sz="16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智能化</a:t>
            </a:r>
            <a:r>
              <a:rPr lang="zh-CN" altLang="en-US" sz="1400" dirty="0">
                <a:latin typeface="幼圆" panose="02010509060101010101" pitchFamily="49" charset="-122"/>
                <a:ea typeface="幼圆" panose="02010509060101010101" pitchFamily="49" charset="-122"/>
                <a:cs typeface="Arial Black" panose="020B0A04020102020204" pitchFamily="34" charset="0"/>
              </a:rPr>
              <a:t>，是系统根据自身结构和功能对输入的物质、能量和信息做出</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有限的自动反应</a:t>
            </a:r>
            <a:r>
              <a:rPr lang="zh-CN" altLang="en-US" sz="1400" dirty="0">
                <a:latin typeface="幼圆" panose="02010509060101010101" pitchFamily="49" charset="-122"/>
                <a:ea typeface="幼圆" panose="02010509060101010101" pitchFamily="49" charset="-122"/>
                <a:cs typeface="Arial Black" panose="020B0A04020102020204" pitchFamily="34" charset="0"/>
              </a:rPr>
              <a:t>，但是这种反应是输入的物质、能量或信息刺激</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系统体</a:t>
            </a:r>
            <a:r>
              <a:rPr lang="zh-CN" altLang="en-US" sz="1400" dirty="0">
                <a:latin typeface="幼圆" panose="02010509060101010101" pitchFamily="49" charset="-122"/>
                <a:ea typeface="幼圆" panose="02010509060101010101" pitchFamily="49" charset="-122"/>
                <a:cs typeface="Arial Black" panose="020B0A04020102020204" pitchFamily="34" charset="0"/>
              </a:rPr>
              <a:t>而做出的自动反应，是</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客观的</a:t>
            </a:r>
            <a:r>
              <a:rPr lang="zh-CN" altLang="en-US" sz="1400" dirty="0">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被动的</a:t>
            </a:r>
            <a:r>
              <a:rPr lang="zh-CN" altLang="en-US" sz="1400" dirty="0">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无意识的</a:t>
            </a:r>
            <a:r>
              <a:rPr lang="zh-CN" altLang="en-US" sz="1400" dirty="0">
                <a:latin typeface="幼圆" panose="02010509060101010101" pitchFamily="49" charset="-122"/>
                <a:ea typeface="幼圆" panose="02010509060101010101" pitchFamily="49" charset="-122"/>
                <a:cs typeface="Arial Black" panose="020B0A04020102020204" pitchFamily="34" charset="0"/>
              </a:rPr>
              <a:t>，不经过系统的中枢吸引子处理，如常用的自动温度控制、膝跳反射等。在实际工程建设中，智能系统一般是传统自动化的升级版，高端可以加入较复杂的算法，进而能够处理更多状态，但状态的总量是有限的。智能化系统一般仍然是被动的，不具备主观意识（拟人智能除外）。</a:t>
            </a:r>
            <a:endParaRPr lang="zh-CN" altLang="en-US" sz="1400" b="1" dirty="0">
              <a:latin typeface="幼圆" panose="02010509060101010101" pitchFamily="49" charset="-122"/>
              <a:ea typeface="幼圆" panose="02010509060101010101" pitchFamily="49" charset="-122"/>
              <a:cs typeface="Arial Black" panose="020B0A04020102020204" pitchFamily="34" charset="0"/>
            </a:endParaRPr>
          </a:p>
        </p:txBody>
      </p:sp>
      <p:sp>
        <p:nvSpPr>
          <p:cNvPr id="7" name="矩形 6"/>
          <p:cNvSpPr/>
          <p:nvPr/>
        </p:nvSpPr>
        <p:spPr>
          <a:xfrm>
            <a:off x="6012160" y="258197"/>
            <a:ext cx="2664296" cy="4185761"/>
          </a:xfrm>
          <a:prstGeom prst="rect">
            <a:avLst/>
          </a:prstGeom>
          <a:ln>
            <a:solidFill>
              <a:srgbClr val="0070C0"/>
            </a:solidFill>
          </a:ln>
        </p:spPr>
        <p:txBody>
          <a:bodyPr wrap="square">
            <a:spAutoFit/>
          </a:bodyPr>
          <a:lstStyle/>
          <a:p>
            <a:pPr indent="361950" algn="just"/>
            <a:r>
              <a:rPr lang="zh-CN" altLang="en-US" sz="16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智慧化</a:t>
            </a:r>
            <a:r>
              <a:rPr lang="zh-CN" altLang="en-US" sz="1400" dirty="0">
                <a:latin typeface="幼圆" panose="02010509060101010101" pitchFamily="49" charset="-122"/>
                <a:ea typeface="幼圆" panose="02010509060101010101" pitchFamily="49" charset="-122"/>
                <a:cs typeface="Arial Black" panose="020B0A04020102020204" pitchFamily="34" charset="0"/>
              </a:rPr>
              <a:t>，是系统的</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吸引子</a:t>
            </a:r>
            <a:r>
              <a:rPr lang="zh-CN" altLang="en-US" sz="1400" dirty="0">
                <a:latin typeface="幼圆" panose="02010509060101010101" pitchFamily="49" charset="-122"/>
                <a:ea typeface="幼圆" panose="02010509060101010101" pitchFamily="49" charset="-122"/>
                <a:cs typeface="Arial Black" panose="020B0A04020102020204" pitchFamily="34" charset="0"/>
              </a:rPr>
              <a:t>对输入的信息做出反应，这种反应是</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主观的</a:t>
            </a:r>
            <a:r>
              <a:rPr lang="zh-CN" altLang="en-US" sz="1400" dirty="0">
                <a:latin typeface="幼圆" panose="02010509060101010101" pitchFamily="49" charset="-122"/>
                <a:ea typeface="幼圆" panose="02010509060101010101" pitchFamily="49" charset="-122"/>
                <a:cs typeface="Arial Black" panose="020B0A04020102020204" pitchFamily="34" charset="0"/>
              </a:rPr>
              <a:t>、无限的、不确定的。吸引子对输入的物质和能量不作直接反应，只有物质和能量输入所产生的</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信息</a:t>
            </a:r>
            <a:r>
              <a:rPr lang="zh-CN" altLang="en-US" sz="1400" dirty="0">
                <a:latin typeface="幼圆" panose="02010509060101010101" pitchFamily="49" charset="-122"/>
                <a:ea typeface="幼圆" panose="02010509060101010101" pitchFamily="49" charset="-122"/>
                <a:cs typeface="Arial Black" panose="020B0A04020102020204" pitchFamily="34" charset="0"/>
              </a:rPr>
              <a:t>被系统吸引子吸收，系统吸引子才会做出间接的反应，而这种反应也同样以信息的形式下达给系统体去执行。智慧系统具有</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自主意识</a:t>
            </a:r>
            <a:r>
              <a:rPr lang="zh-CN" altLang="en-US" sz="1400" dirty="0">
                <a:latin typeface="幼圆" panose="02010509060101010101" pitchFamily="49" charset="-122"/>
                <a:ea typeface="幼圆" panose="02010509060101010101" pitchFamily="49" charset="-122"/>
                <a:cs typeface="Arial Black" panose="020B0A04020102020204" pitchFamily="34" charset="0"/>
              </a:rPr>
              <a:t>，即使没有信息输入，它自己也可以按照吸引子的意图而主动行动。智慧系统具有强烈的</a:t>
            </a:r>
            <a:r>
              <a:rPr lang="zh-CN" altLang="en-US" sz="1400"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使命感</a:t>
            </a:r>
            <a:r>
              <a:rPr lang="zh-CN" altLang="en-US" sz="1400" dirty="0">
                <a:latin typeface="幼圆" panose="02010509060101010101" pitchFamily="49" charset="-122"/>
                <a:ea typeface="幼圆" panose="02010509060101010101" pitchFamily="49" charset="-122"/>
                <a:cs typeface="Arial Black" panose="020B0A04020102020204" pitchFamily="34" charset="0"/>
              </a:rPr>
              <a:t>，会积极维持自身生存，并自行努力向有序和高端方向发展。只有全息有机系统才能够具备这样的特性。所以，智慧系统一定是全息有机系统。</a:t>
            </a:r>
            <a:endParaRPr lang="zh-CN" altLang="en-US" sz="1400" b="1" dirty="0">
              <a:latin typeface="幼圆" panose="02010509060101010101" pitchFamily="49" charset="-122"/>
              <a:ea typeface="幼圆" panose="02010509060101010101" pitchFamily="49" charset="-122"/>
              <a:cs typeface="Arial Black" panose="020B0A04020102020204" pitchFamily="34" charset="0"/>
            </a:endParaRPr>
          </a:p>
        </p:txBody>
      </p:sp>
      <p:sp>
        <p:nvSpPr>
          <p:cNvPr id="8" name="矩形 7"/>
          <p:cNvSpPr/>
          <p:nvPr/>
        </p:nvSpPr>
        <p:spPr>
          <a:xfrm>
            <a:off x="1403648" y="4507255"/>
            <a:ext cx="7272808" cy="584775"/>
          </a:xfrm>
          <a:prstGeom prst="rect">
            <a:avLst/>
          </a:prstGeom>
          <a:ln>
            <a:solidFill>
              <a:srgbClr val="0070C0"/>
            </a:solidFill>
          </a:ln>
        </p:spPr>
        <p:txBody>
          <a:bodyPr wrap="square">
            <a:spAutoFit/>
          </a:bodyPr>
          <a:lstStyle/>
          <a:p>
            <a:pPr indent="361950" algn="just"/>
            <a:r>
              <a:rPr lang="zh-CN" altLang="en-US" sz="16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从数字到智能，再到智慧系统，是信息不断丰富、健全和深入应用的过程。是连续的、重叠的、迭代精进的、没有明确界限的、不可分割的。</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4" name="矩形 3"/>
          <p:cNvSpPr/>
          <p:nvPr/>
        </p:nvSpPr>
        <p:spPr>
          <a:xfrm>
            <a:off x="1547664" y="771550"/>
            <a:ext cx="6984776" cy="2954655"/>
          </a:xfrm>
          <a:prstGeom prst="rect">
            <a:avLst/>
          </a:prstGeom>
        </p:spPr>
        <p:txBody>
          <a:bodyPr wrap="square">
            <a:spAutoFit/>
          </a:bodyPr>
          <a:lstStyle/>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【定义】</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 </a:t>
            </a:r>
            <a:r>
              <a:rPr lang="zh-CN" altLang="en-US" dirty="0">
                <a:latin typeface="幼圆" panose="02010509060101010101" pitchFamily="49" charset="-122"/>
                <a:ea typeface="幼圆" panose="02010509060101010101" pitchFamily="49" charset="-122"/>
                <a:cs typeface="Arial Black" panose="020B0A04020102020204" pitchFamily="34" charset="0"/>
              </a:rPr>
              <a:t>（Digital Oil Field，DOF）</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以仿真模拟、人机互动、高效管控等为目的，利用数据信息建立的油田</a:t>
            </a:r>
            <a:r>
              <a:rPr lang="zh-CN" altLang="en-US" b="1" dirty="0">
                <a:solidFill>
                  <a:srgbClr val="0070C0"/>
                </a:solidFill>
                <a:latin typeface="幼圆" panose="02010509060101010101" pitchFamily="49" charset="-122"/>
                <a:ea typeface="幼圆" panose="02010509060101010101" pitchFamily="49" charset="-122"/>
                <a:cs typeface="Arial Black" panose="020B0A04020102020204" pitchFamily="34" charset="0"/>
              </a:rPr>
              <a:t>实体数字化模型系统</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【定义】</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智能油田 </a:t>
            </a:r>
            <a:r>
              <a:rPr lang="zh-CN" altLang="en-US" dirty="0">
                <a:latin typeface="幼圆" panose="02010509060101010101" pitchFamily="49" charset="-122"/>
                <a:ea typeface="幼圆" panose="02010509060101010101" pitchFamily="49" charset="-122"/>
                <a:cs typeface="Arial Black" panose="020B0A04020102020204" pitchFamily="34" charset="0"/>
              </a:rPr>
              <a:t>（Smart Oil Field，SOF）</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以油田生产科研自动运行和稳定控制为目的，利用“反馈信息驱动系统体作出客观反应的机制”而建立的</a:t>
            </a:r>
            <a:r>
              <a:rPr lang="zh-CN" altLang="en-US" b="1" dirty="0">
                <a:solidFill>
                  <a:srgbClr val="0070C0"/>
                </a:solidFill>
                <a:latin typeface="幼圆" panose="02010509060101010101" pitchFamily="49" charset="-122"/>
                <a:ea typeface="幼圆" panose="02010509060101010101" pitchFamily="49" charset="-122"/>
                <a:cs typeface="Arial Black" panose="020B0A04020102020204" pitchFamily="34" charset="0"/>
              </a:rPr>
              <a:t>自动系统</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【定义】</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智慧油田 </a:t>
            </a:r>
            <a:r>
              <a:rPr lang="zh-CN" altLang="en-US" dirty="0">
                <a:latin typeface="幼圆" panose="02010509060101010101" pitchFamily="49" charset="-122"/>
                <a:ea typeface="幼圆" panose="02010509060101010101" pitchFamily="49" charset="-122"/>
                <a:cs typeface="Arial Black" panose="020B0A04020102020204" pitchFamily="34" charset="0"/>
              </a:rPr>
              <a:t>（Intelligent Oil Field，IOF）</a:t>
            </a: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以油田业务迭代完善和转型升级为目的，能通过吸引子耗散高维度大数据全息作出正确决策，能与人的思维融合，具有自主意识的</a:t>
            </a:r>
            <a:r>
              <a:rPr lang="zh-CN" altLang="en-US" b="1" dirty="0">
                <a:solidFill>
                  <a:srgbClr val="0070C0"/>
                </a:solidFill>
                <a:latin typeface="幼圆" panose="02010509060101010101" pitchFamily="49" charset="-122"/>
                <a:ea typeface="幼圆" panose="02010509060101010101" pitchFamily="49" charset="-122"/>
                <a:cs typeface="Arial Black" panose="020B0A04020102020204" pitchFamily="34" charset="0"/>
              </a:rPr>
              <a:t>全息有机系统</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pic>
        <p:nvPicPr>
          <p:cNvPr id="5" name="图片 4"/>
          <p:cNvPicPr>
            <a:picLocks noChangeAspect="1"/>
          </p:cNvPicPr>
          <p:nvPr/>
        </p:nvPicPr>
        <p:blipFill>
          <a:blip r:embed="rId2" cstate="screen"/>
          <a:stretch>
            <a:fillRect/>
          </a:stretch>
        </p:blipFill>
        <p:spPr>
          <a:xfrm>
            <a:off x="3995936" y="3651870"/>
            <a:ext cx="4682472" cy="125175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3546076"/>
            <a:ext cx="2258616" cy="159742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Image1"/>
          <p:cNvPicPr/>
          <p:nvPr/>
        </p:nvPicPr>
        <p:blipFill rotWithShape="1">
          <a:blip r:embed="rId3" cstate="screen"/>
          <a:srcRect/>
          <a:stretch>
            <a:fillRect/>
          </a:stretch>
        </p:blipFill>
        <p:spPr>
          <a:xfrm>
            <a:off x="1475656" y="2859782"/>
            <a:ext cx="2808882" cy="19886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图片 4"/>
          <p:cNvPicPr>
            <a:picLocks noChangeAspect="1"/>
          </p:cNvPicPr>
          <p:nvPr/>
        </p:nvPicPr>
        <p:blipFill rotWithShape="1">
          <a:blip r:embed="rId4" cstate="screen"/>
          <a:srcRect/>
          <a:stretch>
            <a:fillRect/>
          </a:stretch>
        </p:blipFill>
        <p:spPr>
          <a:xfrm>
            <a:off x="2195736" y="1275606"/>
            <a:ext cx="4320481" cy="22322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文本框 5"/>
          <p:cNvSpPr txBox="1"/>
          <p:nvPr/>
        </p:nvSpPr>
        <p:spPr>
          <a:xfrm>
            <a:off x="357401" y="344587"/>
            <a:ext cx="2236510" cy="707886"/>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应用场景</a:t>
            </a:r>
          </a:p>
        </p:txBody>
      </p:sp>
      <p:sp>
        <p:nvSpPr>
          <p:cNvPr id="7" name="文本框 6"/>
          <p:cNvSpPr txBox="1"/>
          <p:nvPr/>
        </p:nvSpPr>
        <p:spPr>
          <a:xfrm>
            <a:off x="395536" y="1917280"/>
            <a:ext cx="1800493" cy="923330"/>
          </a:xfrm>
          <a:prstGeom prst="wedgeRectCallout">
            <a:avLst>
              <a:gd name="adj1" fmla="val -35272"/>
              <a:gd name="adj2" fmla="val 138231"/>
            </a:avLst>
          </a:prstGeom>
          <a:noFill/>
          <a:ln w="3175">
            <a:solidFill>
              <a:srgbClr val="C00000"/>
            </a:solidFill>
          </a:ln>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基于数字化模型</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的决策与控制</a:t>
            </a:r>
          </a:p>
        </p:txBody>
      </p:sp>
      <p:sp>
        <p:nvSpPr>
          <p:cNvPr id="21" name="文本框 20"/>
          <p:cNvSpPr txBox="1"/>
          <p:nvPr/>
        </p:nvSpPr>
        <p:spPr>
          <a:xfrm>
            <a:off x="4860032" y="3925078"/>
            <a:ext cx="1698868" cy="923330"/>
          </a:xfrm>
          <a:prstGeom prst="wedgeRectCallout">
            <a:avLst>
              <a:gd name="adj1" fmla="val -83788"/>
              <a:gd name="adj2" fmla="val -34591"/>
            </a:avLst>
          </a:prstGeom>
          <a:noFill/>
          <a:ln w="3175">
            <a:solidFill>
              <a:srgbClr val="C00000"/>
            </a:solidFill>
          </a:ln>
        </p:spPr>
        <p:txBody>
          <a:bodyPr wrap="square" rtlCol="0">
            <a:spAutoFit/>
          </a:bodyPr>
          <a:lstStyle>
            <a:defPPr>
              <a:defRPr lang="zh-CN"/>
            </a:defPPr>
            <a:lvl1pPr algn="ctr">
              <a:defRPr>
                <a:latin typeface="方正粗宋简体" panose="03000509000000000000" pitchFamily="65" charset="-122"/>
                <a:ea typeface="方正粗宋简体" panose="03000509000000000000" pitchFamily="65" charset="-122"/>
              </a:defRPr>
            </a:lvl1pPr>
          </a:lstStyle>
          <a:p>
            <a:r>
              <a:rPr lang="zh-CN" altLang="en-US" dirty="0">
                <a:effectLst>
                  <a:outerShdw blurRad="38100" dist="38100" dir="2700000" algn="tl">
                    <a:srgbClr val="000000">
                      <a:alpha val="43137"/>
                    </a:srgbClr>
                  </a:outerShdw>
                </a:effectLst>
                <a:cs typeface="Arial Black" panose="020B0A04020102020204" pitchFamily="34" charset="0"/>
              </a:rPr>
              <a:t>智能油田</a:t>
            </a:r>
            <a:endParaRPr lang="en-US" altLang="zh-CN" dirty="0">
              <a:effectLst>
                <a:outerShdw blurRad="38100" dist="38100" dir="2700000" algn="tl">
                  <a:srgbClr val="000000">
                    <a:alpha val="43137"/>
                  </a:srgbClr>
                </a:outerShdw>
              </a:effectLst>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辅助决策与</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自动化控制</a:t>
            </a:r>
          </a:p>
        </p:txBody>
      </p:sp>
      <p:sp>
        <p:nvSpPr>
          <p:cNvPr id="22" name="文本框 21"/>
          <p:cNvSpPr txBox="1"/>
          <p:nvPr/>
        </p:nvSpPr>
        <p:spPr>
          <a:xfrm>
            <a:off x="3707904" y="147285"/>
            <a:ext cx="2736304" cy="1200329"/>
          </a:xfrm>
          <a:prstGeom prst="wedgeRectCallout">
            <a:avLst>
              <a:gd name="adj1" fmla="val 41811"/>
              <a:gd name="adj2" fmla="val 66982"/>
            </a:avLst>
          </a:prstGeom>
          <a:noFill/>
          <a:ln w="3175">
            <a:solidFill>
              <a:srgbClr val="C00000"/>
            </a:solidFill>
          </a:ln>
        </p:spPr>
        <p:txBody>
          <a:bodyPr wrap="square" rtlCol="0">
            <a:spAutoFit/>
          </a:bodyPr>
          <a:lstStyle>
            <a:defPPr>
              <a:defRPr lang="zh-CN"/>
            </a:defPPr>
            <a:lvl1pPr algn="ctr">
              <a:defRPr>
                <a:latin typeface="方正粗宋简体" panose="03000509000000000000" pitchFamily="65" charset="-122"/>
                <a:ea typeface="方正粗宋简体" panose="03000509000000000000" pitchFamily="65" charset="-122"/>
              </a:defRPr>
            </a:lvl1pPr>
          </a:lstStyle>
          <a:p>
            <a:r>
              <a:rPr lang="zh-CN" altLang="en-US" dirty="0">
                <a:effectLst>
                  <a:outerShdw blurRad="38100" dist="38100" dir="2700000" algn="tl">
                    <a:srgbClr val="000000">
                      <a:alpha val="43137"/>
                    </a:srgbClr>
                  </a:outerShdw>
                </a:effectLst>
                <a:cs typeface="Arial Black" panose="020B0A04020102020204" pitchFamily="34" charset="0"/>
              </a:rPr>
              <a:t>智慧油田</a:t>
            </a:r>
            <a:endParaRPr lang="en-US" altLang="zh-CN" dirty="0">
              <a:effectLst>
                <a:outerShdw blurRad="38100" dist="38100" dir="2700000" algn="tl">
                  <a:srgbClr val="000000">
                    <a:alpha val="43137"/>
                  </a:srgbClr>
                </a:outerShdw>
              </a:effectLst>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弥补人类思维局限的主动决策与有意识的主动控制</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主从关系的协商</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
        <p:nvSpPr>
          <p:cNvPr id="9" name="矩形 8"/>
          <p:cNvSpPr/>
          <p:nvPr/>
        </p:nvSpPr>
        <p:spPr>
          <a:xfrm>
            <a:off x="6732240" y="51470"/>
            <a:ext cx="2160240" cy="5016758"/>
          </a:xfrm>
          <a:prstGeom prst="rect">
            <a:avLst/>
          </a:prstGeom>
          <a:ln w="3175">
            <a:solidFill>
              <a:srgbClr val="0070C0"/>
            </a:solidFill>
          </a:ln>
        </p:spPr>
        <p:txBody>
          <a:bodyPr wrap="square">
            <a:spAutoFit/>
          </a:bodyPr>
          <a:lstStyle/>
          <a:p>
            <a:pPr indent="361950"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智慧油田</a:t>
            </a:r>
            <a:r>
              <a:rPr lang="zh-CN" altLang="en-US" sz="1600" dirty="0">
                <a:latin typeface="幼圆" panose="02010509060101010101" pitchFamily="49" charset="-122"/>
                <a:ea typeface="幼圆" panose="02010509060101010101" pitchFamily="49" charset="-122"/>
                <a:cs typeface="Arial Black" panose="020B0A04020102020204" pitchFamily="34" charset="0"/>
              </a:rPr>
              <a:t>阶段，油田将进入</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更高维度</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更高水平</a:t>
            </a:r>
            <a:r>
              <a:rPr lang="zh-CN" altLang="en-US" sz="1600" dirty="0">
                <a:latin typeface="幼圆" panose="02010509060101010101" pitchFamily="49" charset="-122"/>
                <a:ea typeface="幼圆" panose="02010509060101010101" pitchFamily="49" charset="-122"/>
                <a:cs typeface="Arial Black" panose="020B0A04020102020204" pitchFamily="34" charset="0"/>
              </a:rPr>
              <a:t>的信息</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全息化</a:t>
            </a:r>
            <a:r>
              <a:rPr lang="zh-CN" altLang="en-US" sz="1600" dirty="0">
                <a:latin typeface="幼圆" panose="02010509060101010101" pitchFamily="49" charset="-122"/>
                <a:ea typeface="幼圆" panose="02010509060101010101" pitchFamily="49" charset="-122"/>
                <a:cs typeface="Arial Black" panose="020B0A04020102020204" pitchFamily="34" charset="0"/>
              </a:rPr>
              <a:t>阶段，将实现油田业务与信息和人的智慧</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有机融合</a:t>
            </a:r>
            <a:r>
              <a:rPr lang="zh-CN" altLang="en-US" sz="1600" dirty="0">
                <a:latin typeface="幼圆" panose="02010509060101010101" pitchFamily="49" charset="-122"/>
                <a:ea typeface="幼圆" panose="02010509060101010101" pitchFamily="49" charset="-122"/>
                <a:cs typeface="Arial Black" panose="020B0A04020102020204" pitchFamily="34" charset="0"/>
              </a:rPr>
              <a:t>，全方位支持油田价值结构、业务结构优化和油田科学决策，支撑油田建设世界一流企业。到那时，油田基本生产操作都将自动完成，一般性的生产决策也将由人工智能承担，油田将出现</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仿脑</a:t>
            </a:r>
            <a:r>
              <a:rPr lang="zh-CN" altLang="en-US" sz="1600" dirty="0">
                <a:latin typeface="幼圆" panose="02010509060101010101" pitchFamily="49" charset="-122"/>
                <a:ea typeface="幼圆" panose="02010509060101010101" pitchFamily="49" charset="-122"/>
                <a:cs typeface="Arial Black" panose="020B0A04020102020204" pitchFamily="34" charset="0"/>
              </a:rPr>
              <a:t>的智慧决策中心，</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自然人与人工智慧无缝对接</a:t>
            </a:r>
            <a:r>
              <a:rPr lang="zh-CN" altLang="en-US" sz="1600" dirty="0">
                <a:latin typeface="幼圆" panose="02010509060101010101" pitchFamily="49" charset="-122"/>
                <a:ea typeface="幼圆" panose="02010509060101010101" pitchFamily="49" charset="-122"/>
                <a:cs typeface="Arial Black" panose="020B0A04020102020204" pitchFamily="34" charset="0"/>
              </a:rPr>
              <a:t>，人工智慧能够辅助人类进行高层次的脑力劳动。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179512" y="4558357"/>
            <a:ext cx="7488832" cy="461665"/>
          </a:xfrm>
          <a:prstGeom prst="rect">
            <a:avLst/>
          </a:prstGeom>
        </p:spPr>
        <p:txBody>
          <a:bodyPr wrap="square">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6" name="文本框 5"/>
          <p:cNvSpPr txBox="1"/>
          <p:nvPr/>
        </p:nvSpPr>
        <p:spPr>
          <a:xfrm>
            <a:off x="527810" y="555526"/>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pic>
        <p:nvPicPr>
          <p:cNvPr id="4" name="图片 3"/>
          <p:cNvPicPr>
            <a:picLocks noChangeAspect="1"/>
          </p:cNvPicPr>
          <p:nvPr/>
        </p:nvPicPr>
        <p:blipFill rotWithShape="1">
          <a:blip r:embed="rId2" cstate="screen"/>
          <a:srcRect/>
          <a:stretch>
            <a:fillRect/>
          </a:stretch>
        </p:blipFill>
        <p:spPr>
          <a:xfrm>
            <a:off x="667217" y="1347165"/>
            <a:ext cx="3508394" cy="27170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p:cNvGrpSpPr/>
          <p:nvPr/>
        </p:nvGrpSpPr>
        <p:grpSpPr>
          <a:xfrm>
            <a:off x="509467" y="1347614"/>
            <a:ext cx="3816424" cy="2592288"/>
            <a:chOff x="461761" y="1347614"/>
            <a:chExt cx="3816424" cy="2592288"/>
          </a:xfrm>
        </p:grpSpPr>
        <p:cxnSp>
          <p:nvCxnSpPr>
            <p:cNvPr id="7" name="直接连接符 6"/>
            <p:cNvCxnSpPr/>
            <p:nvPr/>
          </p:nvCxnSpPr>
          <p:spPr>
            <a:xfrm>
              <a:off x="461761" y="134761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1761" y="150010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1761" y="165259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761" y="180507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61761" y="195756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761" y="211005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1761" y="226254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1761" y="241503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1761" y="256751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1761" y="272000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1761" y="287249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761" y="302498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1761" y="317747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1761" y="332995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1761" y="348244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1761" y="363493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1761" y="378742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1761" y="3939902"/>
              <a:ext cx="38164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821753" y="1115932"/>
            <a:ext cx="3115508" cy="3168352"/>
            <a:chOff x="461761" y="1347614"/>
            <a:chExt cx="3816424" cy="2592288"/>
          </a:xfrm>
        </p:grpSpPr>
        <p:cxnSp>
          <p:nvCxnSpPr>
            <p:cNvPr id="28" name="直接连接符 27"/>
            <p:cNvCxnSpPr/>
            <p:nvPr/>
          </p:nvCxnSpPr>
          <p:spPr>
            <a:xfrm>
              <a:off x="461761" y="134761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1761" y="15001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1761" y="165259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1761" y="180507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761" y="195756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1761" y="211005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1761" y="226254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61761" y="241503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761" y="256751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1761" y="272000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61761" y="287249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1761" y="302498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61761" y="317747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1761" y="332995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1761" y="348244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1761" y="363493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1761" y="378742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1761" y="39399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p:nvPr/>
        </p:nvPicPr>
        <p:blipFill>
          <a:blip r:embed="rId3">
            <a:duotone>
              <a:prstClr val="black"/>
              <a:schemeClr val="tx2">
                <a:tint val="45000"/>
                <a:satMod val="400000"/>
              </a:schemeClr>
            </a:duotone>
          </a:blip>
          <a:stretch>
            <a:fillRect/>
          </a:stretch>
        </p:blipFill>
        <p:spPr>
          <a:xfrm>
            <a:off x="595750" y="1234369"/>
            <a:ext cx="3753877" cy="576000"/>
          </a:xfrm>
          <a:prstGeom prst="rect">
            <a:avLst/>
          </a:prstGeom>
        </p:spPr>
      </p:pic>
      <p:pic>
        <p:nvPicPr>
          <p:cNvPr id="54" name="图片 53"/>
          <p:cNvPicPr/>
          <p:nvPr/>
        </p:nvPicPr>
        <p:blipFill>
          <a:blip r:embed="rId3">
            <a:duotone>
              <a:prstClr val="black"/>
              <a:schemeClr val="tx2">
                <a:tint val="45000"/>
                <a:satMod val="400000"/>
              </a:schemeClr>
            </a:duotone>
          </a:blip>
          <a:stretch>
            <a:fillRect/>
          </a:stretch>
        </p:blipFill>
        <p:spPr>
          <a:xfrm>
            <a:off x="593090" y="1547704"/>
            <a:ext cx="3753877" cy="576000"/>
          </a:xfrm>
          <a:prstGeom prst="rect">
            <a:avLst/>
          </a:prstGeom>
        </p:spPr>
      </p:pic>
      <p:pic>
        <p:nvPicPr>
          <p:cNvPr id="55" name="图片 54"/>
          <p:cNvPicPr/>
          <p:nvPr/>
        </p:nvPicPr>
        <p:blipFill>
          <a:blip r:embed="rId3">
            <a:duotone>
              <a:prstClr val="black"/>
              <a:schemeClr val="tx2">
                <a:tint val="45000"/>
                <a:satMod val="400000"/>
              </a:schemeClr>
            </a:duotone>
          </a:blip>
          <a:stretch>
            <a:fillRect/>
          </a:stretch>
        </p:blipFill>
        <p:spPr>
          <a:xfrm>
            <a:off x="595750" y="1845558"/>
            <a:ext cx="3753877" cy="576000"/>
          </a:xfrm>
          <a:prstGeom prst="rect">
            <a:avLst/>
          </a:prstGeom>
        </p:spPr>
      </p:pic>
      <p:pic>
        <p:nvPicPr>
          <p:cNvPr id="56" name="图片 55"/>
          <p:cNvPicPr/>
          <p:nvPr/>
        </p:nvPicPr>
        <p:blipFill>
          <a:blip r:embed="rId3">
            <a:duotone>
              <a:prstClr val="black"/>
              <a:schemeClr val="tx2">
                <a:tint val="45000"/>
                <a:satMod val="400000"/>
              </a:schemeClr>
            </a:duotone>
          </a:blip>
          <a:stretch>
            <a:fillRect/>
          </a:stretch>
        </p:blipFill>
        <p:spPr>
          <a:xfrm>
            <a:off x="611560" y="2192787"/>
            <a:ext cx="3753877" cy="576000"/>
          </a:xfrm>
          <a:prstGeom prst="rect">
            <a:avLst/>
          </a:prstGeom>
        </p:spPr>
      </p:pic>
      <p:pic>
        <p:nvPicPr>
          <p:cNvPr id="57" name="图片 56"/>
          <p:cNvPicPr/>
          <p:nvPr/>
        </p:nvPicPr>
        <p:blipFill>
          <a:blip r:embed="rId3">
            <a:duotone>
              <a:prstClr val="black"/>
              <a:schemeClr val="tx2">
                <a:tint val="45000"/>
                <a:satMod val="400000"/>
              </a:schemeClr>
            </a:duotone>
          </a:blip>
          <a:stretch>
            <a:fillRect/>
          </a:stretch>
        </p:blipFill>
        <p:spPr>
          <a:xfrm>
            <a:off x="595750" y="2456747"/>
            <a:ext cx="3753877" cy="576000"/>
          </a:xfrm>
          <a:prstGeom prst="rect">
            <a:avLst/>
          </a:prstGeom>
        </p:spPr>
      </p:pic>
      <p:pic>
        <p:nvPicPr>
          <p:cNvPr id="58" name="图片 57"/>
          <p:cNvPicPr/>
          <p:nvPr/>
        </p:nvPicPr>
        <p:blipFill>
          <a:blip r:embed="rId3">
            <a:duotone>
              <a:prstClr val="black"/>
              <a:schemeClr val="tx2">
                <a:tint val="45000"/>
                <a:satMod val="400000"/>
              </a:schemeClr>
            </a:duotone>
          </a:blip>
          <a:stretch>
            <a:fillRect/>
          </a:stretch>
        </p:blipFill>
        <p:spPr>
          <a:xfrm>
            <a:off x="602098" y="2766206"/>
            <a:ext cx="3753877" cy="576000"/>
          </a:xfrm>
          <a:prstGeom prst="rect">
            <a:avLst/>
          </a:prstGeom>
        </p:spPr>
      </p:pic>
      <p:pic>
        <p:nvPicPr>
          <p:cNvPr id="59" name="图片 58"/>
          <p:cNvPicPr/>
          <p:nvPr/>
        </p:nvPicPr>
        <p:blipFill>
          <a:blip r:embed="rId3">
            <a:duotone>
              <a:prstClr val="black"/>
              <a:schemeClr val="tx2">
                <a:tint val="45000"/>
                <a:satMod val="400000"/>
              </a:schemeClr>
            </a:duotone>
          </a:blip>
          <a:stretch>
            <a:fillRect/>
          </a:stretch>
        </p:blipFill>
        <p:spPr>
          <a:xfrm>
            <a:off x="595750" y="3067936"/>
            <a:ext cx="3753877" cy="576000"/>
          </a:xfrm>
          <a:prstGeom prst="rect">
            <a:avLst/>
          </a:prstGeom>
        </p:spPr>
      </p:pic>
      <p:pic>
        <p:nvPicPr>
          <p:cNvPr id="60" name="图片 59"/>
          <p:cNvPicPr/>
          <p:nvPr/>
        </p:nvPicPr>
        <p:blipFill>
          <a:blip r:embed="rId3">
            <a:duotone>
              <a:prstClr val="black"/>
              <a:schemeClr val="tx2">
                <a:tint val="45000"/>
                <a:satMod val="400000"/>
              </a:schemeClr>
            </a:duotone>
          </a:blip>
          <a:stretch>
            <a:fillRect/>
          </a:stretch>
        </p:blipFill>
        <p:spPr>
          <a:xfrm>
            <a:off x="611559" y="3371853"/>
            <a:ext cx="3753877" cy="576000"/>
          </a:xfrm>
          <a:prstGeom prst="rect">
            <a:avLst/>
          </a:prstGeom>
        </p:spPr>
      </p:pic>
      <p:pic>
        <p:nvPicPr>
          <p:cNvPr id="61" name="图片 60"/>
          <p:cNvPicPr/>
          <p:nvPr/>
        </p:nvPicPr>
        <p:blipFill>
          <a:blip r:embed="rId3">
            <a:duotone>
              <a:prstClr val="black"/>
              <a:schemeClr val="tx2">
                <a:tint val="45000"/>
                <a:satMod val="400000"/>
              </a:schemeClr>
            </a:duotone>
          </a:blip>
          <a:stretch>
            <a:fillRect/>
          </a:stretch>
        </p:blipFill>
        <p:spPr>
          <a:xfrm>
            <a:off x="595750" y="3679124"/>
            <a:ext cx="3753877" cy="576000"/>
          </a:xfrm>
          <a:prstGeom prst="rect">
            <a:avLst/>
          </a:prstGeom>
        </p:spPr>
      </p:pic>
      <p:pic>
        <p:nvPicPr>
          <p:cNvPr id="62" name="图片 61"/>
          <p:cNvPicPr>
            <a:picLocks noChangeAspect="1"/>
          </p:cNvPicPr>
          <p:nvPr/>
        </p:nvPicPr>
        <p:blipFill rotWithShape="1">
          <a:blip r:embed="rId4" cstate="screen"/>
          <a:srcRect/>
          <a:stretch>
            <a:fillRect/>
          </a:stretch>
        </p:blipFill>
        <p:spPr>
          <a:xfrm>
            <a:off x="4529838" y="1502637"/>
            <a:ext cx="1481522" cy="110179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图片 62"/>
          <p:cNvPicPr>
            <a:picLocks noChangeAspect="1"/>
          </p:cNvPicPr>
          <p:nvPr/>
        </p:nvPicPr>
        <p:blipFill rotWithShape="1">
          <a:blip r:embed="rId4" cstate="screen"/>
          <a:srcRect/>
          <a:stretch>
            <a:fillRect/>
          </a:stretch>
        </p:blipFill>
        <p:spPr>
          <a:xfrm>
            <a:off x="6197095" y="1502637"/>
            <a:ext cx="1481522" cy="110179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图片 63"/>
          <p:cNvPicPr>
            <a:picLocks noChangeAspect="1"/>
          </p:cNvPicPr>
          <p:nvPr/>
        </p:nvPicPr>
        <p:blipFill rotWithShape="1">
          <a:blip r:embed="rId4" cstate="screen"/>
          <a:srcRect/>
          <a:stretch>
            <a:fillRect/>
          </a:stretch>
        </p:blipFill>
        <p:spPr>
          <a:xfrm>
            <a:off x="4529838" y="2804957"/>
            <a:ext cx="1481522" cy="110179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图片 64"/>
          <p:cNvPicPr>
            <a:picLocks noChangeAspect="1"/>
          </p:cNvPicPr>
          <p:nvPr/>
        </p:nvPicPr>
        <p:blipFill rotWithShape="1">
          <a:blip r:embed="rId4" cstate="screen"/>
          <a:srcRect/>
          <a:stretch>
            <a:fillRect/>
          </a:stretch>
        </p:blipFill>
        <p:spPr>
          <a:xfrm>
            <a:off x="6197095" y="2804957"/>
            <a:ext cx="1481522" cy="110179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文本框 65"/>
          <p:cNvSpPr txBox="1"/>
          <p:nvPr/>
        </p:nvSpPr>
        <p:spPr>
          <a:xfrm>
            <a:off x="5510258" y="1955563"/>
            <a:ext cx="561372" cy="769441"/>
          </a:xfrm>
          <a:prstGeom prst="rect">
            <a:avLst/>
          </a:prstGeom>
          <a:noFill/>
        </p:spPr>
        <p:txBody>
          <a:bodyPr wrap="none" rtlCol="0">
            <a:spAutoFit/>
          </a:bodyPr>
          <a:lstStyle/>
          <a:p>
            <a:r>
              <a:rPr lang="en-US" altLang="zh-CN"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rPr>
              <a:t>1</a:t>
            </a:r>
            <a:endParaRPr lang="zh-CN" altLang="en-US"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endParaRPr>
          </a:p>
        </p:txBody>
      </p:sp>
      <p:sp>
        <p:nvSpPr>
          <p:cNvPr id="67" name="文本框 66"/>
          <p:cNvSpPr txBox="1"/>
          <p:nvPr/>
        </p:nvSpPr>
        <p:spPr>
          <a:xfrm>
            <a:off x="7185377" y="1955563"/>
            <a:ext cx="561372" cy="769441"/>
          </a:xfrm>
          <a:prstGeom prst="rect">
            <a:avLst/>
          </a:prstGeom>
          <a:noFill/>
        </p:spPr>
        <p:txBody>
          <a:bodyPr wrap="none" rtlCol="0">
            <a:spAutoFit/>
          </a:bodyPr>
          <a:lstStyle/>
          <a:p>
            <a:r>
              <a:rPr lang="en-US" altLang="zh-CN"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rPr>
              <a:t>2</a:t>
            </a:r>
            <a:endParaRPr lang="zh-CN" altLang="en-US"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endParaRPr>
          </a:p>
        </p:txBody>
      </p:sp>
      <p:sp>
        <p:nvSpPr>
          <p:cNvPr id="68" name="文本框 67"/>
          <p:cNvSpPr txBox="1"/>
          <p:nvPr/>
        </p:nvSpPr>
        <p:spPr>
          <a:xfrm>
            <a:off x="7185377" y="3261735"/>
            <a:ext cx="561372" cy="769441"/>
          </a:xfrm>
          <a:prstGeom prst="rect">
            <a:avLst/>
          </a:prstGeom>
          <a:noFill/>
        </p:spPr>
        <p:txBody>
          <a:bodyPr wrap="none" rtlCol="0">
            <a:spAutoFit/>
          </a:bodyPr>
          <a:lstStyle/>
          <a:p>
            <a:r>
              <a:rPr lang="en-US" altLang="zh-CN"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rPr>
              <a:t>4</a:t>
            </a:r>
            <a:endParaRPr lang="zh-CN" altLang="en-US"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endParaRPr>
          </a:p>
        </p:txBody>
      </p:sp>
      <p:sp>
        <p:nvSpPr>
          <p:cNvPr id="69" name="文本框 68"/>
          <p:cNvSpPr txBox="1"/>
          <p:nvPr/>
        </p:nvSpPr>
        <p:spPr>
          <a:xfrm>
            <a:off x="5510258" y="3261735"/>
            <a:ext cx="561372" cy="769441"/>
          </a:xfrm>
          <a:prstGeom prst="rect">
            <a:avLst/>
          </a:prstGeom>
          <a:noFill/>
        </p:spPr>
        <p:txBody>
          <a:bodyPr wrap="none" rtlCol="0">
            <a:spAutoFit/>
          </a:bodyPr>
          <a:lstStyle/>
          <a:p>
            <a:r>
              <a:rPr lang="en-US" altLang="zh-CN"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rPr>
              <a:t>3</a:t>
            </a:r>
            <a:endParaRPr lang="zh-CN" altLang="en-US" sz="4400" dirty="0">
              <a:solidFill>
                <a:schemeClr val="bg1">
                  <a:lumMod val="65000"/>
                </a:schemeClr>
              </a:solidFill>
              <a:latin typeface="Arial Black" panose="020B0A04020102020204" pitchFamily="34" charset="0"/>
              <a:ea typeface="楷体" panose="02010609060101010101" pitchFamily="49" charset="-122"/>
              <a:cs typeface="Arial Black" panose="020B0A04020102020204" pitchFamily="34" charset="0"/>
            </a:endParaRPr>
          </a:p>
        </p:txBody>
      </p:sp>
      <p:sp>
        <p:nvSpPr>
          <p:cNvPr id="70" name="矩形 69"/>
          <p:cNvSpPr/>
          <p:nvPr/>
        </p:nvSpPr>
        <p:spPr>
          <a:xfrm>
            <a:off x="795331"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1" name="矩形 70"/>
          <p:cNvSpPr/>
          <p:nvPr/>
        </p:nvSpPr>
        <p:spPr>
          <a:xfrm>
            <a:off x="1165597"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2" name="矩形 71"/>
          <p:cNvSpPr/>
          <p:nvPr/>
        </p:nvSpPr>
        <p:spPr>
          <a:xfrm>
            <a:off x="1535863"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3" name="矩形 72"/>
          <p:cNvSpPr/>
          <p:nvPr/>
        </p:nvSpPr>
        <p:spPr>
          <a:xfrm>
            <a:off x="1906129"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4" name="矩形 73"/>
          <p:cNvSpPr/>
          <p:nvPr/>
        </p:nvSpPr>
        <p:spPr>
          <a:xfrm>
            <a:off x="2276395"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5" name="矩形 74"/>
          <p:cNvSpPr/>
          <p:nvPr/>
        </p:nvSpPr>
        <p:spPr>
          <a:xfrm>
            <a:off x="2646661"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6" name="矩形 75"/>
          <p:cNvSpPr/>
          <p:nvPr/>
        </p:nvSpPr>
        <p:spPr>
          <a:xfrm>
            <a:off x="3016927"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7" name="矩形 76"/>
          <p:cNvSpPr/>
          <p:nvPr/>
        </p:nvSpPr>
        <p:spPr>
          <a:xfrm>
            <a:off x="3387193"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78" name="矩形 77"/>
          <p:cNvSpPr/>
          <p:nvPr/>
        </p:nvSpPr>
        <p:spPr>
          <a:xfrm>
            <a:off x="3757459" y="1347606"/>
            <a:ext cx="372739" cy="304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ea typeface="楷体" panose="02010609060101010101" pitchFamily="49" charset="-122"/>
              <a:cs typeface="Arial Black" panose="020B0A04020102020204" pitchFamily="34" charset="0"/>
            </a:endParaRPr>
          </a:p>
        </p:txBody>
      </p:sp>
      <p:sp>
        <p:nvSpPr>
          <p:cNvPr id="3" name="文本框 2"/>
          <p:cNvSpPr txBox="1"/>
          <p:nvPr/>
        </p:nvSpPr>
        <p:spPr>
          <a:xfrm>
            <a:off x="4415802" y="359161"/>
            <a:ext cx="3457890" cy="783193"/>
          </a:xfrm>
          <a:prstGeom prst="wedgeRoundRectCallout">
            <a:avLst>
              <a:gd name="adj1" fmla="val -63117"/>
              <a:gd name="adj2" fmla="val 96098"/>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纵横</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次 </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每个单元分为</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份都拥有全息</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Box 407"/>
          <p:cNvSpPr txBox="1"/>
          <p:nvPr/>
        </p:nvSpPr>
        <p:spPr>
          <a:xfrm>
            <a:off x="2214985" y="326324"/>
            <a:ext cx="4932761" cy="646331"/>
          </a:xfrm>
          <a:prstGeom prst="rect">
            <a:avLst/>
          </a:prstGeom>
          <a:noFill/>
        </p:spPr>
        <p:txBody>
          <a:bodyPr wrap="none" rtlCol="0">
            <a:spAutoFit/>
          </a:bodyPr>
          <a:lstStyle/>
          <a:p>
            <a:r>
              <a:rPr lang="zh-CN" altLang="en-US" sz="36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数字油田的未来 </a:t>
            </a:r>
            <a:r>
              <a:rPr lang="en-US" altLang="zh-CN" sz="36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36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a:t>
            </a:r>
            <a:endParaRPr lang="en-US" altLang="zh-CN" sz="36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nvGrpSpPr>
          <p:cNvPr id="409" name="组合 408"/>
          <p:cNvGrpSpPr/>
          <p:nvPr/>
        </p:nvGrpSpPr>
        <p:grpSpPr>
          <a:xfrm>
            <a:off x="1475857" y="1549747"/>
            <a:ext cx="7200599" cy="3385089"/>
            <a:chOff x="185569" y="1635646"/>
            <a:chExt cx="6402655" cy="3385089"/>
          </a:xfrm>
        </p:grpSpPr>
        <p:sp>
          <p:nvSpPr>
            <p:cNvPr id="410" name="矩形 409"/>
            <p:cNvSpPr/>
            <p:nvPr/>
          </p:nvSpPr>
          <p:spPr>
            <a:xfrm>
              <a:off x="323528" y="3940719"/>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f</a:t>
              </a:r>
              <a:r>
                <a:rPr lang="en-US" altLang="zh-CN" sz="3600" dirty="0">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i="1" dirty="0">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36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1" name="矩形 410"/>
            <p:cNvSpPr/>
            <p:nvPr/>
          </p:nvSpPr>
          <p:spPr>
            <a:xfrm>
              <a:off x="971600" y="2788182"/>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a:t>
              </a:r>
              <a:r>
                <a:rPr lang="en-US" altLang="zh-CN" sz="3600" dirty="0" err="1">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36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36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2" name="矩形 411"/>
            <p:cNvSpPr/>
            <p:nvPr/>
          </p:nvSpPr>
          <p:spPr>
            <a:xfrm>
              <a:off x="1619672" y="1635646"/>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a:t>
              </a:r>
              <a:r>
                <a:rPr lang="en-US" altLang="zh-CN" sz="3600" dirty="0" err="1">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54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5400" baseline="30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44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5400" baseline="30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36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3" name="TextBox 412"/>
            <p:cNvSpPr txBox="1"/>
            <p:nvPr/>
          </p:nvSpPr>
          <p:spPr>
            <a:xfrm>
              <a:off x="185569" y="4011910"/>
              <a:ext cx="1600530" cy="92333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b="1" dirty="0">
                  <a:solidFill>
                    <a:srgbClr val="FFFF00"/>
                  </a:solidFill>
                  <a:latin typeface="幼圆" panose="02010509060101010101" pitchFamily="49" charset="-122"/>
                  <a:ea typeface="幼圆" panose="02010509060101010101" pitchFamily="49" charset="-122"/>
                  <a:cs typeface="Arial Black" panose="020B0A04020102020204" pitchFamily="34" charset="0"/>
                </a:rPr>
                <a:t>数字油田</a:t>
              </a:r>
              <a:endParaRPr lang="en-US" altLang="zh-CN"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十三五</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贡献率</a:t>
              </a:r>
              <a:r>
                <a:rPr lang="en-US" altLang="zh-CN" dirty="0">
                  <a:latin typeface="幼圆" panose="02010509060101010101" pitchFamily="49" charset="-122"/>
                  <a:ea typeface="幼圆" panose="02010509060101010101" pitchFamily="49" charset="-122"/>
                  <a:cs typeface="Arial Black" panose="020B0A04020102020204" pitchFamily="34" charset="0"/>
                </a:rPr>
                <a:t>20%</a:t>
              </a: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sp>
          <p:nvSpPr>
            <p:cNvPr id="414" name="TextBox 413"/>
            <p:cNvSpPr txBox="1"/>
            <p:nvPr/>
          </p:nvSpPr>
          <p:spPr>
            <a:xfrm>
              <a:off x="823363" y="2859782"/>
              <a:ext cx="1600530" cy="92333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b="1" dirty="0">
                  <a:solidFill>
                    <a:srgbClr val="FFFF00"/>
                  </a:solidFill>
                  <a:latin typeface="幼圆" panose="02010509060101010101" pitchFamily="49" charset="-122"/>
                  <a:ea typeface="幼圆" panose="02010509060101010101" pitchFamily="49" charset="-122"/>
                  <a:cs typeface="Arial Black" panose="020B0A04020102020204" pitchFamily="34" charset="0"/>
                </a:rPr>
                <a:t>智能油田</a:t>
              </a:r>
              <a:endParaRPr lang="en-US" altLang="zh-CN"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dirty="0">
                  <a:latin typeface="幼圆" panose="02010509060101010101" pitchFamily="49" charset="-122"/>
                  <a:ea typeface="幼圆" panose="02010509060101010101" pitchFamily="49" charset="-122"/>
                  <a:cs typeface="Arial Black" panose="020B0A04020102020204" pitchFamily="34" charset="0"/>
                </a:rPr>
                <a:t>2030</a:t>
              </a:r>
              <a:r>
                <a:rPr lang="zh-CN" altLang="en-US" dirty="0">
                  <a:latin typeface="幼圆" panose="02010509060101010101" pitchFamily="49" charset="-122"/>
                  <a:ea typeface="幼圆" panose="02010509060101010101" pitchFamily="49" charset="-122"/>
                  <a:cs typeface="Arial Black" panose="020B0A04020102020204" pitchFamily="34" charset="0"/>
                </a:rPr>
                <a:t>年</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贡献率</a:t>
              </a:r>
              <a:r>
                <a:rPr lang="en-US" altLang="zh-CN" dirty="0">
                  <a:latin typeface="幼圆" panose="02010509060101010101" pitchFamily="49" charset="-122"/>
                  <a:ea typeface="幼圆" panose="02010509060101010101" pitchFamily="49" charset="-122"/>
                  <a:cs typeface="Arial Black" panose="020B0A04020102020204" pitchFamily="34" charset="0"/>
                </a:rPr>
                <a:t>40%</a:t>
              </a: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sp>
          <p:nvSpPr>
            <p:cNvPr id="415" name="TextBox 414"/>
            <p:cNvSpPr txBox="1"/>
            <p:nvPr/>
          </p:nvSpPr>
          <p:spPr>
            <a:xfrm>
              <a:off x="1466136" y="1707654"/>
              <a:ext cx="1600530"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b="1" dirty="0">
                  <a:solidFill>
                    <a:srgbClr val="FFFF00"/>
                  </a:solidFill>
                  <a:latin typeface="幼圆" panose="02010509060101010101" pitchFamily="49" charset="-122"/>
                  <a:ea typeface="幼圆" panose="02010509060101010101" pitchFamily="49" charset="-122"/>
                  <a:cs typeface="Arial Black" panose="020B0A04020102020204" pitchFamily="34" charset="0"/>
                </a:rPr>
                <a:t>全息智慧油田</a:t>
              </a:r>
              <a:endParaRPr lang="en-US" altLang="zh-CN"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dirty="0">
                  <a:latin typeface="幼圆" panose="02010509060101010101" pitchFamily="49" charset="-122"/>
                  <a:ea typeface="幼圆" panose="02010509060101010101" pitchFamily="49" charset="-122"/>
                  <a:cs typeface="Arial Black" panose="020B0A04020102020204" pitchFamily="34" charset="0"/>
                </a:rPr>
                <a:t>2059</a:t>
              </a:r>
              <a:r>
                <a:rPr lang="zh-CN" altLang="en-US" dirty="0">
                  <a:latin typeface="幼圆" panose="02010509060101010101" pitchFamily="49" charset="-122"/>
                  <a:ea typeface="幼圆" panose="02010509060101010101" pitchFamily="49" charset="-122"/>
                  <a:cs typeface="Arial Black" panose="020B0A04020102020204" pitchFamily="34" charset="0"/>
                </a:rPr>
                <a:t>年</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贡献率</a:t>
              </a:r>
              <a:r>
                <a:rPr lang="en-US" altLang="zh-CN" dirty="0">
                  <a:latin typeface="幼圆" panose="02010509060101010101" pitchFamily="49" charset="-122"/>
                  <a:ea typeface="幼圆" panose="02010509060101010101" pitchFamily="49" charset="-122"/>
                  <a:cs typeface="Arial Black" panose="020B0A04020102020204" pitchFamily="34" charset="0"/>
                </a:rPr>
                <a:t>60%</a:t>
              </a: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grpSp>
      <p:sp>
        <p:nvSpPr>
          <p:cNvPr id="416" name="TextBox 415"/>
          <p:cNvSpPr txBox="1"/>
          <p:nvPr/>
        </p:nvSpPr>
        <p:spPr>
          <a:xfrm>
            <a:off x="1919258" y="974396"/>
            <a:ext cx="5570756" cy="400110"/>
          </a:xfrm>
          <a:prstGeom prst="rect">
            <a:avLst/>
          </a:prstGeom>
          <a:noFill/>
        </p:spPr>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信息对系统的贡献越来越大，逐步发挥主导作用</a:t>
            </a:r>
          </a:p>
        </p:txBody>
      </p:sp>
      <p:sp>
        <p:nvSpPr>
          <p:cNvPr id="12" name="矩形 11"/>
          <p:cNvSpPr/>
          <p:nvPr/>
        </p:nvSpPr>
        <p:spPr>
          <a:xfrm>
            <a:off x="0" y="0"/>
            <a:ext cx="1115616" cy="51435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梦想云与数据湖</a:t>
            </a:r>
          </a:p>
        </p:txBody>
      </p:sp>
      <p:sp>
        <p:nvSpPr>
          <p:cNvPr id="3" name="TextBox 2"/>
          <p:cNvSpPr txBox="1"/>
          <p:nvPr/>
        </p:nvSpPr>
        <p:spPr>
          <a:xfrm>
            <a:off x="1263109" y="271849"/>
            <a:ext cx="6776214" cy="584775"/>
          </a:xfrm>
          <a:prstGeom prst="rect">
            <a:avLst/>
          </a:prstGeom>
          <a:noFill/>
        </p:spPr>
        <p:txBody>
          <a:bodyPr wrap="none" rtlCol="0">
            <a:spAutoFit/>
          </a:bodyPr>
          <a:lstStyle/>
          <a:p>
            <a:r>
              <a:rPr lang="zh-CN" altLang="en-US" sz="32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集团公司勘探与生产信息化顶层设计</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2" cstate="screen"/>
          <a:stretch>
            <a:fillRect/>
          </a:stretch>
        </p:blipFill>
        <p:spPr>
          <a:xfrm>
            <a:off x="5580112" y="1383618"/>
            <a:ext cx="3168352" cy="2376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矩形 6"/>
          <p:cNvSpPr/>
          <p:nvPr/>
        </p:nvSpPr>
        <p:spPr>
          <a:xfrm>
            <a:off x="1403648" y="853846"/>
            <a:ext cx="3888432" cy="3877985"/>
          </a:xfrm>
          <a:prstGeom prst="rect">
            <a:avLst/>
          </a:prstGeom>
        </p:spPr>
        <p:txBody>
          <a:bodyPr wrap="square">
            <a:spAutoFit/>
          </a:bodyPr>
          <a:lstStyle/>
          <a:p>
            <a:pPr algn="just">
              <a:lnSpc>
                <a:spcPct val="150000"/>
              </a:lnSpc>
            </a:pPr>
            <a:r>
              <a:rPr lang="zh-CN" altLang="en-US" sz="2000" dirty="0">
                <a:solidFill>
                  <a:srgbClr val="333333"/>
                </a:solidFill>
                <a:latin typeface="方正超粗黑简体" panose="03000509000000000000" pitchFamily="65" charset="-122"/>
                <a:ea typeface="方正超粗黑简体" panose="03000509000000000000" pitchFamily="65" charset="-122"/>
                <a:cs typeface="Arial Black" panose="020B0A04020102020204" pitchFamily="34" charset="0"/>
              </a:rPr>
              <a:t>勘探开发梦想云平台</a:t>
            </a:r>
            <a:r>
              <a:rPr lang="en-US" altLang="zh-CN" sz="2000" dirty="0">
                <a:solidFill>
                  <a:srgbClr val="333333"/>
                </a:solidFill>
                <a:latin typeface="方正超粗黑简体" panose="03000509000000000000" pitchFamily="65" charset="-122"/>
                <a:ea typeface="方正超粗黑简体" panose="03000509000000000000" pitchFamily="65" charset="-122"/>
                <a:cs typeface="Arial Black" panose="020B0A04020102020204" pitchFamily="34" charset="0"/>
              </a:rPr>
              <a:t>2.0</a:t>
            </a:r>
          </a:p>
          <a:p>
            <a:pPr algn="just">
              <a:lnSpc>
                <a:spcPct val="150000"/>
              </a:lnSpc>
            </a:pPr>
            <a:r>
              <a:rPr lang="zh-CN" altLang="en-US" sz="1600" dirty="0">
                <a:solidFill>
                  <a:srgbClr val="FF0000"/>
                </a:solidFill>
                <a:latin typeface="幼圆" panose="02010509060101010101" pitchFamily="49" charset="-122"/>
                <a:ea typeface="幼圆" panose="02010509060101010101" pitchFamily="49" charset="-122"/>
                <a:cs typeface="Arial Black" panose="020B0A04020102020204" pitchFamily="34" charset="0"/>
              </a:rPr>
              <a:t>  </a:t>
            </a:r>
            <a:r>
              <a:rPr lang="zh-CN" altLang="en-US"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梦想云</a:t>
            </a:r>
            <a:r>
              <a:rPr lang="en-US" altLang="zh-CN"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1.0</a:t>
            </a:r>
            <a:r>
              <a:rPr lang="zh-CN" altLang="en-US"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构建了统一数据湖、统一技术平台，支撑油气勘探、开发生产、协同研究、生产运行、经营管理、安全环保等</a:t>
            </a:r>
            <a:r>
              <a:rPr lang="en-US" altLang="zh-CN"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6</a:t>
            </a:r>
            <a:r>
              <a:rPr lang="zh-CN" altLang="en-US"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大业务应用。</a:t>
            </a:r>
            <a:endParaRPr lang="en-US" altLang="zh-CN" sz="1600" dirty="0">
              <a:solidFill>
                <a:srgbClr val="333333"/>
              </a:solidFill>
              <a:latin typeface="幼圆" panose="02010509060101010101" pitchFamily="49" charset="-122"/>
              <a:ea typeface="幼圆" panose="02010509060101010101" pitchFamily="49" charset="-122"/>
              <a:cs typeface="Arial Black" panose="020B0A04020102020204" pitchFamily="34" charset="0"/>
            </a:endParaRPr>
          </a:p>
          <a:p>
            <a:pPr algn="just">
              <a:lnSpc>
                <a:spcPct val="150000"/>
              </a:lnSpc>
            </a:pPr>
            <a:r>
              <a:rPr lang="zh-CN" altLang="en-US" sz="1600" dirty="0">
                <a:solidFill>
                  <a:srgbClr val="FF0000"/>
                </a:solidFill>
                <a:latin typeface="幼圆" panose="02010509060101010101" pitchFamily="49" charset="-122"/>
                <a:ea typeface="幼圆" panose="02010509060101010101" pitchFamily="49" charset="-122"/>
                <a:cs typeface="Arial Black" panose="020B0A04020102020204" pitchFamily="34" charset="0"/>
              </a:rPr>
              <a:t>  </a:t>
            </a:r>
            <a:r>
              <a:rPr lang="zh-CN" altLang="en-US"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梦想云</a:t>
            </a:r>
            <a:r>
              <a:rPr lang="en-US" altLang="zh-CN"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2.0</a:t>
            </a:r>
            <a:r>
              <a:rPr lang="zh-CN" altLang="en-US" sz="1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在数据湖方面新增连环湖、智能检索、大数据分析、数据洞察四大功能。此外，还扩展了技术底台的多语言开发环境，全新构建服务中台，新增业务服务中心、移动服务中心和</a:t>
            </a:r>
            <a:r>
              <a:rPr lang="en-US" altLang="zh-CN"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AI</a:t>
            </a:r>
            <a:r>
              <a:rPr lang="zh-CN" altLang="en-US" sz="1600" dirty="0">
                <a:solidFill>
                  <a:srgbClr val="333333"/>
                </a:solidFill>
                <a:latin typeface="幼圆" panose="02010509060101010101" pitchFamily="49" charset="-122"/>
                <a:ea typeface="幼圆" panose="02010509060101010101" pitchFamily="49" charset="-122"/>
                <a:cs typeface="Arial Black" panose="020B0A04020102020204" pitchFamily="34" charset="0"/>
              </a:rPr>
              <a:t>服务中心。</a:t>
            </a:r>
            <a:endParaRPr lang="zh-CN" altLang="en-US" sz="1600" dirty="0">
              <a:latin typeface="幼圆" panose="02010509060101010101" pitchFamily="49" charset="-122"/>
              <a:ea typeface="幼圆" panose="02010509060101010101" pitchFamily="49" charset="-122"/>
              <a:cs typeface="Arial Black" panose="020B0A04020102020204" pitchFamily="34" charset="0"/>
            </a:endParaRPr>
          </a:p>
        </p:txBody>
      </p:sp>
      <p:sp>
        <p:nvSpPr>
          <p:cNvPr id="4" name="文本框 3"/>
          <p:cNvSpPr txBox="1"/>
          <p:nvPr/>
        </p:nvSpPr>
        <p:spPr>
          <a:xfrm>
            <a:off x="5665912" y="4265912"/>
            <a:ext cx="2954655" cy="461665"/>
          </a:xfrm>
          <a:prstGeom prst="rect">
            <a:avLst/>
          </a:prstGeom>
          <a:noFill/>
          <a:ln w="3175">
            <a:solidFill>
              <a:schemeClr val="tx1"/>
            </a:solidFill>
          </a:ln>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生态思维：大系统观</a:t>
            </a:r>
          </a:p>
        </p:txBody>
      </p:sp>
      <p:sp>
        <p:nvSpPr>
          <p:cNvPr id="8" name="文本框 7"/>
          <p:cNvSpPr txBox="1"/>
          <p:nvPr/>
        </p:nvSpPr>
        <p:spPr>
          <a:xfrm>
            <a:off x="7164288" y="1014286"/>
            <a:ext cx="1236236" cy="369332"/>
          </a:xfrm>
          <a:prstGeom prst="rect">
            <a:avLst/>
          </a:prstGeom>
          <a:noFill/>
        </p:spPr>
        <p:txBody>
          <a:bodyPr wrap="none" rtlCol="0">
            <a:spAutoFit/>
          </a:bodyPr>
          <a:lstStyle/>
          <a:p>
            <a:r>
              <a:rPr lang="en-US" altLang="zh-CN" dirty="0">
                <a:ea typeface="方正粗宋简体" panose="03000509000000000000" pitchFamily="65" charset="-122"/>
                <a:cs typeface="Arial Black" panose="020B0A04020102020204" pitchFamily="34" charset="0"/>
              </a:rPr>
              <a:t>2019.11.27</a:t>
            </a:r>
            <a:endParaRPr lang="zh-CN" altLang="en-US" dirty="0">
              <a:ea typeface="方正粗宋简体" panose="03000509000000000000" pitchFamily="65" charset="-122"/>
              <a:cs typeface="Arial Black" panose="020B0A0402010202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梦想云与数据湖</a:t>
            </a:r>
          </a:p>
        </p:txBody>
      </p:sp>
      <p:sp>
        <p:nvSpPr>
          <p:cNvPr id="3" name="TextBox 2"/>
          <p:cNvSpPr txBox="1"/>
          <p:nvPr/>
        </p:nvSpPr>
        <p:spPr>
          <a:xfrm>
            <a:off x="1263109" y="271849"/>
            <a:ext cx="6776214" cy="584775"/>
          </a:xfrm>
          <a:prstGeom prst="rect">
            <a:avLst/>
          </a:prstGeom>
          <a:noFill/>
        </p:spPr>
        <p:txBody>
          <a:bodyPr wrap="none" rtlCol="0">
            <a:spAutoFit/>
          </a:bodyPr>
          <a:lstStyle/>
          <a:p>
            <a:r>
              <a:rPr lang="zh-CN" altLang="en-US" sz="32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集团公司勘探与生产信息化顶层设计</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6" name="文本框 5"/>
          <p:cNvSpPr txBox="1"/>
          <p:nvPr/>
        </p:nvSpPr>
        <p:spPr>
          <a:xfrm>
            <a:off x="1403648" y="771550"/>
            <a:ext cx="7380820" cy="923330"/>
          </a:xfrm>
          <a:prstGeom prst="rect">
            <a:avLst/>
          </a:prstGeom>
          <a:noFill/>
        </p:spPr>
        <p:txBody>
          <a:bodyPr wrap="square" rtlCol="0">
            <a:spAutoFit/>
          </a:bodyPr>
          <a:lstStyle/>
          <a:p>
            <a:pPr indent="268605" algn="just">
              <a:lnSpc>
                <a:spcPct val="150000"/>
              </a:lnSpc>
            </a:pPr>
            <a:r>
              <a:rPr lang="zh-CN" altLang="en-US" dirty="0">
                <a:latin typeface="幼圆" panose="02010509060101010101" pitchFamily="49" charset="-122"/>
                <a:ea typeface="幼圆" panose="02010509060101010101" pitchFamily="49" charset="-122"/>
                <a:cs typeface="Arial Black" panose="020B0A04020102020204" pitchFamily="34" charset="0"/>
              </a:rPr>
              <a:t>制定梦想云“两步走”实施战略，以“两统一”基础建设为重点，构建勘探业务协同研究应用环境。</a:t>
            </a:r>
            <a:endParaRPr lang="zh-CN" altLang="en-US" dirty="0">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4" name="图片 3"/>
          <p:cNvPicPr>
            <a:picLocks noChangeAspect="1"/>
          </p:cNvPicPr>
          <p:nvPr/>
        </p:nvPicPr>
        <p:blipFill>
          <a:blip r:embed="rId2" cstate="screen"/>
          <a:stretch>
            <a:fillRect/>
          </a:stretch>
        </p:blipFill>
        <p:spPr>
          <a:xfrm>
            <a:off x="1511660" y="1707654"/>
            <a:ext cx="7272808" cy="2977620"/>
          </a:xfrm>
          <a:prstGeom prst="rect">
            <a:avLst/>
          </a:prstGeom>
        </p:spPr>
      </p:pic>
      <p:sp>
        <p:nvSpPr>
          <p:cNvPr id="211" name="文本框 210"/>
          <p:cNvSpPr txBox="1"/>
          <p:nvPr/>
        </p:nvSpPr>
        <p:spPr>
          <a:xfrm>
            <a:off x="2497267" y="4601520"/>
            <a:ext cx="4897495" cy="523220"/>
          </a:xfrm>
          <a:prstGeom prst="rect">
            <a:avLst/>
          </a:prstGeom>
          <a:noFill/>
        </p:spPr>
        <p:txBody>
          <a:bodyPr wrap="none" rtlCol="0">
            <a:spAutoFit/>
          </a:bodyPr>
          <a:lstStyle/>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大庆油田：</a:t>
            </a:r>
            <a:r>
              <a:rPr lang="en-US" altLang="zh-CN"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P2P</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：平台</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平台路线</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99FF"/>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梦想云与数据湖</a:t>
            </a:r>
          </a:p>
        </p:txBody>
      </p:sp>
      <p:sp>
        <p:nvSpPr>
          <p:cNvPr id="3" name="TextBox 2"/>
          <p:cNvSpPr txBox="1"/>
          <p:nvPr/>
        </p:nvSpPr>
        <p:spPr>
          <a:xfrm>
            <a:off x="1263109" y="271849"/>
            <a:ext cx="6776214" cy="584775"/>
          </a:xfrm>
          <a:prstGeom prst="rect">
            <a:avLst/>
          </a:prstGeom>
          <a:noFill/>
        </p:spPr>
        <p:txBody>
          <a:bodyPr wrap="none" rtlCol="0">
            <a:spAutoFit/>
          </a:bodyPr>
          <a:lstStyle/>
          <a:p>
            <a:r>
              <a:rPr lang="zh-CN" altLang="en-US" sz="32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集团公司勘探与生产信息化顶层设计</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2" cstate="screen"/>
          <a:stretch>
            <a:fillRect/>
          </a:stretch>
        </p:blipFill>
        <p:spPr>
          <a:xfrm>
            <a:off x="1628460" y="2363652"/>
            <a:ext cx="7128792" cy="2440346"/>
          </a:xfrm>
          <a:prstGeom prst="rect">
            <a:avLst/>
          </a:prstGeom>
        </p:spPr>
      </p:pic>
      <p:sp>
        <p:nvSpPr>
          <p:cNvPr id="127" name="Content Placeholder 34"/>
          <p:cNvSpPr txBox="1">
            <a:spLocks noChangeArrowheads="1"/>
          </p:cNvSpPr>
          <p:nvPr/>
        </p:nvSpPr>
        <p:spPr bwMode="auto">
          <a:xfrm>
            <a:off x="1232843" y="1351808"/>
            <a:ext cx="6552728" cy="637077"/>
          </a:xfrm>
          <a:prstGeom prst="rect">
            <a:avLst/>
          </a:prstGeom>
          <a:noFill/>
          <a:ln w="9525">
            <a:noFill/>
            <a:miter lim="800000"/>
          </a:ln>
        </p:spPr>
        <p:txBody>
          <a:bodyPr lIns="68517" tIns="34260" rIns="68517" bIns="34260"/>
          <a:lstStyle/>
          <a:p>
            <a:pPr indent="447675" algn="just" defTabSz="684530">
              <a:lnSpc>
                <a:spcPct val="150000"/>
              </a:lnSpc>
              <a:spcBef>
                <a:spcPts val="225"/>
              </a:spcBef>
              <a:spcAft>
                <a:spcPts val="225"/>
              </a:spcAft>
              <a:buClr>
                <a:srgbClr val="CC0001"/>
              </a:buClr>
            </a:pPr>
            <a:endParaRPr lang="en-US" altLang="zh-CN" dirty="0">
              <a:latin typeface="幼圆" panose="02010509060101010101" pitchFamily="49" charset="-122"/>
              <a:ea typeface="幼圆" panose="02010509060101010101" pitchFamily="49" charset="-122"/>
              <a:cs typeface="Arial" panose="020B0604020202020204" pitchFamily="34" charset="0"/>
            </a:endParaRPr>
          </a:p>
        </p:txBody>
      </p:sp>
      <p:sp>
        <p:nvSpPr>
          <p:cNvPr id="128" name="矩形 64"/>
          <p:cNvSpPr>
            <a:spLocks noChangeArrowheads="1"/>
          </p:cNvSpPr>
          <p:nvPr/>
        </p:nvSpPr>
        <p:spPr bwMode="auto">
          <a:xfrm>
            <a:off x="1481616" y="859365"/>
            <a:ext cx="7275635" cy="1692771"/>
          </a:xfrm>
          <a:prstGeom prst="rect">
            <a:avLst/>
          </a:prstGeom>
          <a:noFill/>
          <a:ln w="9525">
            <a:noFill/>
            <a:miter lim="800000"/>
          </a:ln>
        </p:spPr>
        <p:txBody>
          <a:bodyPr wrap="square">
            <a:spAutoFit/>
          </a:bodyPr>
          <a:lstStyle/>
          <a:p>
            <a:pPr marL="0" lvl="4" indent="358775" algn="just" eaLnBrk="0" hangingPunct="0">
              <a:lnSpc>
                <a:spcPct val="130000"/>
              </a:lnSpc>
            </a:pPr>
            <a:r>
              <a:rPr lang="zh-CN" altLang="en-US" sz="2000" dirty="0">
                <a:solidFill>
                  <a:srgbClr val="000000"/>
                </a:solidFill>
                <a:latin typeface="幼圆" panose="02010509060101010101" pitchFamily="49" charset="-122"/>
                <a:ea typeface="幼圆" panose="02010509060101010101" pitchFamily="49" charset="-122"/>
                <a:cs typeface="Arial Black" panose="020B0A04020102020204" pitchFamily="34" charset="0"/>
              </a:rPr>
              <a:t>建设统一数据湖，管理海量的勘探开发数据资产。</a:t>
            </a:r>
            <a:r>
              <a:rPr lang="zh-CN" altLang="en-US" sz="2000" dirty="0">
                <a:latin typeface="幼圆" panose="02010509060101010101" pitchFamily="49" charset="-122"/>
                <a:ea typeface="幼圆" panose="02010509060101010101" pitchFamily="49" charset="-122"/>
                <a:cs typeface="Arial" panose="020B0604020202020204" pitchFamily="34" charset="0"/>
              </a:rPr>
              <a:t>建立统一勘探开发数据模型（</a:t>
            </a:r>
            <a:r>
              <a:rPr lang="en-US" altLang="zh-CN" sz="2000" dirty="0">
                <a:latin typeface="幼圆" panose="02010509060101010101" pitchFamily="49" charset="-122"/>
                <a:ea typeface="幼圆" panose="02010509060101010101" pitchFamily="49" charset="-122"/>
                <a:cs typeface="Arial" panose="020B0604020202020204" pitchFamily="34" charset="0"/>
              </a:rPr>
              <a:t>EPDM</a:t>
            </a:r>
            <a:r>
              <a:rPr lang="zh-CN" altLang="en-US" sz="2000" dirty="0">
                <a:latin typeface="幼圆" panose="02010509060101010101" pitchFamily="49" charset="-122"/>
                <a:ea typeface="幼圆" panose="02010509060101010101" pitchFamily="49" charset="-122"/>
                <a:cs typeface="Arial" panose="020B0604020202020204" pitchFamily="34" charset="0"/>
              </a:rPr>
              <a:t>）标准，</a:t>
            </a:r>
            <a:r>
              <a:rPr lang="en-US" altLang="zh-CN" sz="2000" dirty="0">
                <a:latin typeface="幼圆" panose="02010509060101010101" pitchFamily="49" charset="-122"/>
                <a:ea typeface="幼圆" panose="02010509060101010101" pitchFamily="49" charset="-122"/>
                <a:cs typeface="Arial" panose="020B0604020202020204" pitchFamily="34" charset="0"/>
              </a:rPr>
              <a:t>45</a:t>
            </a:r>
            <a:r>
              <a:rPr lang="zh-CN" altLang="en-US" sz="2000" dirty="0">
                <a:latin typeface="幼圆" panose="02010509060101010101" pitchFamily="49" charset="-122"/>
                <a:ea typeface="幼圆" panose="02010509060101010101" pitchFamily="49" charset="-122"/>
                <a:cs typeface="Arial" panose="020B0604020202020204" pitchFamily="34" charset="0"/>
              </a:rPr>
              <a:t>万口油气水井、</a:t>
            </a:r>
            <a:r>
              <a:rPr lang="en-US" altLang="zh-CN" sz="2000" dirty="0">
                <a:latin typeface="幼圆" panose="02010509060101010101" pitchFamily="49" charset="-122"/>
                <a:ea typeface="幼圆" panose="02010509060101010101" pitchFamily="49" charset="-122"/>
                <a:cs typeface="Arial" panose="020B0604020202020204" pitchFamily="34" charset="0"/>
              </a:rPr>
              <a:t>600</a:t>
            </a:r>
            <a:r>
              <a:rPr lang="zh-CN" altLang="en-US" sz="2000" dirty="0">
                <a:latin typeface="幼圆" panose="02010509060101010101" pitchFamily="49" charset="-122"/>
                <a:ea typeface="幼圆" panose="02010509060101010101" pitchFamily="49" charset="-122"/>
                <a:cs typeface="Arial" panose="020B0604020202020204" pitchFamily="34" charset="0"/>
              </a:rPr>
              <a:t>个油气藏、</a:t>
            </a:r>
            <a:r>
              <a:rPr lang="en-US" altLang="zh-CN" sz="2000" dirty="0">
                <a:latin typeface="幼圆" panose="02010509060101010101" pitchFamily="49" charset="-122"/>
                <a:ea typeface="幼圆" panose="02010509060101010101" pitchFamily="49" charset="-122"/>
                <a:cs typeface="Arial" panose="020B0604020202020204" pitchFamily="34" charset="0"/>
              </a:rPr>
              <a:t>7000</a:t>
            </a:r>
            <a:r>
              <a:rPr lang="zh-CN" altLang="en-US" sz="2000" dirty="0">
                <a:latin typeface="幼圆" panose="02010509060101010101" pitchFamily="49" charset="-122"/>
                <a:ea typeface="幼圆" panose="02010509060101010101" pitchFamily="49" charset="-122"/>
                <a:cs typeface="Arial" panose="020B0604020202020204" pitchFamily="34" charset="0"/>
              </a:rPr>
              <a:t>个地震工区、</a:t>
            </a:r>
            <a:r>
              <a:rPr lang="en-US" altLang="zh-CN" sz="2000" dirty="0">
                <a:latin typeface="幼圆" panose="02010509060101010101" pitchFamily="49" charset="-122"/>
                <a:ea typeface="幼圆" panose="02010509060101010101" pitchFamily="49" charset="-122"/>
                <a:cs typeface="Arial" panose="020B0604020202020204" pitchFamily="34" charset="0"/>
              </a:rPr>
              <a:t>3.6</a:t>
            </a:r>
            <a:r>
              <a:rPr lang="zh-CN" altLang="en-US" sz="2000" dirty="0">
                <a:latin typeface="幼圆" panose="02010509060101010101" pitchFamily="49" charset="-122"/>
                <a:ea typeface="幼圆" panose="02010509060101010101" pitchFamily="49" charset="-122"/>
                <a:cs typeface="Arial" panose="020B0604020202020204" pitchFamily="34" charset="0"/>
              </a:rPr>
              <a:t>万座间站库、</a:t>
            </a:r>
            <a:r>
              <a:rPr lang="en-US" altLang="zh-CN" sz="2000" dirty="0">
                <a:latin typeface="幼圆" panose="02010509060101010101" pitchFamily="49" charset="-122"/>
                <a:ea typeface="幼圆" panose="02010509060101010101" pitchFamily="49" charset="-122"/>
                <a:cs typeface="Arial" panose="020B0604020202020204" pitchFamily="34" charset="0"/>
              </a:rPr>
              <a:t>60</a:t>
            </a:r>
            <a:r>
              <a:rPr lang="zh-CN" altLang="en-US" sz="2000" dirty="0">
                <a:latin typeface="幼圆" panose="02010509060101010101" pitchFamily="49" charset="-122"/>
                <a:ea typeface="幼圆" panose="02010509060101010101" pitchFamily="49" charset="-122"/>
                <a:cs typeface="Arial" panose="020B0604020202020204" pitchFamily="34" charset="0"/>
              </a:rPr>
              <a:t>年历史数据等实现了入库管理。</a:t>
            </a:r>
            <a:endParaRPr lang="en-US" altLang="zh-CN" sz="2000" dirty="0">
              <a:solidFill>
                <a:srgbClr val="000000"/>
              </a:solidFill>
              <a:latin typeface="幼圆" panose="02010509060101010101" pitchFamily="49" charset="-122"/>
              <a:ea typeface="幼圆" panose="02010509060101010101" pitchFamily="49" charset="-122"/>
              <a:cs typeface="Arial Black" panose="020B0A04020102020204" pitchFamily="34" charset="0"/>
            </a:endParaRPr>
          </a:p>
        </p:txBody>
      </p:sp>
      <p:sp>
        <p:nvSpPr>
          <p:cNvPr id="129" name="文本框 128"/>
          <p:cNvSpPr txBox="1"/>
          <p:nvPr/>
        </p:nvSpPr>
        <p:spPr>
          <a:xfrm>
            <a:off x="1691680" y="4587974"/>
            <a:ext cx="6699270" cy="461665"/>
          </a:xfrm>
          <a:prstGeom prst="rect">
            <a:avLst/>
          </a:prstGeom>
          <a:noFill/>
          <a:ln w="3175">
            <a:solidFill>
              <a:srgbClr val="C00000"/>
            </a:solidFill>
          </a:ln>
        </p:spPr>
        <p:txBody>
          <a:bodyPr wrap="non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主湖</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区域湖</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连环湖：</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块茎思维、全息有机系统</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screen"/>
          <a:stretch>
            <a:fillRect/>
          </a:stretch>
        </p:blipFill>
        <p:spPr>
          <a:xfrm>
            <a:off x="4283968" y="555526"/>
            <a:ext cx="1512168" cy="2139652"/>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图片 2"/>
          <p:cNvPicPr>
            <a:picLocks noChangeAspect="1"/>
          </p:cNvPicPr>
          <p:nvPr/>
        </p:nvPicPr>
        <p:blipFill>
          <a:blip r:embed="rId3">
            <a:clrChange>
              <a:clrFrom>
                <a:srgbClr val="FFFBFE"/>
              </a:clrFrom>
              <a:clrTo>
                <a:srgbClr val="FFFBFE">
                  <a:alpha val="0"/>
                </a:srgbClr>
              </a:clrTo>
            </a:clrChange>
          </a:blip>
          <a:stretch>
            <a:fillRect/>
          </a:stretch>
        </p:blipFill>
        <p:spPr>
          <a:xfrm>
            <a:off x="4572000" y="627534"/>
            <a:ext cx="4157980" cy="4392488"/>
          </a:xfrm>
          <a:prstGeom prst="rect">
            <a:avLst/>
          </a:prstGeom>
          <a:noFill/>
          <a:ln w="9525">
            <a:noFill/>
          </a:ln>
        </p:spPr>
      </p:pic>
      <p:sp>
        <p:nvSpPr>
          <p:cNvPr id="14" name="文本框 3"/>
          <p:cNvSpPr txBox="1"/>
          <p:nvPr/>
        </p:nvSpPr>
        <p:spPr>
          <a:xfrm>
            <a:off x="467544" y="2603470"/>
            <a:ext cx="3384376" cy="2123658"/>
          </a:xfrm>
          <a:prstGeom prst="rect">
            <a:avLst/>
          </a:prstGeom>
        </p:spPr>
        <p:style>
          <a:lnRef idx="3">
            <a:schemeClr val="lt1"/>
          </a:lnRef>
          <a:fillRef idx="1">
            <a:schemeClr val="accent5"/>
          </a:fillRef>
          <a:effectRef idx="1">
            <a:schemeClr val="accent5"/>
          </a:effectRef>
          <a:fontRef idx="minor">
            <a:schemeClr val="lt1"/>
          </a:fontRef>
        </p:style>
        <p:txBody>
          <a:bodyPr wrap="square" anchor="t">
            <a:spAutoFit/>
          </a:bodyPr>
          <a:lstStyle/>
          <a:p>
            <a:pPr indent="360680" algn="just" hangingPunct="0">
              <a:buClr>
                <a:srgbClr val="FF0000"/>
              </a:buClr>
            </a:pP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进入新时代，为适应油田振兴发展的需要，助力油公司模式改革，实现产业转型升级，探索中国特色社会主义新型工业化之路，大庆油田实施“</a:t>
            </a:r>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数字油田</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a:t>
            </a:r>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智能油田</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a:t>
            </a:r>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智慧油田</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”协同推进战略。</a:t>
            </a:r>
          </a:p>
        </p:txBody>
      </p:sp>
      <p:sp>
        <p:nvSpPr>
          <p:cNvPr id="16" name="文本框 3"/>
          <p:cNvSpPr txBox="1"/>
          <p:nvPr/>
        </p:nvSpPr>
        <p:spPr>
          <a:xfrm>
            <a:off x="467544" y="1584725"/>
            <a:ext cx="3384376" cy="984885"/>
          </a:xfrm>
          <a:prstGeom prst="rect">
            <a:avLst/>
          </a:prstGeom>
        </p:spPr>
        <p:style>
          <a:lnRef idx="3">
            <a:schemeClr val="lt1"/>
          </a:lnRef>
          <a:fillRef idx="1">
            <a:schemeClr val="accent5"/>
          </a:fillRef>
          <a:effectRef idx="1">
            <a:schemeClr val="accent5"/>
          </a:effectRef>
          <a:fontRef idx="minor">
            <a:schemeClr val="lt1"/>
          </a:fontRef>
        </p:style>
        <p:txBody>
          <a:bodyPr wrap="square" anchor="t">
            <a:spAutoFit/>
          </a:bodyPr>
          <a:lstStyle/>
          <a:p>
            <a:pPr indent="360680" algn="just" hangingPunct="0">
              <a:buClr>
                <a:srgbClr val="FF0000"/>
              </a:buClr>
            </a:pPr>
            <a:r>
              <a:rPr lang="en-US" altLang="zh-CN"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1999</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年，大庆油田在全球范围内首先提出了“</a:t>
            </a:r>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数字油田</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”理念，并一直努力推进。</a:t>
            </a:r>
          </a:p>
        </p:txBody>
      </p:sp>
      <p:sp>
        <p:nvSpPr>
          <p:cNvPr id="17" name="文本框 3"/>
          <p:cNvSpPr txBox="1"/>
          <p:nvPr/>
        </p:nvSpPr>
        <p:spPr>
          <a:xfrm>
            <a:off x="467544" y="627534"/>
            <a:ext cx="3384376" cy="923330"/>
          </a:xfrm>
          <a:prstGeom prst="rect">
            <a:avLst/>
          </a:prstGeom>
        </p:spPr>
        <p:style>
          <a:lnRef idx="3">
            <a:schemeClr val="lt1"/>
          </a:lnRef>
          <a:fillRef idx="1">
            <a:schemeClr val="accent5"/>
          </a:fillRef>
          <a:effectRef idx="1">
            <a:schemeClr val="accent5"/>
          </a:effectRef>
          <a:fontRef idx="minor">
            <a:schemeClr val="lt1"/>
          </a:fontRef>
        </p:style>
        <p:txBody>
          <a:bodyPr wrap="square" anchor="t">
            <a:spAutoFit/>
          </a:bodyPr>
          <a:lstStyle/>
          <a:p>
            <a:pPr indent="360680" algn="just" hangingPunct="0">
              <a:buClr>
                <a:srgbClr val="FF0000"/>
              </a:buClr>
            </a:pP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sym typeface="方正粗宋简体" panose="03000509000000000000" pitchFamily="65" charset="-122"/>
              </a:rPr>
              <a:t>近年来，按照中国石油统一领导和规划部署，大庆油田信息化取得了辉煌的成就。</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51520" y="915566"/>
            <a:ext cx="4106166" cy="3877985"/>
          </a:xfrm>
          <a:prstGeom prst="rect">
            <a:avLst/>
          </a:prstGeom>
          <a:noFill/>
        </p:spPr>
        <p:txBody>
          <a:bodyPr wrap="square" rtlCol="0">
            <a:spAutoFit/>
          </a:bodyPr>
          <a:lstStyle/>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顶层设计：</a:t>
            </a:r>
            <a:r>
              <a:rPr lang="zh-CN" altLang="en-US" dirty="0">
                <a:latin typeface="幼圆" panose="02010509060101010101" pitchFamily="49" charset="-122"/>
                <a:ea typeface="幼圆" panose="02010509060101010101" pitchFamily="49" charset="-122"/>
                <a:cs typeface="Arial Black" panose="020B0A04020102020204" pitchFamily="34" charset="0"/>
              </a:rPr>
              <a:t>领导高屋建瓴</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just"/>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孙总要求</a:t>
            </a:r>
            <a:r>
              <a:rPr lang="zh-CN" altLang="en-US" dirty="0">
                <a:latin typeface="幼圆" panose="02010509060101010101" pitchFamily="49" charset="-122"/>
                <a:ea typeface="幼圆" panose="02010509060101010101" pitchFamily="49" charset="-122"/>
                <a:cs typeface="Arial Black" panose="020B0A04020102020204" pitchFamily="34" charset="0"/>
              </a:rPr>
              <a:t>：十三五内机房削减</a:t>
            </a:r>
            <a:r>
              <a:rPr lang="en-US" altLang="zh-CN" dirty="0">
                <a:latin typeface="幼圆" panose="02010509060101010101" pitchFamily="49" charset="-122"/>
                <a:ea typeface="幼圆" panose="02010509060101010101" pitchFamily="49" charset="-122"/>
                <a:cs typeface="Arial Black" panose="020B0A04020102020204" pitchFamily="34" charset="0"/>
              </a:rPr>
              <a:t>95%</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王总要求</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2019</a:t>
            </a:r>
            <a:r>
              <a:rPr lang="zh-CN" altLang="en-US" dirty="0">
                <a:latin typeface="幼圆" panose="02010509060101010101" pitchFamily="49" charset="-122"/>
                <a:ea typeface="幼圆" panose="02010509060101010101" pitchFamily="49" charset="-122"/>
                <a:cs typeface="Arial Black" panose="020B0A04020102020204" pitchFamily="34" charset="0"/>
              </a:rPr>
              <a:t>年完成经营管理与生产辅助业务信息系统云化；</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卢总要求</a:t>
            </a:r>
            <a:r>
              <a:rPr lang="zh-CN" altLang="en-US" dirty="0">
                <a:latin typeface="幼圆" panose="02010509060101010101" pitchFamily="49" charset="-122"/>
                <a:ea typeface="幼圆" panose="02010509060101010101" pitchFamily="49" charset="-122"/>
                <a:cs typeface="Arial Black" panose="020B0A04020102020204" pitchFamily="34" charset="0"/>
              </a:rPr>
              <a:t>：实现五个集中。</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使命感：</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信息人的梦想</a:t>
            </a:r>
          </a:p>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统一平台：</a:t>
            </a:r>
            <a:r>
              <a:rPr lang="zh-CN" altLang="en-US" dirty="0">
                <a:latin typeface="幼圆" panose="02010509060101010101" pitchFamily="49" charset="-122"/>
                <a:ea typeface="幼圆" panose="02010509060101010101" pitchFamily="49" charset="-122"/>
                <a:cs typeface="Arial Black" panose="020B0A04020102020204" pitchFamily="34" charset="0"/>
              </a:rPr>
              <a:t>组织</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自组织</a:t>
            </a:r>
          </a:p>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迭代精进：</a:t>
            </a:r>
            <a:r>
              <a:rPr lang="zh-CN" altLang="en-US" dirty="0">
                <a:latin typeface="幼圆" panose="02010509060101010101" pitchFamily="49" charset="-122"/>
                <a:ea typeface="幼圆" panose="02010509060101010101" pitchFamily="49" charset="-122"/>
                <a:cs typeface="Arial Black" panose="020B0A04020102020204" pitchFamily="34" charset="0"/>
              </a:rPr>
              <a:t>试点先行，</a:t>
            </a:r>
            <a:r>
              <a:rPr lang="en-US" altLang="zh-CN" b="1" dirty="0">
                <a:solidFill>
                  <a:srgbClr val="C00000"/>
                </a:solidFill>
                <a:latin typeface="幼圆" panose="02010509060101010101" pitchFamily="49" charset="-122"/>
                <a:ea typeface="幼圆" panose="02010509060101010101" pitchFamily="49" charset="-122"/>
                <a:cs typeface="Arial Black" panose="020B0A04020102020204" pitchFamily="34" charset="0"/>
              </a:rPr>
              <a:t>2017</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年完成</a:t>
            </a:r>
            <a:r>
              <a:rPr lang="en-US" altLang="zh-CN" b="1" dirty="0">
                <a:solidFill>
                  <a:srgbClr val="C00000"/>
                </a:solidFill>
                <a:latin typeface="幼圆" panose="02010509060101010101" pitchFamily="49" charset="-122"/>
                <a:ea typeface="幼圆" panose="02010509060101010101" pitchFamily="49" charset="-122"/>
                <a:cs typeface="Arial Black" panose="020B0A04020102020204" pitchFamily="34" charset="0"/>
              </a:rPr>
              <a:t>11</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个系统云化</a:t>
            </a:r>
          </a:p>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耗散结构：</a:t>
            </a:r>
            <a:r>
              <a:rPr lang="zh-CN" altLang="en-US" dirty="0">
                <a:latin typeface="幼圆" panose="02010509060101010101" pitchFamily="49" charset="-122"/>
                <a:ea typeface="幼圆" panose="02010509060101010101" pitchFamily="49" charset="-122"/>
                <a:cs typeface="Arial Black" panose="020B0A04020102020204" pitchFamily="34" charset="0"/>
              </a:rPr>
              <a:t>开放、动态平衡</a:t>
            </a:r>
          </a:p>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松耦合</a:t>
            </a:r>
          </a:p>
          <a:p>
            <a:pPr algn="ctr"/>
            <a:r>
              <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a:t>
            </a:r>
            <a:r>
              <a:rPr lang="en-US" altLang="zh-CN"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思维</a:t>
            </a:r>
            <a:endParaRPr lang="en-US" altLang="zh-CN"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共享中石油理念</a:t>
            </a:r>
            <a:endParaRPr lang="en-US" altLang="zh-CN" sz="2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12" name="组合 11"/>
          <p:cNvGrpSpPr/>
          <p:nvPr/>
        </p:nvGrpSpPr>
        <p:grpSpPr>
          <a:xfrm>
            <a:off x="4357686" y="428610"/>
            <a:ext cx="4544835" cy="4388495"/>
            <a:chOff x="4574686" y="285734"/>
            <a:chExt cx="4544835" cy="4388495"/>
          </a:xfrm>
        </p:grpSpPr>
        <p:pic>
          <p:nvPicPr>
            <p:cNvPr id="10" name="图片 9" descr="云数据中心揭牌.jpg"/>
            <p:cNvPicPr>
              <a:picLocks noChangeAspect="1"/>
            </p:cNvPicPr>
            <p:nvPr/>
          </p:nvPicPr>
          <p:blipFill>
            <a:blip r:embed="rId2"/>
            <a:stretch>
              <a:fillRect/>
            </a:stretch>
          </p:blipFill>
          <p:spPr>
            <a:xfrm>
              <a:off x="4644448" y="285734"/>
              <a:ext cx="4405310" cy="301942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p:cNvSpPr txBox="1"/>
            <p:nvPr/>
          </p:nvSpPr>
          <p:spPr>
            <a:xfrm>
              <a:off x="4574686" y="3443123"/>
              <a:ext cx="4544835" cy="1231106"/>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大庆油田信息化建设史上的里程碑时刻</a:t>
              </a:r>
              <a:r>
                <a:rPr lang="en-US" altLang="zh-CN"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2017</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年</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10</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月</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26</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日上午</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9:32</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，北京昌平</a:t>
              </a:r>
              <a:endPar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大庆油田云数据中心揭牌</a:t>
              </a:r>
              <a:endPar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采用租赁模式建设云数据中心</a:t>
              </a:r>
            </a:p>
          </p:txBody>
        </p:sp>
      </p:grpSp>
      <p:sp>
        <p:nvSpPr>
          <p:cNvPr id="7" name="TextBox 95"/>
          <p:cNvSpPr txBox="1"/>
          <p:nvPr/>
        </p:nvSpPr>
        <p:spPr>
          <a:xfrm>
            <a:off x="323528" y="217770"/>
            <a:ext cx="5222292"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云数据中心建设的大系统观</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39552" y="3473152"/>
            <a:ext cx="1800493"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信息化基础设施</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迈上新台阶</a:t>
            </a:r>
          </a:p>
        </p:txBody>
      </p:sp>
      <p:sp>
        <p:nvSpPr>
          <p:cNvPr id="24" name="文本框 23"/>
          <p:cNvSpPr txBox="1"/>
          <p:nvPr/>
        </p:nvSpPr>
        <p:spPr>
          <a:xfrm>
            <a:off x="539552" y="4232942"/>
            <a:ext cx="1954382" cy="369332"/>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年经济效益</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亿元</a:t>
            </a:r>
          </a:p>
        </p:txBody>
      </p:sp>
      <p:sp>
        <p:nvSpPr>
          <p:cNvPr id="22" name="矩形 21"/>
          <p:cNvSpPr/>
          <p:nvPr/>
        </p:nvSpPr>
        <p:spPr>
          <a:xfrm>
            <a:off x="527269" y="2535824"/>
            <a:ext cx="3123193" cy="861774"/>
          </a:xfrm>
          <a:prstGeom prst="rect">
            <a:avLst/>
          </a:prstGeom>
          <a:ln w="3175">
            <a:solidFill>
              <a:schemeClr val="tx1"/>
            </a:solidFill>
          </a:ln>
        </p:spPr>
        <p:txBody>
          <a:bodyPr wrap="square">
            <a:spAutoFit/>
          </a:bodyPr>
          <a:lstStyle/>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生产指挥</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私有云中心</a:t>
            </a:r>
            <a:endPar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勘探开发高性能计算云中心</a:t>
            </a:r>
            <a:endPar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经营管理云中心</a:t>
            </a:r>
            <a:endPar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4" name="文本框 3"/>
          <p:cNvSpPr txBox="1"/>
          <p:nvPr/>
        </p:nvSpPr>
        <p:spPr>
          <a:xfrm>
            <a:off x="539552" y="699542"/>
            <a:ext cx="299871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全面建成云数据中心</a:t>
            </a:r>
          </a:p>
        </p:txBody>
      </p:sp>
      <p:pic>
        <p:nvPicPr>
          <p:cNvPr id="6" name="图片 5"/>
          <p:cNvPicPr>
            <a:picLocks noChangeAspect="1"/>
          </p:cNvPicPr>
          <p:nvPr/>
        </p:nvPicPr>
        <p:blipFill rotWithShape="1">
          <a:blip r:embed="rId2" cstate="screen">
            <a:duotone>
              <a:schemeClr val="accent6">
                <a:shade val="45000"/>
                <a:satMod val="135000"/>
              </a:schemeClr>
              <a:prstClr val="white"/>
            </a:duotone>
          </a:blip>
          <a:srcRect/>
          <a:stretch>
            <a:fillRect/>
          </a:stretch>
        </p:blipFill>
        <p:spPr>
          <a:xfrm>
            <a:off x="3440716" y="2004989"/>
            <a:ext cx="1900141" cy="1061670"/>
          </a:xfrm>
          <a:prstGeom prst="rect">
            <a:avLst/>
          </a:prstGeom>
          <a:effectLst>
            <a:outerShdw blurRad="50800" dist="38100" dir="16200000" rotWithShape="0">
              <a:prstClr val="black">
                <a:alpha val="40000"/>
              </a:prstClr>
            </a:outerShdw>
          </a:effectLst>
        </p:spPr>
      </p:pic>
      <p:pic>
        <p:nvPicPr>
          <p:cNvPr id="8" name="图片 7"/>
          <p:cNvPicPr>
            <a:picLocks noChangeAspect="1"/>
          </p:cNvPicPr>
          <p:nvPr/>
        </p:nvPicPr>
        <p:blipFill rotWithShape="1">
          <a:blip r:embed="rId3" cstate="screen">
            <a:duotone>
              <a:schemeClr val="accent3">
                <a:shade val="45000"/>
                <a:satMod val="135000"/>
              </a:schemeClr>
              <a:prstClr val="white"/>
            </a:duotone>
          </a:blip>
          <a:srcRect/>
          <a:stretch>
            <a:fillRect/>
          </a:stretch>
        </p:blipFill>
        <p:spPr>
          <a:xfrm>
            <a:off x="2119778" y="3352603"/>
            <a:ext cx="1900141" cy="1082208"/>
          </a:xfrm>
          <a:prstGeom prst="rect">
            <a:avLst/>
          </a:prstGeom>
          <a:effectLst>
            <a:outerShdw blurRad="50800" dist="38100" dir="16200000" rotWithShape="0">
              <a:prstClr val="black">
                <a:alpha val="40000"/>
              </a:prstClr>
            </a:outerShdw>
          </a:effectLst>
        </p:spPr>
      </p:pic>
      <p:pic>
        <p:nvPicPr>
          <p:cNvPr id="9" name="图片 8"/>
          <p:cNvPicPr>
            <a:picLocks noChangeAspect="1"/>
          </p:cNvPicPr>
          <p:nvPr/>
        </p:nvPicPr>
        <p:blipFill rotWithShape="1">
          <a:blip r:embed="rId3" cstate="screen"/>
          <a:srcRect/>
          <a:stretch>
            <a:fillRect/>
          </a:stretch>
        </p:blipFill>
        <p:spPr>
          <a:xfrm>
            <a:off x="4761653" y="3352603"/>
            <a:ext cx="1900141" cy="1082208"/>
          </a:xfrm>
          <a:prstGeom prst="rect">
            <a:avLst/>
          </a:prstGeom>
          <a:effectLst>
            <a:outerShdw blurRad="50800" dist="38100" dir="16200000" rotWithShape="0">
              <a:prstClr val="black">
                <a:alpha val="40000"/>
              </a:prstClr>
            </a:outerShdw>
          </a:effectLst>
        </p:spPr>
      </p:pic>
      <p:sp>
        <p:nvSpPr>
          <p:cNvPr id="11" name="文本框 10"/>
          <p:cNvSpPr txBox="1"/>
          <p:nvPr/>
        </p:nvSpPr>
        <p:spPr>
          <a:xfrm>
            <a:off x="3714960" y="2365029"/>
            <a:ext cx="1351653" cy="584775"/>
          </a:xfrm>
          <a:prstGeom prst="rect">
            <a:avLst/>
          </a:prstGeom>
          <a:noFill/>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生产指挥</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a:t>
            </a:r>
            <a:r>
              <a:rPr lang="en-US" altLang="zh-CN"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内部）</a:t>
            </a:r>
          </a:p>
        </p:txBody>
      </p:sp>
      <p:sp>
        <p:nvSpPr>
          <p:cNvPr id="13" name="文本框 12"/>
          <p:cNvSpPr txBox="1"/>
          <p:nvPr/>
        </p:nvSpPr>
        <p:spPr>
          <a:xfrm>
            <a:off x="5055657" y="3725484"/>
            <a:ext cx="1338828" cy="584775"/>
          </a:xfrm>
          <a:prstGeom prst="rect">
            <a:avLst/>
          </a:prstGeom>
          <a:noFill/>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高性能计算</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a:t>
            </a:r>
            <a:r>
              <a:rPr lang="en-US" altLang="zh-CN"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华为）</a:t>
            </a:r>
          </a:p>
        </p:txBody>
      </p:sp>
      <p:sp>
        <p:nvSpPr>
          <p:cNvPr id="14" name="文本框 13"/>
          <p:cNvSpPr txBox="1"/>
          <p:nvPr/>
        </p:nvSpPr>
        <p:spPr>
          <a:xfrm>
            <a:off x="2394022" y="3725484"/>
            <a:ext cx="1351653" cy="584775"/>
          </a:xfrm>
          <a:prstGeom prst="rect">
            <a:avLst/>
          </a:prstGeom>
          <a:noFill/>
        </p:spPr>
        <p:txBody>
          <a:bodyPr wrap="none" rtlCol="0">
            <a:spAutoFit/>
          </a:bodyP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经营管理</a:t>
            </a:r>
            <a:endPar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（北京</a:t>
            </a:r>
            <a:r>
              <a:rPr lang="en-US" altLang="zh-CN"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1400"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中油）</a:t>
            </a:r>
          </a:p>
        </p:txBody>
      </p:sp>
      <p:sp>
        <p:nvSpPr>
          <p:cNvPr id="12" name="左右箭头 11"/>
          <p:cNvSpPr/>
          <p:nvPr/>
        </p:nvSpPr>
        <p:spPr>
          <a:xfrm>
            <a:off x="3877686" y="3775271"/>
            <a:ext cx="1102186" cy="53498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6" name="左右箭头 15"/>
          <p:cNvSpPr/>
          <p:nvPr/>
        </p:nvSpPr>
        <p:spPr>
          <a:xfrm rot="18655690">
            <a:off x="3173201" y="2949297"/>
            <a:ext cx="856879" cy="53498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8" name="左右箭头 17"/>
          <p:cNvSpPr/>
          <p:nvPr/>
        </p:nvSpPr>
        <p:spPr>
          <a:xfrm rot="2944310" flipH="1">
            <a:off x="4792564" y="2949297"/>
            <a:ext cx="856879" cy="534988"/>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5" name="文本框 14"/>
          <p:cNvSpPr txBox="1"/>
          <p:nvPr/>
        </p:nvSpPr>
        <p:spPr>
          <a:xfrm>
            <a:off x="3298067" y="4454549"/>
            <a:ext cx="2262158"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大庆油田云数据中心</a:t>
            </a:r>
          </a:p>
        </p:txBody>
      </p:sp>
      <p:sp>
        <p:nvSpPr>
          <p:cNvPr id="20" name="矩形 19"/>
          <p:cNvSpPr/>
          <p:nvPr/>
        </p:nvSpPr>
        <p:spPr>
          <a:xfrm>
            <a:off x="426976" y="1242176"/>
            <a:ext cx="6052042" cy="1200329"/>
          </a:xfrm>
          <a:prstGeom prst="rect">
            <a:avLst/>
          </a:prstGeom>
        </p:spPr>
        <p:txBody>
          <a:bodyPr wrap="square">
            <a:spAutoFit/>
          </a:bodyPr>
          <a:lstStyle/>
          <a:p>
            <a:pPr indent="266700"/>
            <a:r>
              <a:rPr lang="zh-CN" altLang="en-US" dirty="0">
                <a:latin typeface="幼圆" panose="02010509060101010101" pitchFamily="49" charset="-122"/>
                <a:ea typeface="幼圆" panose="02010509060101010101" pitchFamily="49" charset="-122"/>
                <a:cs typeface="Arial Black" panose="020B0A04020102020204" pitchFamily="34" charset="0"/>
              </a:rPr>
              <a:t>采用“</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两地三中心</a:t>
            </a:r>
            <a:r>
              <a:rPr lang="zh-CN" altLang="en-US" b="1"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架构，“</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自建</a:t>
            </a:r>
            <a:r>
              <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租建</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全私有</a:t>
            </a:r>
            <a:r>
              <a:rPr lang="zh-CN" altLang="en-US" dirty="0">
                <a:latin typeface="幼圆" panose="02010509060101010101" pitchFamily="49" charset="-122"/>
                <a:ea typeface="幼圆" panose="02010509060101010101" pitchFamily="49" charset="-122"/>
                <a:cs typeface="Arial Black" panose="020B0A04020102020204" pitchFamily="34" charset="0"/>
              </a:rPr>
              <a:t>”模式，在北京、大庆两地建设</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3</a:t>
            </a:r>
            <a:r>
              <a:rPr lang="zh-CN" altLang="en-US" dirty="0">
                <a:latin typeface="幼圆" panose="02010509060101010101" pitchFamily="49" charset="-122"/>
                <a:ea typeface="幼圆" panose="02010509060101010101" pitchFamily="49" charset="-122"/>
                <a:cs typeface="Arial Black" panose="020B0A04020102020204" pitchFamily="34" charset="0"/>
              </a:rPr>
              <a:t>个相对独立、互为备份的数据中心，满足油田生产科研各项业</a:t>
            </a:r>
            <a:r>
              <a:rPr lang="en-US" altLang="zh-CN" dirty="0">
                <a:latin typeface="幼圆" panose="02010509060101010101" pitchFamily="49" charset="-122"/>
                <a:ea typeface="幼圆" panose="02010509060101010101" pitchFamily="49" charset="-122"/>
                <a:cs typeface="Arial Black" panose="020B0A04020102020204" pitchFamily="34" charset="0"/>
              </a:rPr>
              <a:t/>
            </a:r>
            <a:br>
              <a:rPr lang="en-US" altLang="zh-CN" dirty="0">
                <a:latin typeface="幼圆" panose="02010509060101010101" pitchFamily="49" charset="-122"/>
                <a:ea typeface="幼圆" panose="02010509060101010101" pitchFamily="49" charset="-122"/>
                <a:cs typeface="Arial Black" panose="020B0A04020102020204" pitchFamily="34" charset="0"/>
              </a:rPr>
            </a:br>
            <a:r>
              <a:rPr lang="zh-CN" altLang="en-US" dirty="0">
                <a:latin typeface="幼圆" panose="02010509060101010101" pitchFamily="49" charset="-122"/>
                <a:ea typeface="幼圆" panose="02010509060101010101" pitchFamily="49" charset="-122"/>
                <a:cs typeface="Arial Black" panose="020B0A04020102020204" pitchFamily="34" charset="0"/>
              </a:rPr>
              <a:t>务需求，奠定数字化转型基础。</a:t>
            </a:r>
            <a:endParaRPr lang="zh-CN" altLang="en-US" dirty="0">
              <a:ea typeface="方正粗宋简体" panose="03000509000000000000" pitchFamily="65" charset="-122"/>
              <a:cs typeface="Arial Black" panose="020B0A04020102020204" pitchFamily="34" charset="0"/>
            </a:endParaRPr>
          </a:p>
        </p:txBody>
      </p:sp>
      <p:pic>
        <p:nvPicPr>
          <p:cNvPr id="25" name="图片 24"/>
          <p:cNvPicPr>
            <a:picLocks noChangeAspect="1"/>
          </p:cNvPicPr>
          <p:nvPr/>
        </p:nvPicPr>
        <p:blipFill>
          <a:blip r:embed="rId4" cstate="screen"/>
          <a:stretch>
            <a:fillRect/>
          </a:stretch>
        </p:blipFill>
        <p:spPr>
          <a:xfrm>
            <a:off x="4980012" y="1906263"/>
            <a:ext cx="1583897" cy="120400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6800870" y="676521"/>
            <a:ext cx="2091610" cy="412420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开放思维</a:t>
            </a:r>
            <a:r>
              <a:rPr lang="zh-CN" altLang="en-US" dirty="0">
                <a:latin typeface="幼圆" panose="02010509060101010101" pitchFamily="49" charset="-122"/>
                <a:ea typeface="幼圆" panose="02010509060101010101" pitchFamily="49" charset="-122"/>
                <a:cs typeface="Arial Black" panose="020B0A04020102020204" pitchFamily="34" charset="0"/>
              </a:rPr>
              <a:t>：租建、弹性、多方参与</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系统吸引子</a:t>
            </a:r>
            <a:r>
              <a:rPr lang="zh-CN" altLang="en-US" dirty="0">
                <a:latin typeface="幼圆" panose="02010509060101010101" pitchFamily="49" charset="-122"/>
                <a:ea typeface="幼圆" panose="02010509060101010101" pitchFamily="49" charset="-122"/>
                <a:cs typeface="Arial Black" panose="020B0A04020102020204" pitchFamily="34" charset="0"/>
              </a:rPr>
              <a:t>：系统使命</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经济效益、核心业务</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块茎全息思维</a:t>
            </a:r>
            <a:r>
              <a:rPr lang="zh-CN" altLang="en-US" dirty="0">
                <a:latin typeface="幼圆" panose="02010509060101010101" pitchFamily="49" charset="-122"/>
                <a:ea typeface="幼圆" panose="02010509060101010101" pitchFamily="49" charset="-122"/>
                <a:cs typeface="Arial Black" panose="020B0A04020102020204" pitchFamily="34" charset="0"/>
              </a:rPr>
              <a:t>：互相替代、各有侧重</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松耦合</a:t>
            </a:r>
            <a:r>
              <a:rPr lang="en-US" altLang="zh-CN"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紧耦合</a:t>
            </a:r>
            <a:r>
              <a:rPr lang="zh-CN" altLang="en-US" dirty="0">
                <a:latin typeface="幼圆" panose="02010509060101010101" pitchFamily="49" charset="-122"/>
                <a:ea typeface="幼圆" panose="02010509060101010101" pitchFamily="49" charset="-122"/>
                <a:cs typeface="Arial Black" panose="020B0A04020102020204" pitchFamily="34" charset="0"/>
              </a:rPr>
              <a:t>：该松的松，该紧的紧</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组织</a:t>
            </a:r>
            <a:r>
              <a:rPr lang="en-US" altLang="zh-CN"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a:t>
            </a:r>
            <a:r>
              <a:rPr lang="zh-CN" altLang="en-US" dirty="0">
                <a:latin typeface="幼圆" panose="02010509060101010101" pitchFamily="49" charset="-122"/>
                <a:ea typeface="幼圆" panose="02010509060101010101" pitchFamily="49" charset="-122"/>
                <a:cs typeface="Arial Black" panose="020B0A04020102020204" pitchFamily="34" charset="0"/>
              </a:rPr>
              <a:t>：核心强组织，基层自组织</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cstate="screen"/>
          <a:stretch>
            <a:fillRect/>
          </a:stretch>
        </p:blipFill>
        <p:spPr>
          <a:xfrm>
            <a:off x="3568088" y="2750280"/>
            <a:ext cx="1287785" cy="1038416"/>
          </a:xfrm>
          <a:prstGeom prst="rect">
            <a:avLst/>
          </a:prstGeom>
        </p:spPr>
      </p:pic>
      <p:sp>
        <p:nvSpPr>
          <p:cNvPr id="31" name="文本框 30"/>
          <p:cNvSpPr txBox="1"/>
          <p:nvPr/>
        </p:nvSpPr>
        <p:spPr>
          <a:xfrm>
            <a:off x="3279585" y="2942598"/>
            <a:ext cx="522899"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4400" dirty="0">
              <a:solidFill>
                <a:schemeClr val="tx1">
                  <a:lumMod val="65000"/>
                  <a:lumOff val="35000"/>
                </a:schemeClr>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 name="文本框 3"/>
          <p:cNvSpPr txBox="1"/>
          <p:nvPr/>
        </p:nvSpPr>
        <p:spPr>
          <a:xfrm>
            <a:off x="655908" y="1055365"/>
            <a:ext cx="299871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工业软件企业版云化</a:t>
            </a:r>
          </a:p>
        </p:txBody>
      </p:sp>
      <p:sp>
        <p:nvSpPr>
          <p:cNvPr id="20" name="矩形 19"/>
          <p:cNvSpPr/>
          <p:nvPr/>
        </p:nvSpPr>
        <p:spPr>
          <a:xfrm>
            <a:off x="608190" y="1539355"/>
            <a:ext cx="5845166" cy="1477328"/>
          </a:xfrm>
          <a:prstGeom prst="rect">
            <a:avLst/>
          </a:prstGeom>
        </p:spPr>
        <p:txBody>
          <a:bodyPr wrap="square">
            <a:spAutoFit/>
          </a:bodyPr>
          <a:lstStyle/>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全面梳理油田各类软件现状和需求，优选</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55</a:t>
            </a:r>
            <a:r>
              <a:rPr lang="zh-CN" altLang="en-US" dirty="0">
                <a:latin typeface="幼圆" panose="02010509060101010101" pitchFamily="49" charset="-122"/>
                <a:ea typeface="幼圆" panose="02010509060101010101" pitchFamily="49" charset="-122"/>
                <a:cs typeface="Arial Black" panose="020B0A04020102020204" pitchFamily="34" charset="0"/>
              </a:rPr>
              <a:t>种勘探开发主流专业软件，与软件提供商深入合作，大力实施企业版集团购买，基于大庆油田云数据中心统一云化安装运维，实现了集中部署，共享应用，大大提高了勘探开发核心业务工作效率，节省了大量资金。</a:t>
            </a:r>
            <a:endParaRPr lang="zh-CN" altLang="en-US" dirty="0">
              <a:ea typeface="方正粗宋简体" panose="03000509000000000000" pitchFamily="65" charset="-122"/>
              <a:cs typeface="Arial Black" panose="020B0A04020102020204" pitchFamily="34" charset="0"/>
            </a:endParaRPr>
          </a:p>
        </p:txBody>
      </p:sp>
      <p:pic>
        <p:nvPicPr>
          <p:cNvPr id="23" name="图片 22"/>
          <p:cNvPicPr>
            <a:picLocks noChangeAspect="1"/>
          </p:cNvPicPr>
          <p:nvPr/>
        </p:nvPicPr>
        <p:blipFill rotWithShape="1">
          <a:blip r:embed="rId3" cstate="screen"/>
          <a:srcRect/>
          <a:stretch>
            <a:fillRect/>
          </a:stretch>
        </p:blipFill>
        <p:spPr>
          <a:xfrm>
            <a:off x="528364" y="3425988"/>
            <a:ext cx="6049220" cy="2073071"/>
          </a:xfrm>
          <a:prstGeom prst="rect">
            <a:avLst/>
          </a:prstGeom>
          <a:solidFill>
            <a:srgbClr val="FFFFFF">
              <a:shade val="85000"/>
            </a:srgbClr>
          </a:solidFill>
          <a:ln w="3175" cap="sq">
            <a:solidFill>
              <a:schemeClr val="bg1">
                <a:lumMod val="75000"/>
              </a:schemeClr>
            </a:solidFill>
            <a:miter lim="800000"/>
            <a:headEnd/>
            <a:tailEnd/>
          </a:ln>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5037584" y="2896656"/>
            <a:ext cx="1415772" cy="73866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乘法效应</a:t>
            </a:r>
            <a:endParaRPr lang="en-US" altLang="zh-CN"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系统正反馈</a:t>
            </a:r>
          </a:p>
        </p:txBody>
      </p:sp>
      <p:grpSp>
        <p:nvGrpSpPr>
          <p:cNvPr id="10" name="组合 9"/>
          <p:cNvGrpSpPr/>
          <p:nvPr/>
        </p:nvGrpSpPr>
        <p:grpSpPr>
          <a:xfrm>
            <a:off x="608190" y="2985196"/>
            <a:ext cx="1201401" cy="684247"/>
            <a:chOff x="608190" y="2985196"/>
            <a:chExt cx="1201401" cy="684247"/>
          </a:xfrm>
        </p:grpSpPr>
        <p:pic>
          <p:nvPicPr>
            <p:cNvPr id="28" name="图片 27"/>
            <p:cNvPicPr>
              <a:picLocks noChangeAspect="1"/>
            </p:cNvPicPr>
            <p:nvPr/>
          </p:nvPicPr>
          <p:blipFill rotWithShape="1">
            <a:blip r:embed="rId4" cstate="screen"/>
            <a:srcRect/>
            <a:stretch>
              <a:fillRect/>
            </a:stretch>
          </p:blipFill>
          <p:spPr>
            <a:xfrm>
              <a:off x="608190" y="2985196"/>
              <a:ext cx="1201401" cy="684247"/>
            </a:xfrm>
            <a:prstGeom prst="rect">
              <a:avLst/>
            </a:prstGeom>
            <a:effectLst>
              <a:outerShdw blurRad="50800" dist="38100" dir="16200000" rotWithShape="0">
                <a:prstClr val="black">
                  <a:alpha val="40000"/>
                </a:prstClr>
              </a:outerShdw>
            </a:effectLst>
          </p:spPr>
        </p:pic>
        <p:sp>
          <p:nvSpPr>
            <p:cNvPr id="7" name="文本框 6"/>
            <p:cNvSpPr txBox="1"/>
            <p:nvPr/>
          </p:nvSpPr>
          <p:spPr>
            <a:xfrm>
              <a:off x="847353" y="3113473"/>
              <a:ext cx="723275" cy="523220"/>
            </a:xfrm>
            <a:prstGeom prst="rect">
              <a:avLst/>
            </a:prstGeom>
            <a:noFill/>
          </p:spPr>
          <p:txBody>
            <a:bodyPr wrap="none" rtlCol="0">
              <a:spAutoFit/>
            </a:bodyPr>
            <a:lstStyle/>
            <a:p>
              <a:pPr algn="ctr"/>
              <a:r>
                <a:rPr lang="zh-CN" altLang="en-US" sz="1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高性能</a:t>
              </a:r>
              <a:r>
                <a:rPr lang="en-US" altLang="zh-CN" sz="1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1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1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计算云</a:t>
              </a:r>
            </a:p>
          </p:txBody>
        </p:sp>
      </p:grpSp>
      <p:grpSp>
        <p:nvGrpSpPr>
          <p:cNvPr id="17" name="组合 16"/>
          <p:cNvGrpSpPr/>
          <p:nvPr/>
        </p:nvGrpSpPr>
        <p:grpSpPr>
          <a:xfrm>
            <a:off x="2195736" y="3079008"/>
            <a:ext cx="1008112" cy="532818"/>
            <a:chOff x="2434711" y="3059771"/>
            <a:chExt cx="1008112" cy="532818"/>
          </a:xfrm>
        </p:grpSpPr>
        <p:pic>
          <p:nvPicPr>
            <p:cNvPr id="29" name="图片 28"/>
            <p:cNvPicPr>
              <a:picLocks noChangeAspect="1"/>
            </p:cNvPicPr>
            <p:nvPr/>
          </p:nvPicPr>
          <p:blipFill>
            <a:blip r:embed="rId5" cstate="screen"/>
            <a:srcRect/>
            <a:stretch>
              <a:fillRect/>
            </a:stretch>
          </p:blipFill>
          <p:spPr>
            <a:xfrm>
              <a:off x="2434711" y="3062049"/>
              <a:ext cx="1008112" cy="530540"/>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0" name="文本框 29"/>
            <p:cNvSpPr txBox="1"/>
            <p:nvPr/>
          </p:nvSpPr>
          <p:spPr>
            <a:xfrm>
              <a:off x="2480687" y="3059771"/>
              <a:ext cx="902811" cy="523220"/>
            </a:xfrm>
            <a:prstGeom prst="rect">
              <a:avLst/>
            </a:prstGeom>
            <a:noFill/>
          </p:spPr>
          <p:txBody>
            <a:bodyPr wrap="none" rtlCol="0">
              <a:spAutoFit/>
            </a:bodyPr>
            <a:lstStyle/>
            <a:p>
              <a:pPr algn="ctr"/>
              <a:r>
                <a:rPr lang="zh-CN" altLang="en-US" sz="1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企业版</a:t>
              </a:r>
              <a:endParaRPr lang="en-US" altLang="zh-CN" sz="1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工业软件</a:t>
              </a:r>
            </a:p>
          </p:txBody>
        </p:sp>
      </p:grpSp>
      <p:sp>
        <p:nvSpPr>
          <p:cNvPr id="19" name="文本框 18"/>
          <p:cNvSpPr txBox="1"/>
          <p:nvPr/>
        </p:nvSpPr>
        <p:spPr>
          <a:xfrm>
            <a:off x="1691680" y="3112988"/>
            <a:ext cx="463588" cy="523220"/>
          </a:xfrm>
          <a:prstGeom prst="rect">
            <a:avLst/>
          </a:prstGeom>
          <a:noFill/>
        </p:spPr>
        <p:txBody>
          <a:bodyPr wrap="none" rtlCol="0">
            <a:spAutoFit/>
          </a:bodyPr>
          <a:lstStyle/>
          <a:p>
            <a:pPr algn="ctr"/>
            <a:r>
              <a:rPr lang="en-US" altLang="zh-CN" sz="2800" dirty="0">
                <a:solidFill>
                  <a:schemeClr val="tx1">
                    <a:lumMod val="65000"/>
                    <a:lumOff val="35000"/>
                  </a:schemeClr>
                </a:solidFill>
                <a:latin typeface="方正超粗黑简体" panose="03000509000000000000" pitchFamily="65" charset="-122"/>
                <a:ea typeface="方正超粗黑简体" panose="03000509000000000000" pitchFamily="65" charset="-122"/>
                <a:cs typeface="Arial Black" panose="020B0A04020102020204" pitchFamily="34" charset="0"/>
              </a:rPr>
              <a:t>X</a:t>
            </a:r>
            <a:endParaRPr lang="zh-CN" altLang="en-US" sz="2800" dirty="0">
              <a:solidFill>
                <a:schemeClr val="tx1">
                  <a:lumMod val="65000"/>
                  <a:lumOff val="35000"/>
                </a:schemeClr>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1" name="TextBox 95"/>
          <p:cNvSpPr txBox="1"/>
          <p:nvPr/>
        </p:nvSpPr>
        <p:spPr>
          <a:xfrm>
            <a:off x="506162" y="301766"/>
            <a:ext cx="4929934"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软件系统建设的大系统观</a:t>
            </a:r>
          </a:p>
        </p:txBody>
      </p:sp>
      <p:sp>
        <p:nvSpPr>
          <p:cNvPr id="22" name="文本框 21"/>
          <p:cNvSpPr txBox="1"/>
          <p:nvPr/>
        </p:nvSpPr>
        <p:spPr>
          <a:xfrm>
            <a:off x="6800870" y="676521"/>
            <a:ext cx="2091610" cy="412420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系统序参量</a:t>
            </a:r>
            <a:r>
              <a:rPr lang="zh-CN" altLang="en-US" dirty="0">
                <a:latin typeface="幼圆" panose="02010509060101010101" pitchFamily="49" charset="-122"/>
                <a:ea typeface="幼圆" panose="02010509060101010101" pitchFamily="49" charset="-122"/>
                <a:cs typeface="Arial Black" panose="020B0A04020102020204" pitchFamily="34" charset="0"/>
              </a:rPr>
              <a:t>：勘探开发专业软件、核心竞争力</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科学的结构</a:t>
            </a:r>
            <a:r>
              <a:rPr lang="zh-CN" altLang="en-US" dirty="0">
                <a:latin typeface="幼圆" panose="02010509060101010101" pitchFamily="49" charset="-122"/>
                <a:ea typeface="幼圆" panose="02010509060101010101" pitchFamily="49" charset="-122"/>
                <a:cs typeface="Arial Black" panose="020B0A04020102020204" pitchFamily="34" charset="0"/>
              </a:rPr>
              <a:t>：顶层设计、浮动许可、松紧结合</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集成聚集效应</a:t>
            </a:r>
            <a:r>
              <a:rPr lang="zh-CN" altLang="en-US" dirty="0">
                <a:latin typeface="幼圆" panose="02010509060101010101" pitchFamily="49" charset="-122"/>
                <a:ea typeface="幼圆" panose="02010509060101010101" pitchFamily="49" charset="-122"/>
                <a:cs typeface="Arial Black" panose="020B0A04020102020204" pitchFamily="34" charset="0"/>
              </a:rPr>
              <a:t>：业务主线、系统性增强</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涌现</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正反馈效应</a:t>
            </a:r>
            <a:r>
              <a:rPr lang="zh-CN" altLang="en-US" dirty="0">
                <a:latin typeface="幼圆" panose="02010509060101010101" pitchFamily="49" charset="-122"/>
                <a:ea typeface="幼圆" panose="02010509060101010101" pitchFamily="49" charset="-122"/>
                <a:cs typeface="Arial Black" panose="020B0A04020102020204" pitchFamily="34" charset="0"/>
              </a:rPr>
              <a:t>：相得益彰</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业务生态</a:t>
            </a:r>
            <a:r>
              <a:rPr lang="zh-CN" altLang="en-US" dirty="0">
                <a:latin typeface="幼圆" panose="02010509060101010101" pitchFamily="49" charset="-122"/>
                <a:ea typeface="幼圆" panose="02010509060101010101" pitchFamily="49" charset="-122"/>
                <a:cs typeface="Arial Black" panose="020B0A04020102020204" pitchFamily="34" charset="0"/>
              </a:rPr>
              <a:t>：生存、发展、转型升级、再造</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3934" y="1046516"/>
            <a:ext cx="32737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大庆油田智慧指挥中心</a:t>
            </a:r>
          </a:p>
        </p:txBody>
      </p:sp>
      <p:pic>
        <p:nvPicPr>
          <p:cNvPr id="22" name="图片 21"/>
          <p:cNvPicPr>
            <a:picLocks noChangeAspect="1"/>
          </p:cNvPicPr>
          <p:nvPr/>
        </p:nvPicPr>
        <p:blipFill rotWithShape="1">
          <a:blip r:embed="rId2" cstate="screen"/>
          <a:srcRect/>
          <a:stretch>
            <a:fillRect/>
          </a:stretch>
        </p:blipFill>
        <p:spPr>
          <a:xfrm>
            <a:off x="4735100" y="1046516"/>
            <a:ext cx="3528392" cy="2304256"/>
          </a:xfrm>
          <a:prstGeom prst="rect">
            <a:avLst/>
          </a:prstGeom>
        </p:spPr>
      </p:pic>
      <p:pic>
        <p:nvPicPr>
          <p:cNvPr id="24" name="图片 23"/>
          <p:cNvPicPr>
            <a:picLocks noChangeAspect="1"/>
          </p:cNvPicPr>
          <p:nvPr/>
        </p:nvPicPr>
        <p:blipFill>
          <a:blip r:embed="rId3" cstate="screen"/>
          <a:stretch>
            <a:fillRect/>
          </a:stretch>
        </p:blipFill>
        <p:spPr>
          <a:xfrm>
            <a:off x="214027" y="2249547"/>
            <a:ext cx="5982719" cy="345638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5" name="图片 24"/>
          <p:cNvPicPr>
            <a:picLocks noChangeAspect="1"/>
          </p:cNvPicPr>
          <p:nvPr/>
        </p:nvPicPr>
        <p:blipFill>
          <a:blip r:embed="rId4" cstate="screen"/>
          <a:stretch>
            <a:fillRect/>
          </a:stretch>
        </p:blipFill>
        <p:spPr>
          <a:xfrm>
            <a:off x="467544" y="3804322"/>
            <a:ext cx="1208630" cy="12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2" descr="https://timgsa.baidu.com/timg?image&amp;quality=80&amp;size=b9999_10000&amp;sec=1606128785442&amp;di=1619655973b5c58547c0140a7b2a5893&amp;imgtype=0&amp;src=http%3A%2F%2F5b0988e595225.cdn.sohucs.com%2Fimages%2F20190920%2Ff1c41ba4e1ed48fd980e535b4f8e2108.jpeg"/>
          <p:cNvPicPr>
            <a:picLocks noChangeAspect="1" noChangeArrowheads="1"/>
          </p:cNvPicPr>
          <p:nvPr/>
        </p:nvPicPr>
        <p:blipFill>
          <a:blip r:embed="rId5" cstate="screen"/>
          <a:srcRect/>
          <a:stretch>
            <a:fillRect/>
          </a:stretch>
        </p:blipFill>
        <p:spPr bwMode="auto">
          <a:xfrm>
            <a:off x="1798467" y="3804322"/>
            <a:ext cx="1905180" cy="126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图片 33"/>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5292080" y="1958301"/>
            <a:ext cx="899835" cy="406775"/>
          </a:xfrm>
          <a:prstGeom prst="rect">
            <a:avLst/>
          </a:prstGeom>
        </p:spPr>
      </p:pic>
      <p:sp>
        <p:nvSpPr>
          <p:cNvPr id="35" name="文本框 34"/>
          <p:cNvSpPr txBox="1"/>
          <p:nvPr/>
        </p:nvSpPr>
        <p:spPr>
          <a:xfrm>
            <a:off x="716791" y="1673483"/>
            <a:ext cx="1762021" cy="1077218"/>
          </a:xfrm>
          <a:prstGeom prst="rect">
            <a:avLst/>
          </a:prstGeom>
          <a:ln w="3175">
            <a:solidFill>
              <a:schemeClr val="tx1"/>
            </a:solidFill>
          </a:ln>
        </p:spPr>
        <p:txBody>
          <a:bodyPr wrap="square">
            <a:spAutoFit/>
          </a:bodyPr>
          <a:lstStyle>
            <a:defPPr>
              <a:defRPr lang="zh-CN"/>
            </a:defPPr>
            <a:lvl1pPr marL="342900" indent="-342900">
              <a:buFont typeface="Wingdings" panose="05000000000000000000" pitchFamily="2" charset="2"/>
              <a:buChar char="n"/>
              <a:defRPr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cs typeface="Arial Black" panose="020B0A04020102020204" pitchFamily="34" charset="0"/>
              </a:rPr>
              <a:t>信息人的梦想</a:t>
            </a:r>
            <a:endParaRPr lang="en-US" altLang="zh-CN" dirty="0">
              <a:cs typeface="Arial Black" panose="020B0A04020102020204" pitchFamily="34" charset="0"/>
            </a:endParaRPr>
          </a:p>
          <a:p>
            <a:r>
              <a:rPr lang="zh-CN" altLang="en-US" dirty="0">
                <a:cs typeface="Arial Black" panose="020B0A04020102020204" pitchFamily="34" charset="0"/>
              </a:rPr>
              <a:t>双庆献礼工程</a:t>
            </a:r>
            <a:endParaRPr lang="en-US" altLang="zh-CN" dirty="0">
              <a:cs typeface="Arial Black" panose="020B0A04020102020204" pitchFamily="34" charset="0"/>
            </a:endParaRPr>
          </a:p>
          <a:p>
            <a:r>
              <a:rPr lang="zh-CN" altLang="en-US" dirty="0">
                <a:cs typeface="Arial Black" panose="020B0A04020102020204" pitchFamily="34" charset="0"/>
              </a:rPr>
              <a:t>高层重视</a:t>
            </a:r>
            <a:endParaRPr lang="en-US" altLang="zh-CN" dirty="0">
              <a:cs typeface="Arial Black" panose="020B0A04020102020204" pitchFamily="34" charset="0"/>
            </a:endParaRPr>
          </a:p>
          <a:p>
            <a:r>
              <a:rPr lang="zh-CN" altLang="en-US" dirty="0">
                <a:cs typeface="Arial Black" panose="020B0A04020102020204" pitchFamily="34" charset="0"/>
              </a:rPr>
              <a:t>领导亲自命名</a:t>
            </a:r>
          </a:p>
        </p:txBody>
      </p:sp>
      <p:pic>
        <p:nvPicPr>
          <p:cNvPr id="36" name="图片 35"/>
          <p:cNvPicPr>
            <a:picLocks noChangeAspect="1"/>
          </p:cNvPicPr>
          <p:nvPr/>
        </p:nvPicPr>
        <p:blipFill>
          <a:blip r:embed="rId8" cstate="screen"/>
          <a:stretch>
            <a:fillRect/>
          </a:stretch>
        </p:blipFill>
        <p:spPr>
          <a:xfrm>
            <a:off x="4820226" y="2559030"/>
            <a:ext cx="3969638" cy="2388984"/>
          </a:xfrm>
          <a:prstGeom prst="rect">
            <a:avLst/>
          </a:prstGeom>
          <a:solidFill>
            <a:srgbClr val="FFFFFF">
              <a:shade val="85000"/>
            </a:srgbClr>
          </a:solidFill>
          <a:ln w="31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7" name="文本框 36"/>
          <p:cNvSpPr txBox="1"/>
          <p:nvPr/>
        </p:nvSpPr>
        <p:spPr>
          <a:xfrm>
            <a:off x="4834523" y="1124812"/>
            <a:ext cx="1949573" cy="523220"/>
          </a:xfrm>
          <a:prstGeom prst="rect">
            <a:avLst/>
          </a:prstGeom>
          <a:noFill/>
        </p:spPr>
        <p:txBody>
          <a:bodyPr wrap="none" rtlCol="0">
            <a:spAutoFit/>
          </a:bodyPr>
          <a:lstStyle/>
          <a:p>
            <a:r>
              <a:rPr lang="en-US" altLang="zh-CN"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2019.9.26</a:t>
            </a:r>
            <a:endPar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5" name="TextBox 95"/>
          <p:cNvSpPr txBox="1"/>
          <p:nvPr/>
        </p:nvSpPr>
        <p:spPr>
          <a:xfrm>
            <a:off x="506162" y="301766"/>
            <a:ext cx="4929934"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指挥中心建设的大系统观</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screen"/>
          <a:stretch>
            <a:fillRect/>
          </a:stretch>
        </p:blipFill>
        <p:spPr>
          <a:xfrm>
            <a:off x="6012160" y="1851670"/>
            <a:ext cx="3052030" cy="2985522"/>
          </a:xfrm>
          <a:prstGeom prst="rect">
            <a:avLst/>
          </a:prstGeom>
        </p:spPr>
      </p:pic>
      <p:graphicFrame>
        <p:nvGraphicFramePr>
          <p:cNvPr id="15" name="对象 1"/>
          <p:cNvGraphicFramePr/>
          <p:nvPr/>
        </p:nvGraphicFramePr>
        <p:xfrm>
          <a:off x="3419872" y="1851670"/>
          <a:ext cx="2736304" cy="3110850"/>
        </p:xfrm>
        <a:graphic>
          <a:graphicData uri="http://schemas.openxmlformats.org/presentationml/2006/ole">
            <mc:AlternateContent xmlns:mc="http://schemas.openxmlformats.org/markup-compatibility/2006">
              <mc:Choice xmlns:v="urn:schemas-microsoft-com:vml" Requires="v">
                <p:oleObj spid="_x0000_s1026" r:id="rId4" imgW="20116800" imgH="20726400" progId="Visio.Drawing.15">
                  <p:embed/>
                </p:oleObj>
              </mc:Choice>
              <mc:Fallback>
                <p:oleObj r:id="rId4" imgW="20116800" imgH="20726400" progId="Visio.Drawing.15">
                  <p:embed/>
                  <p:pic>
                    <p:nvPicPr>
                      <p:cNvPr id="0" name="图片 1026"/>
                      <p:cNvPicPr/>
                      <p:nvPr/>
                    </p:nvPicPr>
                    <p:blipFill>
                      <a:blip r:embed="rId5"/>
                      <a:stretch>
                        <a:fillRect/>
                      </a:stretch>
                    </p:blipFill>
                    <p:spPr>
                      <a:xfrm>
                        <a:off x="3419872" y="1851670"/>
                        <a:ext cx="2736304" cy="3110850"/>
                      </a:xfrm>
                      <a:prstGeom prst="rect">
                        <a:avLst/>
                      </a:prstGeom>
                      <a:noFill/>
                      <a:ln w="38100">
                        <a:noFill/>
                      </a:ln>
                    </p:spPr>
                  </p:pic>
                </p:oleObj>
              </mc:Fallback>
            </mc:AlternateContent>
          </a:graphicData>
        </a:graphic>
      </p:graphicFrame>
      <p:sp>
        <p:nvSpPr>
          <p:cNvPr id="16" name="矩形 7"/>
          <p:cNvSpPr/>
          <p:nvPr/>
        </p:nvSpPr>
        <p:spPr>
          <a:xfrm>
            <a:off x="471185" y="1635646"/>
            <a:ext cx="2817257" cy="3416320"/>
          </a:xfrm>
          <a:prstGeom prst="rect">
            <a:avLst/>
          </a:prstGeom>
        </p:spPr>
        <p:style>
          <a:lnRef idx="3">
            <a:schemeClr val="lt1"/>
          </a:lnRef>
          <a:fillRef idx="1">
            <a:schemeClr val="accent5"/>
          </a:fillRef>
          <a:effectRef idx="1">
            <a:schemeClr val="accent5"/>
          </a:effectRef>
          <a:fontRef idx="minor">
            <a:schemeClr val="lt1"/>
          </a:fontRef>
        </p:style>
        <p:txBody>
          <a:bodyPr wrap="square" anchor="t">
            <a:spAutoFit/>
          </a:bodyPr>
          <a:lstStyle/>
          <a:p>
            <a:pPr indent="360680" algn="just" hangingPunct="0">
              <a:buClr>
                <a:srgbClr val="FF0000"/>
              </a:buClr>
            </a:pP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打破传统模式，创建了以指挥中心为核心、区域管控中心为前端的智能化、一体化指挥模式，实现全过程、全领域的集中监控、集中调度、集中指挥和集中管理，达到高水平的资源整合、信息共享和智能化管控，构建全新的油田智慧指挥体系，为推进</a:t>
            </a:r>
            <a:r>
              <a:rPr lang="en-US" altLang="zh-CN"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油公司</a:t>
            </a:r>
            <a:r>
              <a:rPr lang="en-US" altLang="zh-CN"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模式改革提供基础。</a:t>
            </a:r>
          </a:p>
        </p:txBody>
      </p:sp>
      <p:sp>
        <p:nvSpPr>
          <p:cNvPr id="9" name="文本框 8"/>
          <p:cNvSpPr txBox="1"/>
          <p:nvPr/>
        </p:nvSpPr>
        <p:spPr>
          <a:xfrm>
            <a:off x="573934" y="1046516"/>
            <a:ext cx="32737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大庆油田智慧指挥中心</a:t>
            </a:r>
          </a:p>
        </p:txBody>
      </p:sp>
      <p:sp>
        <p:nvSpPr>
          <p:cNvPr id="10" name="TextBox 95"/>
          <p:cNvSpPr txBox="1"/>
          <p:nvPr/>
        </p:nvSpPr>
        <p:spPr>
          <a:xfrm>
            <a:off x="506162" y="301766"/>
            <a:ext cx="4929934"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指挥中心建设的大系统观</a:t>
            </a:r>
          </a:p>
        </p:txBody>
      </p:sp>
      <p:sp>
        <p:nvSpPr>
          <p:cNvPr id="5" name="矩形 4"/>
          <p:cNvSpPr/>
          <p:nvPr/>
        </p:nvSpPr>
        <p:spPr>
          <a:xfrm>
            <a:off x="4574404" y="1015738"/>
            <a:ext cx="3413115" cy="523220"/>
          </a:xfrm>
          <a:prstGeom prst="rect">
            <a:avLst/>
          </a:prstGeom>
        </p:spPr>
        <p:txBody>
          <a:bodyPr wrap="none">
            <a:spAutoFit/>
          </a:bodyPr>
          <a:lstStyle/>
          <a:p>
            <a:pPr algn="ct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一个中心   两级平台</a:t>
            </a:r>
            <a:endParaRPr lang="zh-CN" altLang="en-US" sz="2800" dirty="0">
              <a:ea typeface="方正粗宋简体" panose="03000509000000000000" pitchFamily="65" charset="-122"/>
              <a:cs typeface="Arial Black" panose="020B0A040201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3074" name="Picture 2" descr="https://gimg2.baidu.com/image_search/src=http%3A%2F%2Fnimg.ws.126.net%2F%3Furl%3Dhttp%253A%252F%252Fdingyue.ws.126.net%252F2021%252F0615%252Ff1c52a91j00quplgf0008c0007i007ic.jpg%26thumbnail%3D650x2147483647%26quality%3D80%26type%3Djpg&amp;refer=http%3A%2F%2Fnimg.ws.126.net&amp;app=2002&amp;size=f9999,10000&amp;q=a80&amp;n=0&amp;g=0n&amp;fmt=jpeg?sec=1636607164&amp;t=b48e3a9d1d0ecc290772829b801fffcf"/>
          <p:cNvPicPr>
            <a:picLocks noChangeAspect="1" noChangeArrowheads="1"/>
          </p:cNvPicPr>
          <p:nvPr/>
        </p:nvPicPr>
        <p:blipFill rotWithShape="1">
          <a:blip r:embed="rId2" cstate="screen"/>
          <a:srcRect/>
          <a:stretch>
            <a:fillRect/>
          </a:stretch>
        </p:blipFill>
        <p:spPr bwMode="auto">
          <a:xfrm flipH="1">
            <a:off x="5868143" y="1923678"/>
            <a:ext cx="2852787" cy="19236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21178"/>
            <a:ext cx="6022878" cy="3421223"/>
          </a:xfrm>
          <a:prstGeom prst="rect">
            <a:avLst/>
          </a:prstGeom>
        </p:spPr>
      </p:pic>
      <p:sp>
        <p:nvSpPr>
          <p:cNvPr id="3" name="椭圆形标注 2"/>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latin typeface="方正超粗黑简体" panose="03000509000000000000" pitchFamily="65" charset="-122"/>
                <a:ea typeface="方正超粗黑简体" panose="03000509000000000000" pitchFamily="65" charset="-122"/>
                <a:cs typeface="Arial Black" panose="020B0A04020102020204" pitchFamily="34" charset="0"/>
              </a:rPr>
              <a:t>肿么肥四？</a:t>
            </a: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6" name="组合 5"/>
          <p:cNvGrpSpPr/>
          <p:nvPr/>
        </p:nvGrpSpPr>
        <p:grpSpPr>
          <a:xfrm>
            <a:off x="395551" y="69421"/>
            <a:ext cx="8545977" cy="1855472"/>
            <a:chOff x="395551" y="69421"/>
            <a:chExt cx="8545977" cy="1855472"/>
          </a:xfrm>
        </p:grpSpPr>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20757700">
              <a:off x="5647545" y="69421"/>
              <a:ext cx="3293983" cy="1855472"/>
            </a:xfrm>
            <a:prstGeom prst="rect">
              <a:avLst/>
            </a:prstGeom>
          </p:spPr>
        </p:pic>
        <p:sp>
          <p:nvSpPr>
            <p:cNvPr id="5" name="文本框 4"/>
            <p:cNvSpPr txBox="1"/>
            <p:nvPr/>
          </p:nvSpPr>
          <p:spPr>
            <a:xfrm>
              <a:off x="395551" y="715696"/>
              <a:ext cx="4940776" cy="523220"/>
            </a:xfrm>
            <a:prstGeom prst="rect">
              <a:avLst/>
            </a:prstGeom>
            <a:noFill/>
          </p:spPr>
          <p:txBody>
            <a:bodyPr wrap="none" rtlCol="0">
              <a:spAutoFit/>
            </a:bodyPr>
            <a:lstStyle/>
            <a:p>
              <a:r>
                <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方正粗宋简体" panose="03000509000000000000" pitchFamily="65" charset="-122"/>
                  <a:ea typeface="方正粗宋简体" panose="03000509000000000000" pitchFamily="65" charset="-122"/>
                  <a:cs typeface="Arial Black" panose="020B0A04020102020204" pitchFamily="34" charset="0"/>
                </a:rPr>
                <a:t>系统共振原理 系统结构动力学</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179512" y="4558357"/>
            <a:ext cx="7488832" cy="461665"/>
          </a:xfrm>
          <a:prstGeom prst="rect">
            <a:avLst/>
          </a:prstGeom>
        </p:spPr>
        <p:txBody>
          <a:bodyPr wrap="square">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3" name="文本框 2"/>
          <p:cNvSpPr txBox="1"/>
          <p:nvPr/>
        </p:nvSpPr>
        <p:spPr>
          <a:xfrm>
            <a:off x="611560" y="555526"/>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分型理论</a:t>
            </a:r>
          </a:p>
        </p:txBody>
      </p:sp>
      <p:pic>
        <p:nvPicPr>
          <p:cNvPr id="5" name="图片 4"/>
          <p:cNvPicPr>
            <a:picLocks noChangeAspect="1"/>
          </p:cNvPicPr>
          <p:nvPr/>
        </p:nvPicPr>
        <p:blipFill>
          <a:blip r:embed="rId2" cstate="screen"/>
          <a:stretch>
            <a:fillRect/>
          </a:stretch>
        </p:blipFill>
        <p:spPr>
          <a:xfrm>
            <a:off x="630195" y="1149529"/>
            <a:ext cx="2128532" cy="1494229"/>
          </a:xfrm>
          <a:prstGeom prst="rect">
            <a:avLst/>
          </a:prstGeom>
        </p:spPr>
      </p:pic>
      <p:pic>
        <p:nvPicPr>
          <p:cNvPr id="46" name="图片 45"/>
          <p:cNvPicPr>
            <a:picLocks noChangeAspect="1"/>
          </p:cNvPicPr>
          <p:nvPr/>
        </p:nvPicPr>
        <p:blipFill>
          <a:blip r:embed="rId3" cstate="screen"/>
          <a:stretch>
            <a:fillRect/>
          </a:stretch>
        </p:blipFill>
        <p:spPr>
          <a:xfrm>
            <a:off x="5724128" y="2840091"/>
            <a:ext cx="1733178" cy="1504399"/>
          </a:xfrm>
          <a:prstGeom prst="rect">
            <a:avLst/>
          </a:prstGeom>
        </p:spPr>
      </p:pic>
      <p:pic>
        <p:nvPicPr>
          <p:cNvPr id="49" name="图片 48"/>
          <p:cNvPicPr>
            <a:picLocks noChangeAspect="1"/>
          </p:cNvPicPr>
          <p:nvPr/>
        </p:nvPicPr>
        <p:blipFill rotWithShape="1">
          <a:blip r:embed="rId4" cstate="screen"/>
          <a:srcRect/>
          <a:stretch>
            <a:fillRect/>
          </a:stretch>
        </p:blipFill>
        <p:spPr>
          <a:xfrm>
            <a:off x="3112177" y="2859215"/>
            <a:ext cx="2303952" cy="1466150"/>
          </a:xfrm>
          <a:prstGeom prst="rect">
            <a:avLst/>
          </a:prstGeom>
        </p:spPr>
      </p:pic>
      <p:pic>
        <p:nvPicPr>
          <p:cNvPr id="7172" name="Picture 4" descr="https://timgsa.baidu.com/timg?image&amp;quality=80&amp;size=b9999_10000&amp;sec=1523936342000&amp;di=2029b7ab02c7c0b2a219061b6e41b899&amp;imgtype=0&amp;src=http%3A%2F%2Fs6.sinaimg.cn%2Fmiddle%2F40c46d88gbc23bbf29d15%26690"/>
          <p:cNvPicPr>
            <a:picLocks noChangeAspect="1" noChangeArrowheads="1"/>
          </p:cNvPicPr>
          <p:nvPr/>
        </p:nvPicPr>
        <p:blipFill rotWithShape="1">
          <a:blip r:embed="rId5" cstate="screen"/>
          <a:srcRect/>
          <a:stretch>
            <a:fillRect/>
          </a:stretch>
        </p:blipFill>
        <p:spPr bwMode="auto">
          <a:xfrm>
            <a:off x="630195" y="2792388"/>
            <a:ext cx="2128532" cy="144016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组合 50"/>
          <p:cNvGrpSpPr/>
          <p:nvPr/>
        </p:nvGrpSpPr>
        <p:grpSpPr>
          <a:xfrm>
            <a:off x="2949778" y="1149529"/>
            <a:ext cx="4887555" cy="1185018"/>
            <a:chOff x="3059832" y="1059582"/>
            <a:chExt cx="4887555" cy="1185018"/>
          </a:xfrm>
        </p:grpSpPr>
        <p:pic>
          <p:nvPicPr>
            <p:cNvPr id="7170" name="Picture 2" descr="https://timgsa.baidu.com/timg?image&amp;quality=80&amp;size=b9999_10000&amp;sec=1523936238512&amp;di=68c010d25416837ee3567bc07e750416&amp;imgtype=0&amp;src=http%3A%2F%2Fimgsrc.baidu.com%2Fimage%2Fc0%253Dshijue1%252C0%252C0%252C294%252C40%2Fsign%3D14d88e193ffae6cd18b9a32267da6551%2F7a899e510fb30f24c154832dc295d143ac4b03d5.jpg"/>
            <p:cNvPicPr>
              <a:picLocks noChangeAspect="1" noChangeArrowheads="1"/>
            </p:cNvPicPr>
            <p:nvPr/>
          </p:nvPicPr>
          <p:blipFill>
            <a:blip r:embed="rId6" cstate="screen"/>
            <a:srcRect/>
            <a:stretch>
              <a:fillRect/>
            </a:stretch>
          </p:blipFill>
          <p:spPr bwMode="auto">
            <a:xfrm>
              <a:off x="3059832" y="1059582"/>
              <a:ext cx="4887555" cy="1181160"/>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p:cNvSpPr/>
            <p:nvPr/>
          </p:nvSpPr>
          <p:spPr>
            <a:xfrm>
              <a:off x="3059832" y="1956568"/>
              <a:ext cx="129614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srcRect l="-1718" t="-2737"/>
          <a:stretch>
            <a:fillRect/>
          </a:stretch>
        </p:blipFill>
        <p:spPr>
          <a:xfrm>
            <a:off x="619570" y="3795886"/>
            <a:ext cx="4168453" cy="1265068"/>
          </a:xfrm>
          <a:prstGeom prst="rect">
            <a:avLst/>
          </a:prstGeom>
          <a:ln>
            <a:noFill/>
          </a:ln>
          <a:effectLst>
            <a:outerShdw blurRad="292100" dist="139700" dir="2700000" algn="tl" rotWithShape="0">
              <a:srgbClr val="333333">
                <a:alpha val="65000"/>
              </a:srgbClr>
            </a:outerShdw>
          </a:effectLst>
        </p:spPr>
      </p:pic>
      <p:sp>
        <p:nvSpPr>
          <p:cNvPr id="11" name="Text Box 5"/>
          <p:cNvSpPr txBox="1"/>
          <p:nvPr/>
        </p:nvSpPr>
        <p:spPr>
          <a:xfrm>
            <a:off x="611559" y="1557829"/>
            <a:ext cx="8136905" cy="1415772"/>
          </a:xfrm>
          <a:prstGeom prst="rect">
            <a:avLst/>
          </a:prstGeom>
          <a:noFill/>
          <a:ln w="9525">
            <a:noFill/>
          </a:ln>
        </p:spPr>
        <p:txBody>
          <a:bodyPr wrap="square" anchor="t">
            <a:spAutoFit/>
          </a:bodyPr>
          <a:lstStyle/>
          <a:p>
            <a:pPr indent="360680" algn="just">
              <a:buClr>
                <a:srgbClr val="800000"/>
              </a:buClr>
            </a:pPr>
            <a:r>
              <a:rPr lang="zh-CN" altLang="en-US" sz="1600" dirty="0">
                <a:latin typeface="幼圆" panose="02010509060101010101" pitchFamily="49" charset="-122"/>
                <a:ea typeface="幼圆" panose="02010509060101010101" pitchFamily="49" charset="-122"/>
                <a:cs typeface="Arial Black" panose="020B0A04020102020204" pitchFamily="34" charset="0"/>
              </a:rPr>
              <a:t>指挥平台依托云数据中心，软件云化部署，数据云化存储，开发集成了</a:t>
            </a:r>
            <a:r>
              <a:rPr lang="en-US" altLang="zh-CN" dirty="0">
                <a:solidFill>
                  <a:srgbClr val="FF0000"/>
                </a:solidFill>
                <a:latin typeface="幼圆" panose="02010509060101010101" pitchFamily="49" charset="-122"/>
                <a:ea typeface="幼圆" panose="02010509060101010101" pitchFamily="49" charset="-122"/>
                <a:cs typeface="Arial Black" panose="020B0A04020102020204" pitchFamily="34" charset="0"/>
              </a:rPr>
              <a:t>8</a:t>
            </a:r>
            <a:r>
              <a:rPr lang="zh-CN" altLang="en-US" sz="1600" dirty="0">
                <a:latin typeface="幼圆" panose="02010509060101010101" pitchFamily="49" charset="-122"/>
                <a:ea typeface="幼圆" panose="02010509060101010101" pitchFamily="49" charset="-122"/>
                <a:cs typeface="Arial Black" panose="020B0A04020102020204" pitchFamily="34" charset="0"/>
              </a:rPr>
              <a:t>大类</a:t>
            </a:r>
            <a:r>
              <a:rPr lang="en-US" altLang="zh-CN" dirty="0">
                <a:solidFill>
                  <a:srgbClr val="FF0000"/>
                </a:solidFill>
                <a:latin typeface="幼圆" panose="02010509060101010101" pitchFamily="49" charset="-122"/>
                <a:ea typeface="幼圆" panose="02010509060101010101" pitchFamily="49" charset="-122"/>
                <a:cs typeface="Arial Black" panose="020B0A04020102020204" pitchFamily="34" charset="0"/>
              </a:rPr>
              <a:t>51</a:t>
            </a:r>
            <a:r>
              <a:rPr lang="zh-CN" altLang="en-US" sz="1600" dirty="0">
                <a:latin typeface="幼圆" panose="02010509060101010101" pitchFamily="49" charset="-122"/>
                <a:ea typeface="幼圆" panose="02010509060101010101" pitchFamily="49" charset="-122"/>
                <a:cs typeface="Arial Black" panose="020B0A04020102020204" pitchFamily="34" charset="0"/>
              </a:rPr>
              <a:t>套专业系统，</a:t>
            </a:r>
            <a:r>
              <a:rPr lang="en-US" altLang="zh-CN" dirty="0">
                <a:solidFill>
                  <a:srgbClr val="FF0000"/>
                </a:solidFill>
                <a:latin typeface="幼圆" panose="02010509060101010101" pitchFamily="49" charset="-122"/>
                <a:ea typeface="幼圆" panose="02010509060101010101" pitchFamily="49" charset="-122"/>
                <a:cs typeface="Arial Black" panose="020B0A04020102020204" pitchFamily="34" charset="0"/>
              </a:rPr>
              <a:t>680</a:t>
            </a:r>
            <a:r>
              <a:rPr lang="zh-CN" altLang="en-US" sz="1600" dirty="0">
                <a:latin typeface="幼圆" panose="02010509060101010101" pitchFamily="49" charset="-122"/>
                <a:ea typeface="幼圆" panose="02010509060101010101" pitchFamily="49" charset="-122"/>
                <a:cs typeface="Arial Black" panose="020B0A04020102020204" pitchFamily="34" charset="0"/>
              </a:rPr>
              <a:t>项应用，实现了</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两级调度管控</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指挥直达现场</a:t>
            </a:r>
            <a:r>
              <a:rPr lang="zh-CN" altLang="en-US" sz="1600" dirty="0">
                <a:latin typeface="幼圆" panose="02010509060101010101" pitchFamily="49" charset="-122"/>
                <a:ea typeface="幼圆" panose="02010509060101010101" pitchFamily="49" charset="-122"/>
                <a:cs typeface="Arial Black" panose="020B0A04020102020204" pitchFamily="34" charset="0"/>
              </a:rPr>
              <a:t>。建成了基于智能化的企业指挥系统，</a:t>
            </a:r>
            <a:r>
              <a:rPr lang="zh-CN" altLang="en-US" sz="1600" dirty="0">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形成了</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业务高度融合</a:t>
            </a:r>
            <a:r>
              <a:rPr lang="zh-CN" altLang="en-US" sz="1600" dirty="0">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信息高度集成</a:t>
            </a:r>
            <a:r>
              <a:rPr lang="zh-CN" altLang="en-US" sz="1600" dirty="0">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系统高效运行</a:t>
            </a:r>
            <a:r>
              <a:rPr lang="zh-CN" altLang="en-US" sz="1600" dirty="0">
                <a:latin typeface="幼圆" panose="02010509060101010101" pitchFamily="49" charset="-122"/>
                <a:ea typeface="幼圆" panose="02010509060101010101" pitchFamily="49" charset="-122"/>
                <a:cs typeface="Arial Black" panose="020B0A04020102020204" pitchFamily="34" charset="0"/>
                <a:sym typeface="方正粗宋简体" panose="03000509000000000000" pitchFamily="65" charset="-122"/>
              </a:rPr>
              <a:t>的现代化油田生产运行管控体系，</a:t>
            </a:r>
            <a:r>
              <a:rPr lang="zh-CN" altLang="en-US" sz="1600" dirty="0">
                <a:latin typeface="幼圆" panose="02010509060101010101" pitchFamily="49" charset="-122"/>
                <a:ea typeface="幼圆" panose="02010509060101010101" pitchFamily="49" charset="-122"/>
                <a:cs typeface="Arial Black" panose="020B0A04020102020204" pitchFamily="34" charset="0"/>
                <a:sym typeface="微软雅黑" panose="020B0503020204020204" charset="-122"/>
              </a:rPr>
              <a:t>为油田生产运营、应急指挥和风险管控的快速高效决策提供了强有力的手段</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endParaRPr lang="zh-CN" altLang="en-US" sz="1600" dirty="0">
              <a:solidFill>
                <a:srgbClr val="FF0000"/>
              </a:solidFill>
              <a:latin typeface="幼圆" panose="02010509060101010101" pitchFamily="49" charset="-122"/>
              <a:ea typeface="幼圆" panose="02010509060101010101" pitchFamily="49" charset="-122"/>
              <a:cs typeface="Arial Black" panose="020B0A04020102020204" pitchFamily="34" charset="0"/>
            </a:endParaRPr>
          </a:p>
        </p:txBody>
      </p:sp>
      <p:pic>
        <p:nvPicPr>
          <p:cNvPr id="12" name="图片 3" descr="24八分屏"/>
          <p:cNvPicPr>
            <a:picLocks noChangeAspect="1"/>
          </p:cNvPicPr>
          <p:nvPr/>
        </p:nvPicPr>
        <p:blipFill>
          <a:blip r:embed="rId3" cstate="screen"/>
          <a:stretch>
            <a:fillRect/>
          </a:stretch>
        </p:blipFill>
        <p:spPr>
          <a:xfrm>
            <a:off x="5093916" y="2806547"/>
            <a:ext cx="3467694" cy="1074248"/>
          </a:xfrm>
          <a:prstGeom prst="rect">
            <a:avLst/>
          </a:prstGeom>
          <a:ln>
            <a:noFill/>
          </a:ln>
          <a:effectLst>
            <a:outerShdw blurRad="190500" algn="tl" rotWithShape="0">
              <a:srgbClr val="000000">
                <a:alpha val="70000"/>
              </a:srgbClr>
            </a:outerShdw>
          </a:effectLst>
        </p:spPr>
      </p:pic>
      <p:sp>
        <p:nvSpPr>
          <p:cNvPr id="5" name="矩形 4"/>
          <p:cNvSpPr/>
          <p:nvPr/>
        </p:nvSpPr>
        <p:spPr>
          <a:xfrm>
            <a:off x="1246164" y="2813892"/>
            <a:ext cx="3433847" cy="830997"/>
          </a:xfrm>
          <a:prstGeom prst="rect">
            <a:avLst/>
          </a:prstGeom>
          <a:ln w="3175">
            <a:solidFill>
              <a:schemeClr val="tx1"/>
            </a:solidFill>
          </a:ln>
        </p:spPr>
        <p:txBody>
          <a:bodyPr wrap="square">
            <a:spAutoFit/>
          </a:bodyPr>
          <a:lstStyle/>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可视化综合指挥</a:t>
            </a: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一体化生产指挥专业应用</a:t>
            </a: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移动客户端应用</a:t>
            </a:r>
          </a:p>
        </p:txBody>
      </p:sp>
      <p:pic>
        <p:nvPicPr>
          <p:cNvPr id="14" name="图片 13"/>
          <p:cNvPicPr>
            <a:picLocks noChangeAspect="1"/>
          </p:cNvPicPr>
          <p:nvPr/>
        </p:nvPicPr>
        <p:blipFill>
          <a:blip r:embed="rId4" cstate="screen"/>
          <a:stretch>
            <a:fillRect/>
          </a:stretch>
        </p:blipFill>
        <p:spPr>
          <a:xfrm>
            <a:off x="5097190" y="3909662"/>
            <a:ext cx="3467696" cy="1219851"/>
          </a:xfrm>
          <a:prstGeom prst="rect">
            <a:avLst/>
          </a:prstGeom>
          <a:ln>
            <a:noFill/>
          </a:ln>
          <a:effectLst>
            <a:outerShdw blurRad="292100" dist="139700" dir="2700000" algn="tl" rotWithShape="0">
              <a:srgbClr val="333333">
                <a:alpha val="65000"/>
              </a:srgbClr>
            </a:outerShdw>
          </a:effectLst>
        </p:spPr>
      </p:pic>
      <p:sp>
        <p:nvSpPr>
          <p:cNvPr id="15" name="文本框 14"/>
          <p:cNvSpPr txBox="1"/>
          <p:nvPr/>
        </p:nvSpPr>
        <p:spPr>
          <a:xfrm>
            <a:off x="573934" y="1046516"/>
            <a:ext cx="32737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大庆油田智慧指挥中心</a:t>
            </a:r>
          </a:p>
        </p:txBody>
      </p:sp>
      <p:sp>
        <p:nvSpPr>
          <p:cNvPr id="16" name="TextBox 95"/>
          <p:cNvSpPr txBox="1"/>
          <p:nvPr/>
        </p:nvSpPr>
        <p:spPr>
          <a:xfrm>
            <a:off x="506162" y="301766"/>
            <a:ext cx="4929934"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指挥中心建设的大系统观</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副标题 2"/>
          <p:cNvSpPr txBox="1"/>
          <p:nvPr/>
        </p:nvSpPr>
        <p:spPr bwMode="auto">
          <a:xfrm>
            <a:off x="683568" y="1520638"/>
            <a:ext cx="5298245" cy="369332"/>
          </a:xfrm>
          <a:prstGeom prst="rect">
            <a:avLst/>
          </a:prstGeom>
          <a:noFill/>
          <a:ln w="9525">
            <a:noFill/>
          </a:ln>
        </p:spPr>
        <p:txBody>
          <a:bodyPr wrap="none" anchor="t">
            <a:spAutoFit/>
          </a:bodyPr>
          <a:lstStyle>
            <a:defPPr>
              <a:defRPr lang="zh-CN"/>
            </a:defPPr>
            <a:lvl1pPr marL="342900" indent="-342900" eaLnBrk="0" hangingPunct="0">
              <a:buFont typeface="Wingdings" panose="05000000000000000000" pitchFamily="2" charset="2"/>
              <a:buChar char="ü"/>
              <a:defRPr sz="2400" b="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pPr marL="0" indent="0">
              <a:buNone/>
            </a:pPr>
            <a:r>
              <a:rPr lang="zh-CN" altLang="en-US" sz="1800" dirty="0">
                <a:cs typeface="Arial Black" panose="020B0A04020102020204" pitchFamily="34" charset="0"/>
              </a:rPr>
              <a:t>重要生产设施设备集中管控，油田生产管理智能化</a:t>
            </a:r>
            <a:endParaRPr lang="zh-CN" altLang="zh-CN" sz="1800" dirty="0">
              <a:cs typeface="Arial Black" panose="020B0A04020102020204" pitchFamily="34" charset="0"/>
            </a:endParaRPr>
          </a:p>
        </p:txBody>
      </p:sp>
      <p:sp>
        <p:nvSpPr>
          <p:cNvPr id="16" name="文本框 2"/>
          <p:cNvSpPr txBox="1"/>
          <p:nvPr/>
        </p:nvSpPr>
        <p:spPr>
          <a:xfrm>
            <a:off x="611560" y="1819711"/>
            <a:ext cx="7992888" cy="830997"/>
          </a:xfrm>
          <a:prstGeom prst="rect">
            <a:avLst/>
          </a:prstGeom>
          <a:noFill/>
          <a:ln w="9525">
            <a:noFill/>
          </a:ln>
        </p:spPr>
        <p:txBody>
          <a:bodyPr wrap="square" anchor="t">
            <a:spAutoFit/>
          </a:bodyPr>
          <a:lstStyle>
            <a:defPPr>
              <a:defRPr lang="zh-CN"/>
            </a:defPPr>
            <a:lvl1pPr indent="360680" algn="just" hangingPunct="0">
              <a:lnSpc>
                <a:spcPct val="150000"/>
              </a:lnSpc>
              <a:defRPr sz="1600">
                <a:latin typeface="幼圆" panose="02010509060101010101" pitchFamily="49" charset="-122"/>
                <a:ea typeface="幼圆" panose="02010509060101010101" pitchFamily="49" charset="-122"/>
              </a:defRPr>
            </a:lvl1pPr>
          </a:lstStyle>
          <a:p>
            <a:pPr>
              <a:lnSpc>
                <a:spcPct val="100000"/>
              </a:lnSpc>
            </a:pPr>
            <a:r>
              <a:rPr lang="zh-CN" altLang="en-US" dirty="0">
                <a:cs typeface="Arial Black" panose="020B0A04020102020204" pitchFamily="34" charset="0"/>
              </a:rPr>
              <a:t>全油田12.4万口油气水井、8100座油气站库、10万公里油气管道、3万公里的电力线路等。所有生产设施都可以由指挥中心统一管控。产能运行、油藏管理、钻探远程协同、智慧水务、车辆运行、危化品运输、应急指挥初步实现智能化辅助管理。</a:t>
            </a:r>
          </a:p>
        </p:txBody>
      </p:sp>
      <p:pic>
        <p:nvPicPr>
          <p:cNvPr id="19" name="图片 18"/>
          <p:cNvPicPr>
            <a:picLocks noChangeAspect="1"/>
          </p:cNvPicPr>
          <p:nvPr/>
        </p:nvPicPr>
        <p:blipFill>
          <a:blip r:embed="rId2" cstate="screen"/>
          <a:stretch>
            <a:fillRect/>
          </a:stretch>
        </p:blipFill>
        <p:spPr>
          <a:xfrm>
            <a:off x="4884055" y="2542090"/>
            <a:ext cx="3214521" cy="1336993"/>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 name="图片 19"/>
          <p:cNvPicPr>
            <a:picLocks noChangeAspect="1"/>
          </p:cNvPicPr>
          <p:nvPr/>
        </p:nvPicPr>
        <p:blipFill>
          <a:blip r:embed="rId3" cstate="screen"/>
          <a:stretch>
            <a:fillRect/>
          </a:stretch>
        </p:blipFill>
        <p:spPr>
          <a:xfrm>
            <a:off x="914124" y="2454042"/>
            <a:ext cx="3881908" cy="1440160"/>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1" name="图片 20"/>
          <p:cNvPicPr>
            <a:picLocks noChangeAspect="1"/>
          </p:cNvPicPr>
          <p:nvPr/>
        </p:nvPicPr>
        <p:blipFill>
          <a:blip r:embed="rId4" cstate="screen"/>
          <a:stretch>
            <a:fillRect/>
          </a:stretch>
        </p:blipFill>
        <p:spPr>
          <a:xfrm>
            <a:off x="462479" y="3130158"/>
            <a:ext cx="3334602" cy="1124257"/>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7" name="图片 16"/>
          <p:cNvPicPr>
            <a:picLocks noChangeAspect="1"/>
          </p:cNvPicPr>
          <p:nvPr/>
        </p:nvPicPr>
        <p:blipFill>
          <a:blip r:embed="rId5" cstate="screen"/>
          <a:stretch>
            <a:fillRect/>
          </a:stretch>
        </p:blipFill>
        <p:spPr>
          <a:xfrm>
            <a:off x="5014571" y="3763726"/>
            <a:ext cx="4064872" cy="1726553"/>
          </a:xfrm>
          <a:prstGeom prst="rect">
            <a:avLst/>
          </a:prstGeom>
        </p:spPr>
      </p:pic>
      <p:pic>
        <p:nvPicPr>
          <p:cNvPr id="18" name="图片 17"/>
          <p:cNvPicPr>
            <a:picLocks noChangeAspect="1"/>
          </p:cNvPicPr>
          <p:nvPr/>
        </p:nvPicPr>
        <p:blipFill>
          <a:blip r:embed="rId6" cstate="screen"/>
          <a:stretch>
            <a:fillRect/>
          </a:stretch>
        </p:blipFill>
        <p:spPr>
          <a:xfrm>
            <a:off x="695585" y="3692286"/>
            <a:ext cx="4188470" cy="1708205"/>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 name="文本框 13"/>
          <p:cNvSpPr txBox="1"/>
          <p:nvPr/>
        </p:nvSpPr>
        <p:spPr>
          <a:xfrm>
            <a:off x="573934" y="1046516"/>
            <a:ext cx="327372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大庆油田智慧指挥中心</a:t>
            </a:r>
          </a:p>
        </p:txBody>
      </p:sp>
      <p:sp>
        <p:nvSpPr>
          <p:cNvPr id="22" name="TextBox 95"/>
          <p:cNvSpPr txBox="1"/>
          <p:nvPr/>
        </p:nvSpPr>
        <p:spPr>
          <a:xfrm>
            <a:off x="506162" y="301766"/>
            <a:ext cx="4929934" cy="58477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指挥中心建设的大系统观</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pic>
        <p:nvPicPr>
          <p:cNvPr id="4" name="图片 3"/>
          <p:cNvPicPr>
            <a:picLocks noChangeAspect="1"/>
          </p:cNvPicPr>
          <p:nvPr/>
        </p:nvPicPr>
        <p:blipFill>
          <a:blip r:embed="rId2" cstate="screen"/>
          <a:stretch>
            <a:fillRect/>
          </a:stretch>
        </p:blipFill>
        <p:spPr>
          <a:xfrm>
            <a:off x="6269595" y="1336717"/>
            <a:ext cx="2731314" cy="2692045"/>
          </a:xfrm>
          <a:prstGeom prst="rect">
            <a:avLst/>
          </a:prstGeom>
        </p:spPr>
      </p:pic>
      <p:sp>
        <p:nvSpPr>
          <p:cNvPr id="5" name="文本框 4"/>
          <p:cNvSpPr txBox="1"/>
          <p:nvPr/>
        </p:nvSpPr>
        <p:spPr>
          <a:xfrm>
            <a:off x="611560" y="942952"/>
            <a:ext cx="5506636"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a:t>
            </a:r>
            <a:r>
              <a:rPr lang="en-US" altLang="zh-CN"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智能</a:t>
            </a:r>
            <a:r>
              <a:rPr lang="en-US" altLang="zh-CN"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智慧油田建设需要大系统观</a:t>
            </a:r>
          </a:p>
        </p:txBody>
      </p:sp>
      <p:pic>
        <p:nvPicPr>
          <p:cNvPr id="14" name="图片 13"/>
          <p:cNvPicPr>
            <a:picLocks noChangeAspect="1"/>
          </p:cNvPicPr>
          <p:nvPr/>
        </p:nvPicPr>
        <p:blipFill rotWithShape="1">
          <a:blip r:embed="rId3" cstate="screen"/>
          <a:srcRect/>
          <a:stretch>
            <a:fillRect/>
          </a:stretch>
        </p:blipFill>
        <p:spPr>
          <a:xfrm>
            <a:off x="1572345" y="3023321"/>
            <a:ext cx="2294546" cy="2044073"/>
          </a:xfrm>
          <a:prstGeom prst="rect">
            <a:avLst/>
          </a:prstGeom>
        </p:spPr>
      </p:pic>
      <p:grpSp>
        <p:nvGrpSpPr>
          <p:cNvPr id="13" name="组合 12"/>
          <p:cNvGrpSpPr/>
          <p:nvPr/>
        </p:nvGrpSpPr>
        <p:grpSpPr>
          <a:xfrm>
            <a:off x="3509409" y="2167899"/>
            <a:ext cx="3466146" cy="2967084"/>
            <a:chOff x="-188242" y="2674266"/>
            <a:chExt cx="2877550" cy="2508893"/>
          </a:xfrm>
        </p:grpSpPr>
        <p:sp>
          <p:nvSpPr>
            <p:cNvPr id="11" name="TextBox 62"/>
            <p:cNvSpPr txBox="1">
              <a:spLocks noChangeArrowheads="1"/>
            </p:cNvSpPr>
            <p:nvPr/>
          </p:nvSpPr>
          <p:spPr bwMode="auto">
            <a:xfrm>
              <a:off x="-188242" y="4803998"/>
              <a:ext cx="2877550" cy="379161"/>
            </a:xfrm>
            <a:prstGeom prst="rect">
              <a:avLst/>
            </a:prstGeom>
            <a:noFill/>
            <a:ln w="9525">
              <a:noFill/>
              <a:miter lim="800000"/>
            </a:ln>
          </p:spPr>
          <p:txBody>
            <a:bodyPr wrap="square">
              <a:spAutoFit/>
            </a:bodyPr>
            <a:lstStyle/>
            <a:p>
              <a:pPr algn="ctr" defTabSz="914400"/>
              <a:r>
                <a:rPr lang="zh-CN" altLang="en-US" sz="12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钱学森的系统科学体系</a:t>
              </a:r>
            </a:p>
          </p:txBody>
        </p:sp>
        <p:pic>
          <p:nvPicPr>
            <p:cNvPr id="12" name="图片 11" descr="钱学森系统科学体系.jpg"/>
            <p:cNvPicPr>
              <a:picLocks noChangeAspect="1"/>
            </p:cNvPicPr>
            <p:nvPr/>
          </p:nvPicPr>
          <p:blipFill>
            <a:blip r:embed="rId4" cstate="screen"/>
            <a:stretch>
              <a:fillRect/>
            </a:stretch>
          </p:blipFill>
          <p:spPr>
            <a:xfrm>
              <a:off x="34672" y="2674266"/>
              <a:ext cx="2449096" cy="2254879"/>
            </a:xfrm>
            <a:prstGeom prst="rect">
              <a:avLst/>
            </a:prstGeom>
          </p:spPr>
        </p:pic>
      </p:grpSp>
      <p:sp>
        <p:nvSpPr>
          <p:cNvPr id="15" name="文本框 14"/>
          <p:cNvSpPr txBox="1"/>
          <p:nvPr/>
        </p:nvSpPr>
        <p:spPr>
          <a:xfrm>
            <a:off x="611560" y="1563638"/>
            <a:ext cx="1660743" cy="369332"/>
          </a:xfrm>
          <a:prstGeom prst="homePlate">
            <a:avLst/>
          </a:prstGeom>
        </p:spPr>
        <p:style>
          <a:lnRef idx="1">
            <a:schemeClr val="accent5"/>
          </a:lnRef>
          <a:fillRef idx="3">
            <a:schemeClr val="accent5"/>
          </a:fillRef>
          <a:effectRef idx="2">
            <a:schemeClr val="accent5"/>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系统工程思维</a:t>
            </a:r>
          </a:p>
        </p:txBody>
      </p:sp>
      <p:sp>
        <p:nvSpPr>
          <p:cNvPr id="16" name="文本框 15"/>
          <p:cNvSpPr txBox="1"/>
          <p:nvPr/>
        </p:nvSpPr>
        <p:spPr>
          <a:xfrm>
            <a:off x="2305516" y="1563638"/>
            <a:ext cx="1660743" cy="369332"/>
          </a:xfrm>
          <a:prstGeom prst="homePlate">
            <a:avLst/>
          </a:prstGeom>
        </p:spPr>
        <p:style>
          <a:lnRef idx="1">
            <a:schemeClr val="accent5"/>
          </a:lnRef>
          <a:fillRef idx="3">
            <a:schemeClr val="accent5"/>
          </a:fillRef>
          <a:effectRef idx="2">
            <a:schemeClr val="accent5"/>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a:t>
            </a:r>
          </a:p>
        </p:txBody>
      </p:sp>
      <p:sp>
        <p:nvSpPr>
          <p:cNvPr id="17" name="文本框 16"/>
          <p:cNvSpPr txBox="1"/>
          <p:nvPr/>
        </p:nvSpPr>
        <p:spPr>
          <a:xfrm>
            <a:off x="3999472" y="1563638"/>
            <a:ext cx="1660743" cy="369332"/>
          </a:xfrm>
          <a:prstGeom prst="homePlate">
            <a:avLst/>
          </a:prstGeom>
        </p:spPr>
        <p:style>
          <a:lnRef idx="1">
            <a:schemeClr val="accent5"/>
          </a:lnRef>
          <a:fillRef idx="3">
            <a:schemeClr val="accent5"/>
          </a:fillRef>
          <a:effectRef idx="2">
            <a:schemeClr val="accent5"/>
          </a:effectRef>
          <a:fontRef idx="minor">
            <a:schemeClr val="lt1"/>
          </a:fontRef>
        </p:style>
        <p:txBody>
          <a:bodyPr wrap="none" rtlCol="0">
            <a:no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a:t>
            </a:r>
          </a:p>
        </p:txBody>
      </p:sp>
      <p:pic>
        <p:nvPicPr>
          <p:cNvPr id="18" name="Picture 2" descr="c:\documents and settings\arthur wang\application data\360se6\User Data\temp\b03533fa828ba61e3575ef494334970a304e5938.jpg"/>
          <p:cNvPicPr>
            <a:picLocks noChangeAspect="1" noChangeArrowheads="1"/>
          </p:cNvPicPr>
          <p:nvPr/>
        </p:nvPicPr>
        <p:blipFill>
          <a:blip r:embed="rId5" cstate="screen"/>
          <a:srcRect/>
          <a:stretch>
            <a:fillRect/>
          </a:stretch>
        </p:blipFill>
        <p:spPr bwMode="auto">
          <a:xfrm>
            <a:off x="703562" y="2070872"/>
            <a:ext cx="688747" cy="9565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矩形 18"/>
          <p:cNvSpPr/>
          <p:nvPr/>
        </p:nvSpPr>
        <p:spPr>
          <a:xfrm>
            <a:off x="1462292" y="1983616"/>
            <a:ext cx="901209"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钱学森</a:t>
            </a:r>
            <a:endPar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 name="文本框 2"/>
          <p:cNvSpPr txBox="1"/>
          <p:nvPr/>
        </p:nvSpPr>
        <p:spPr>
          <a:xfrm>
            <a:off x="2363501" y="1998622"/>
            <a:ext cx="1210588" cy="338554"/>
          </a:xfrm>
          <a:prstGeom prst="rect">
            <a:avLst/>
          </a:prstGeom>
          <a:noFill/>
        </p:spPr>
        <p:txBody>
          <a:bodyPr wrap="none" rtlCol="0">
            <a:spAutoFit/>
          </a:bodyPr>
          <a:lstStyle/>
          <a:p>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复杂巨系统</a:t>
            </a:r>
          </a:p>
        </p:txBody>
      </p:sp>
      <p:sp>
        <p:nvSpPr>
          <p:cNvPr id="6" name="文本框 5"/>
          <p:cNvSpPr txBox="1"/>
          <p:nvPr/>
        </p:nvSpPr>
        <p:spPr>
          <a:xfrm>
            <a:off x="1615359" y="2326920"/>
            <a:ext cx="2600913" cy="1077218"/>
          </a:xfrm>
          <a:prstGeom prst="rect">
            <a:avLst/>
          </a:prstGeom>
          <a:noFill/>
        </p:spPr>
        <p:txBody>
          <a:bodyPr wrap="square" rtlCol="0">
            <a:spAutoFit/>
          </a:bodyPr>
          <a:lstStyle/>
          <a:p>
            <a:pPr indent="266700"/>
            <a:r>
              <a:rPr lang="zh-CN" altLang="en-US" sz="1600" dirty="0">
                <a:latin typeface="幼圆" panose="02010509060101010101" pitchFamily="49" charset="-122"/>
                <a:ea typeface="幼圆" panose="02010509060101010101" pitchFamily="49" charset="-122"/>
                <a:cs typeface="Arial Black" panose="020B0A04020102020204" pitchFamily="34" charset="0"/>
              </a:rPr>
              <a:t>传统的系统工程理论已经难以满足当前信息化建设的需求，需要更大的系统思维。</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11560" y="942952"/>
            <a:ext cx="3058851"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① 避免顶层设计过度</a:t>
            </a:r>
          </a:p>
        </p:txBody>
      </p:sp>
      <p:sp>
        <p:nvSpPr>
          <p:cNvPr id="14" name="文本框 13"/>
          <p:cNvSpPr txBox="1"/>
          <p:nvPr/>
        </p:nvSpPr>
        <p:spPr>
          <a:xfrm>
            <a:off x="683568" y="1473740"/>
            <a:ext cx="1952779"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组织</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自组织原则</a:t>
            </a:r>
          </a:p>
        </p:txBody>
      </p:sp>
      <p:sp>
        <p:nvSpPr>
          <p:cNvPr id="16" name="文本框 15"/>
          <p:cNvSpPr txBox="1"/>
          <p:nvPr/>
        </p:nvSpPr>
        <p:spPr>
          <a:xfrm>
            <a:off x="611560" y="1899835"/>
            <a:ext cx="2723823" cy="646331"/>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草创期：摸石头过河</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发展期：抓住系统</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序参量</a:t>
            </a:r>
          </a:p>
        </p:txBody>
      </p:sp>
      <p:grpSp>
        <p:nvGrpSpPr>
          <p:cNvPr id="20" name="组合 19"/>
          <p:cNvGrpSpPr/>
          <p:nvPr/>
        </p:nvGrpSpPr>
        <p:grpSpPr>
          <a:xfrm>
            <a:off x="4213228" y="749992"/>
            <a:ext cx="4535236" cy="2901878"/>
            <a:chOff x="2284354" y="2725482"/>
            <a:chExt cx="4298699" cy="2418018"/>
          </a:xfrm>
        </p:grpSpPr>
        <p:pic>
          <p:nvPicPr>
            <p:cNvPr id="19" name="图片 18"/>
            <p:cNvPicPr>
              <a:picLocks noChangeAspect="1"/>
            </p:cNvPicPr>
            <p:nvPr/>
          </p:nvPicPr>
          <p:blipFill rotWithShape="1">
            <a:blip r:embed="rId2" cstate="screen"/>
            <a:srcRect/>
            <a:stretch>
              <a:fillRect/>
            </a:stretch>
          </p:blipFill>
          <p:spPr>
            <a:xfrm>
              <a:off x="2284354" y="2725482"/>
              <a:ext cx="2387632" cy="2418018"/>
            </a:xfrm>
            <a:prstGeom prst="rect">
              <a:avLst/>
            </a:prstGeom>
          </p:spPr>
        </p:pic>
        <p:pic>
          <p:nvPicPr>
            <p:cNvPr id="13" name="图片 12"/>
            <p:cNvPicPr>
              <a:picLocks noChangeAspect="1"/>
            </p:cNvPicPr>
            <p:nvPr/>
          </p:nvPicPr>
          <p:blipFill>
            <a:blip r:embed="rId3" cstate="screen"/>
            <a:stretch>
              <a:fillRect/>
            </a:stretch>
          </p:blipFill>
          <p:spPr>
            <a:xfrm>
              <a:off x="4665537" y="3637312"/>
              <a:ext cx="1917516" cy="1253243"/>
            </a:xfrm>
            <a:prstGeom prst="rect">
              <a:avLst/>
            </a:prstGeom>
          </p:spPr>
        </p:pic>
      </p:grpSp>
      <p:sp>
        <p:nvSpPr>
          <p:cNvPr id="17" name="文本框 16"/>
          <p:cNvSpPr txBox="1"/>
          <p:nvPr/>
        </p:nvSpPr>
        <p:spPr>
          <a:xfrm>
            <a:off x="4427984" y="1022407"/>
            <a:ext cx="223224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知行合一，行为先</a:t>
            </a:r>
          </a:p>
        </p:txBody>
      </p:sp>
      <p:pic>
        <p:nvPicPr>
          <p:cNvPr id="12" name="图片 11"/>
          <p:cNvPicPr>
            <a:picLocks noChangeAspect="1"/>
          </p:cNvPicPr>
          <p:nvPr/>
        </p:nvPicPr>
        <p:blipFill>
          <a:blip r:embed="rId4" cstate="screen"/>
          <a:stretch>
            <a:fillRect/>
          </a:stretch>
        </p:blipFill>
        <p:spPr>
          <a:xfrm>
            <a:off x="604122" y="2832810"/>
            <a:ext cx="3744416" cy="222073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1" name="文本框 20"/>
          <p:cNvSpPr txBox="1"/>
          <p:nvPr/>
        </p:nvSpPr>
        <p:spPr>
          <a:xfrm>
            <a:off x="638479" y="2569468"/>
            <a:ext cx="2565369" cy="646331"/>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抓大放小，抓主要矛盾，发挥基层作用</a:t>
            </a:r>
          </a:p>
        </p:txBody>
      </p:sp>
      <p:pic>
        <p:nvPicPr>
          <p:cNvPr id="18" name="图片 17"/>
          <p:cNvPicPr>
            <a:picLocks noChangeAspect="1"/>
          </p:cNvPicPr>
          <p:nvPr/>
        </p:nvPicPr>
        <p:blipFill>
          <a:blip r:embed="rId5" cstate="screen"/>
          <a:stretch>
            <a:fillRect/>
          </a:stretch>
        </p:blipFill>
        <p:spPr>
          <a:xfrm>
            <a:off x="4716016" y="3075806"/>
            <a:ext cx="2787844" cy="183774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3" name="文本框 22"/>
          <p:cNvSpPr txBox="1"/>
          <p:nvPr/>
        </p:nvSpPr>
        <p:spPr>
          <a:xfrm>
            <a:off x="5508104" y="4482456"/>
            <a:ext cx="3005951"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切忌理想主义、教条主义</a:t>
            </a:r>
          </a:p>
        </p:txBody>
      </p:sp>
      <p:sp>
        <p:nvSpPr>
          <p:cNvPr id="15" name="文本框 14"/>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
        <p:nvSpPr>
          <p:cNvPr id="22" name="文本框 21"/>
          <p:cNvSpPr txBox="1"/>
          <p:nvPr/>
        </p:nvSpPr>
        <p:spPr>
          <a:xfrm>
            <a:off x="6961992" y="911822"/>
            <a:ext cx="1549916" cy="901482"/>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序参量</a:t>
            </a:r>
            <a:endParaRPr lang="en-US" altLang="zh-CN"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支配原理</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691493" y="2043706"/>
            <a:ext cx="3021901" cy="2760292"/>
            <a:chOff x="3663486" y="1615701"/>
            <a:chExt cx="3021901" cy="2760292"/>
          </a:xfrm>
        </p:grpSpPr>
        <p:pic>
          <p:nvPicPr>
            <p:cNvPr id="20" name="图片 19"/>
            <p:cNvPicPr>
              <a:picLocks noChangeAspect="1"/>
            </p:cNvPicPr>
            <p:nvPr/>
          </p:nvPicPr>
          <p:blipFill>
            <a:blip r:embed="rId2" cstate="screen"/>
            <a:stretch>
              <a:fillRect/>
            </a:stretch>
          </p:blipFill>
          <p:spPr>
            <a:xfrm>
              <a:off x="3663486" y="1615701"/>
              <a:ext cx="3021901" cy="2571363"/>
            </a:xfrm>
            <a:prstGeom prst="rect">
              <a:avLst/>
            </a:prstGeom>
          </p:spPr>
        </p:pic>
        <p:sp>
          <p:nvSpPr>
            <p:cNvPr id="21" name="椭圆 20"/>
            <p:cNvSpPr/>
            <p:nvPr/>
          </p:nvSpPr>
          <p:spPr>
            <a:xfrm>
              <a:off x="4455574" y="2901382"/>
              <a:ext cx="1656184" cy="1474611"/>
            </a:xfrm>
            <a:prstGeom prst="ellipse">
              <a:avLst/>
            </a:pr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2" name="上下箭头 21"/>
            <p:cNvSpPr/>
            <p:nvPr/>
          </p:nvSpPr>
          <p:spPr>
            <a:xfrm>
              <a:off x="5031029" y="1999729"/>
              <a:ext cx="505274" cy="1152128"/>
            </a:xfrm>
            <a:prstGeom prst="upDownArrow">
              <a:avLst/>
            </a:prstGeom>
            <a:gradFill>
              <a:gsLst>
                <a:gs pos="0">
                  <a:schemeClr val="accent3">
                    <a:shade val="51000"/>
                    <a:satMod val="130000"/>
                    <a:alpha val="30000"/>
                  </a:schemeClr>
                </a:gs>
                <a:gs pos="80000">
                  <a:schemeClr val="accent3">
                    <a:shade val="93000"/>
                    <a:satMod val="130000"/>
                  </a:schemeClr>
                </a:gs>
                <a:gs pos="100000">
                  <a:schemeClr val="accent3">
                    <a:shade val="94000"/>
                    <a:satMod val="13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3" name="文本框 2"/>
          <p:cNvSpPr txBox="1"/>
          <p:nvPr/>
        </p:nvSpPr>
        <p:spPr>
          <a:xfrm>
            <a:off x="715009" y="2023464"/>
            <a:ext cx="2329129" cy="1354217"/>
          </a:xfrm>
          <a:prstGeom prst="rect">
            <a:avLst/>
          </a:prstGeom>
          <a:noFill/>
        </p:spPr>
        <p:txBody>
          <a:bodyPr wrap="square" rtlCol="0">
            <a:spAutoFit/>
          </a:bodyPr>
          <a:lstStyle/>
          <a:p>
            <a:pPr marL="285750"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承载信息化使命</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寄托着油田希望</a:t>
            </a:r>
          </a:p>
          <a:p>
            <a:pPr marL="285750"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强大的引领作用</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信息化核心工程</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sz="1600" dirty="0">
                <a:latin typeface="幼圆" panose="02010509060101010101" pitchFamily="49" charset="-122"/>
                <a:ea typeface="幼圆" panose="02010509060101010101" pitchFamily="49" charset="-122"/>
                <a:cs typeface="Arial Black" panose="020B0A04020102020204" pitchFamily="34" charset="0"/>
              </a:rPr>
              <a:t>数字化转型基础</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p:txBody>
      </p:sp>
      <p:sp>
        <p:nvSpPr>
          <p:cNvPr id="9" name="文本框 8"/>
          <p:cNvSpPr txBox="1"/>
          <p:nvPr/>
        </p:nvSpPr>
        <p:spPr>
          <a:xfrm>
            <a:off x="359531" y="3362194"/>
            <a:ext cx="2556282" cy="1323439"/>
          </a:xfrm>
          <a:prstGeom prst="rect">
            <a:avLst/>
          </a:prstGeom>
          <a:noFill/>
        </p:spPr>
        <p:txBody>
          <a:bodyPr wrap="square" rtlCol="0">
            <a:spAutoFit/>
          </a:bodyPr>
          <a:lstStyle/>
          <a:p>
            <a:pPr indent="360680" algn="just"/>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十四五及今后若干年，大庆油田信息化将已</a:t>
            </a:r>
            <a:r>
              <a:rPr lang="en-US" altLang="zh-CN"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DQICC</a:t>
            </a: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为中心，整合、提升、再造，走向智能智慧，走出新工业之路。</a:t>
            </a:r>
          </a:p>
        </p:txBody>
      </p:sp>
      <p:grpSp>
        <p:nvGrpSpPr>
          <p:cNvPr id="12" name="组合 11"/>
          <p:cNvGrpSpPr/>
          <p:nvPr/>
        </p:nvGrpSpPr>
        <p:grpSpPr>
          <a:xfrm>
            <a:off x="5724128" y="1495685"/>
            <a:ext cx="2880320" cy="2232248"/>
            <a:chOff x="2915816" y="1419622"/>
            <a:chExt cx="3816427" cy="3761558"/>
          </a:xfrm>
        </p:grpSpPr>
        <p:pic>
          <p:nvPicPr>
            <p:cNvPr id="4" name="图片 3"/>
            <p:cNvPicPr>
              <a:picLocks noChangeAspect="1"/>
            </p:cNvPicPr>
            <p:nvPr/>
          </p:nvPicPr>
          <p:blipFill>
            <a:blip r:embed="rId3" cstate="screen"/>
            <a:stretch>
              <a:fillRect/>
            </a:stretch>
          </p:blipFill>
          <p:spPr>
            <a:xfrm>
              <a:off x="2915816" y="1419622"/>
              <a:ext cx="3816427" cy="3761558"/>
            </a:xfrm>
            <a:prstGeom prst="rect">
              <a:avLst/>
            </a:prstGeom>
          </p:spPr>
        </p:pic>
        <p:grpSp>
          <p:nvGrpSpPr>
            <p:cNvPr id="8" name="组合 7"/>
            <p:cNvGrpSpPr/>
            <p:nvPr/>
          </p:nvGrpSpPr>
          <p:grpSpPr>
            <a:xfrm>
              <a:off x="3743908" y="2187467"/>
              <a:ext cx="2427060" cy="2460907"/>
              <a:chOff x="3743908" y="2187467"/>
              <a:chExt cx="2427060" cy="2460907"/>
            </a:xfrm>
          </p:grpSpPr>
          <p:sp>
            <p:nvSpPr>
              <p:cNvPr id="6" name="文本框 5"/>
              <p:cNvSpPr txBox="1"/>
              <p:nvPr/>
            </p:nvSpPr>
            <p:spPr>
              <a:xfrm>
                <a:off x="3909973" y="2187467"/>
                <a:ext cx="2260995" cy="622361"/>
              </a:xfrm>
              <a:prstGeom prst="rect">
                <a:avLst/>
              </a:prstGeom>
              <a:noFill/>
            </p:spPr>
            <p:txBody>
              <a:bodyPr wrap="square" rtlCol="0">
                <a:spAutoFit/>
              </a:bodyPr>
              <a:lstStyle/>
              <a:p>
                <a:pPr algn="ctr"/>
                <a:r>
                  <a:rPr lang="zh-CN" altLang="en-US"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智慧指挥中心</a:t>
                </a:r>
              </a:p>
            </p:txBody>
          </p:sp>
          <p:sp>
            <p:nvSpPr>
              <p:cNvPr id="7" name="十字箭头 6"/>
              <p:cNvSpPr/>
              <p:nvPr/>
            </p:nvSpPr>
            <p:spPr>
              <a:xfrm>
                <a:off x="3743908" y="2488134"/>
                <a:ext cx="2160240" cy="2160240"/>
              </a:xfrm>
              <a:prstGeom prst="quadArrow">
                <a:avLst>
                  <a:gd name="adj1" fmla="val 23736"/>
                  <a:gd name="adj2" fmla="val 15703"/>
                  <a:gd name="adj3" fmla="val 22500"/>
                </a:avLst>
              </a:prstGeom>
              <a:solidFill>
                <a:srgbClr val="FF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pic>
          <p:nvPicPr>
            <p:cNvPr id="10" name="图片 9"/>
            <p:cNvPicPr>
              <a:picLocks noChangeAspect="1"/>
            </p:cNvPicPr>
            <p:nvPr/>
          </p:nvPicPr>
          <p:blipFill>
            <a:blip r:embed="rId4" cstate="screen"/>
            <a:stretch>
              <a:fillRect/>
            </a:stretch>
          </p:blipFill>
          <p:spPr>
            <a:xfrm>
              <a:off x="3643153" y="2269006"/>
              <a:ext cx="414810" cy="432442"/>
            </a:xfrm>
            <a:prstGeom prst="rect">
              <a:avLst/>
            </a:prstGeom>
            <a:ln>
              <a:noFill/>
            </a:ln>
            <a:effectLst>
              <a:outerShdw blurRad="292100" dist="139700" dir="2700000" algn="tl" rotWithShape="0">
                <a:srgbClr val="333333">
                  <a:alpha val="65000"/>
                </a:srgbClr>
              </a:outerShdw>
            </a:effectLst>
          </p:spPr>
        </p:pic>
        <p:sp>
          <p:nvSpPr>
            <p:cNvPr id="11" name="文本框 10"/>
            <p:cNvSpPr txBox="1"/>
            <p:nvPr/>
          </p:nvSpPr>
          <p:spPr>
            <a:xfrm>
              <a:off x="4346976" y="2754368"/>
              <a:ext cx="1111266" cy="1711492"/>
            </a:xfrm>
            <a:prstGeom prst="rect">
              <a:avLst/>
            </a:prstGeom>
            <a:noFill/>
          </p:spPr>
          <p:txBody>
            <a:bodyPr wrap="none" rtlCol="0">
              <a:spAutoFit/>
            </a:bodyPr>
            <a:lstStyle/>
            <a:p>
              <a:r>
                <a:rPr lang="en-US" altLang="zh-CN" sz="6000" dirty="0">
                  <a:solidFill>
                    <a:srgbClr val="FFFF00"/>
                  </a:solidFill>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6000" dirty="0">
                <a:solidFill>
                  <a:srgbClr val="FFFF00"/>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sp>
        <p:nvSpPr>
          <p:cNvPr id="5" name="文本框 4"/>
          <p:cNvSpPr txBox="1"/>
          <p:nvPr/>
        </p:nvSpPr>
        <p:spPr>
          <a:xfrm>
            <a:off x="611560" y="915566"/>
            <a:ext cx="4296369"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② 把握系统吸引子，迭代精进</a:t>
            </a:r>
          </a:p>
        </p:txBody>
      </p:sp>
      <p:pic>
        <p:nvPicPr>
          <p:cNvPr id="13" name="图片 12"/>
          <p:cNvPicPr>
            <a:picLocks noChangeAspect="1"/>
          </p:cNvPicPr>
          <p:nvPr/>
        </p:nvPicPr>
        <p:blipFill>
          <a:blip r:embed="rId5" cstate="screen"/>
          <a:stretch>
            <a:fillRect/>
          </a:stretch>
        </p:blipFill>
        <p:spPr>
          <a:xfrm>
            <a:off x="5903468" y="2890505"/>
            <a:ext cx="2348933" cy="227611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 name="文本框 13"/>
          <p:cNvSpPr txBox="1"/>
          <p:nvPr/>
        </p:nvSpPr>
        <p:spPr>
          <a:xfrm>
            <a:off x="1100127" y="1546579"/>
            <a:ext cx="1569660" cy="369332"/>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智慧指挥中心</a:t>
            </a:r>
          </a:p>
        </p:txBody>
      </p:sp>
      <p:pic>
        <p:nvPicPr>
          <p:cNvPr id="15" name="图片 14"/>
          <p:cNvPicPr>
            <a:picLocks noChangeAspect="1"/>
          </p:cNvPicPr>
          <p:nvPr/>
        </p:nvPicPr>
        <p:blipFill>
          <a:blip r:embed="rId6" cstate="print"/>
          <a:stretch>
            <a:fillRect/>
          </a:stretch>
        </p:blipFill>
        <p:spPr>
          <a:xfrm>
            <a:off x="677390" y="1515839"/>
            <a:ext cx="414810" cy="406540"/>
          </a:xfrm>
          <a:prstGeom prst="rect">
            <a:avLst/>
          </a:prstGeom>
          <a:ln>
            <a:noFill/>
          </a:ln>
          <a:effectLst>
            <a:outerShdw blurRad="292100" dist="139700" dir="2700000" algn="tl" rotWithShape="0">
              <a:srgbClr val="333333">
                <a:alpha val="65000"/>
              </a:srgbClr>
            </a:outerShdw>
          </a:effectLst>
        </p:spPr>
      </p:pic>
      <p:sp>
        <p:nvSpPr>
          <p:cNvPr id="16" name="矩形 15"/>
          <p:cNvSpPr/>
          <p:nvPr/>
        </p:nvSpPr>
        <p:spPr>
          <a:xfrm>
            <a:off x="827584" y="4685633"/>
            <a:ext cx="1800493" cy="369332"/>
          </a:xfrm>
          <a:prstGeom prst="rect">
            <a:avLst/>
          </a:prstGeom>
          <a:ln w="3175"/>
        </p:spPr>
        <p:style>
          <a:lnRef idx="2">
            <a:schemeClr val="accent2"/>
          </a:lnRef>
          <a:fillRef idx="1">
            <a:schemeClr val="lt1"/>
          </a:fillRef>
          <a:effectRef idx="0">
            <a:schemeClr val="accent2"/>
          </a:effectRef>
          <a:fontRef idx="minor">
            <a:schemeClr val="dk1"/>
          </a:fontRef>
        </p:style>
        <p:txBody>
          <a:bodyPr wrap="none">
            <a:spAutoFit/>
          </a:bodyPr>
          <a:lstStyle/>
          <a:p>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生存</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发展</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再造</a:t>
            </a:r>
            <a:endParaRPr lang="zh-CN" altLang="en-US" dirty="0">
              <a:ea typeface="方正粗宋简体" panose="03000509000000000000" pitchFamily="65" charset="-122"/>
              <a:cs typeface="Arial Black" panose="020B0A04020102020204" pitchFamily="34" charset="0"/>
            </a:endParaRPr>
          </a:p>
        </p:txBody>
      </p:sp>
      <p:sp>
        <p:nvSpPr>
          <p:cNvPr id="17" name="文本框 16"/>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
        <p:nvSpPr>
          <p:cNvPr id="18" name="矩形 17"/>
          <p:cNvSpPr/>
          <p:nvPr/>
        </p:nvSpPr>
        <p:spPr>
          <a:xfrm>
            <a:off x="2915813" y="1569541"/>
            <a:ext cx="2736647" cy="461665"/>
          </a:xfrm>
          <a:prstGeom prst="rect">
            <a:avLst/>
          </a:prstGeom>
        </p:spPr>
        <p:txBody>
          <a:bodyPr wrap="none">
            <a:spAutoFit/>
          </a:bodyPr>
          <a:lstStyle/>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一个中心</a:t>
            </a:r>
            <a:r>
              <a:rPr lang="zh-CN" altLang="en-US" sz="24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两级平台</a:t>
            </a:r>
            <a:endParaRPr lang="zh-CN" altLang="en-US" sz="2400" dirty="0">
              <a:ea typeface="方正粗宋简体" panose="03000509000000000000" pitchFamily="65" charset="-122"/>
              <a:cs typeface="Arial Black" panose="020B0A04020102020204" pitchFamily="34" charset="0"/>
            </a:endParaRPr>
          </a:p>
        </p:txBody>
      </p:sp>
      <p:sp>
        <p:nvSpPr>
          <p:cNvPr id="23" name="文本框 22"/>
          <p:cNvSpPr txBox="1"/>
          <p:nvPr/>
        </p:nvSpPr>
        <p:spPr>
          <a:xfrm>
            <a:off x="3182473" y="4666864"/>
            <a:ext cx="4801315" cy="40011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作业区管控中心是油田指挥中心的一部分</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36"/>
          <p:cNvGrpSpPr/>
          <p:nvPr/>
        </p:nvGrpSpPr>
        <p:grpSpPr bwMode="auto">
          <a:xfrm>
            <a:off x="6032234" y="1054762"/>
            <a:ext cx="1783422" cy="1516988"/>
            <a:chOff x="7594237" y="4857760"/>
            <a:chExt cx="1185224" cy="1068025"/>
          </a:xfrm>
          <a:effectLst>
            <a:outerShdw blurRad="50800" dist="38100" dir="2700000" algn="tl" rotWithShape="0">
              <a:prstClr val="black">
                <a:alpha val="40000"/>
              </a:prstClr>
            </a:outerShdw>
          </a:effectLst>
        </p:grpSpPr>
        <p:grpSp>
          <p:nvGrpSpPr>
            <p:cNvPr id="12" name="组合 20"/>
            <p:cNvGrpSpPr/>
            <p:nvPr/>
          </p:nvGrpSpPr>
          <p:grpSpPr>
            <a:xfrm>
              <a:off x="7594237" y="4857760"/>
              <a:ext cx="1185224" cy="857256"/>
              <a:chOff x="7244429" y="4786322"/>
              <a:chExt cx="1328099" cy="857256"/>
            </a:xfrm>
          </p:grpSpPr>
          <p:pic>
            <p:nvPicPr>
              <p:cNvPr id="14" name="Picture 18" descr="c:\documents and settings\administrator\application data\360se6\User Data\temp\77094b36acaf2edd88e130b18d1001e939019351.jpg"/>
              <p:cNvPicPr>
                <a:picLocks noChangeArrowheads="1"/>
              </p:cNvPicPr>
              <p:nvPr/>
            </p:nvPicPr>
            <p:blipFill>
              <a:blip r:embed="rId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0" descr="c:\documents and settings\administrator\application data\360se6\User Data\temp\u=1699585798,3339288410&amp;fm=11&amp;gp=0.jpg"/>
              <p:cNvPicPr>
                <a:picLocks noChangeArrowheads="1"/>
              </p:cNvPicPr>
              <p:nvPr/>
            </p:nvPicPr>
            <p:blipFill>
              <a:blip r:embed="rId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3" name="TextBox 3"/>
            <p:cNvSpPr txBox="1"/>
            <p:nvPr/>
          </p:nvSpPr>
          <p:spPr>
            <a:xfrm>
              <a:off x="7934681" y="5715019"/>
              <a:ext cx="550367" cy="210766"/>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cs typeface="Arial Black" panose="020B0A04020102020204" pitchFamily="34" charset="0"/>
                </a:rPr>
                <a:t>普利高津</a:t>
              </a:r>
            </a:p>
          </p:txBody>
        </p:sp>
      </p:grpSp>
      <p:sp>
        <p:nvSpPr>
          <p:cNvPr id="5" name="文本框 4"/>
          <p:cNvSpPr txBox="1"/>
          <p:nvPr/>
        </p:nvSpPr>
        <p:spPr>
          <a:xfrm>
            <a:off x="611560" y="915566"/>
            <a:ext cx="3368230"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③ 开放融合，与时俱进</a:t>
            </a:r>
          </a:p>
        </p:txBody>
      </p:sp>
      <p:pic>
        <p:nvPicPr>
          <p:cNvPr id="10" name="图片 9"/>
          <p:cNvPicPr>
            <a:picLocks noChangeAspect="1"/>
          </p:cNvPicPr>
          <p:nvPr/>
        </p:nvPicPr>
        <p:blipFill rotWithShape="1">
          <a:blip r:embed="rId4" cstate="screen"/>
          <a:srcRect/>
          <a:stretch>
            <a:fillRect/>
          </a:stretch>
        </p:blipFill>
        <p:spPr>
          <a:xfrm>
            <a:off x="4355976" y="2195589"/>
            <a:ext cx="4425642" cy="315762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6" name="文本框 15"/>
          <p:cNvSpPr txBox="1"/>
          <p:nvPr/>
        </p:nvSpPr>
        <p:spPr>
          <a:xfrm>
            <a:off x="520110" y="1574671"/>
            <a:ext cx="4205201" cy="1477328"/>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多调研，多交流，</a:t>
            </a: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没有最好只有更好</a:t>
            </a:r>
            <a:endParaRPr lang="en-US" altLang="zh-CN"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不要故步自封，要及时更新知识</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多听专家的话，多听年轻人的话</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永不止步！</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Arial Black" panose="020B0A04020102020204" pitchFamily="34" charset="0"/>
              <a:buChar char="p"/>
            </a:pPr>
            <a:endPar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18" name="图片 17"/>
          <p:cNvPicPr>
            <a:picLocks noChangeAspect="1"/>
          </p:cNvPicPr>
          <p:nvPr/>
        </p:nvPicPr>
        <p:blipFill rotWithShape="1">
          <a:blip r:embed="rId5" cstate="screen"/>
          <a:srcRect/>
          <a:stretch>
            <a:fillRect/>
          </a:stretch>
        </p:blipFill>
        <p:spPr>
          <a:xfrm>
            <a:off x="543293" y="2697716"/>
            <a:ext cx="3312368" cy="253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7" name="文本框 16"/>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cstate="screen"/>
          <a:stretch>
            <a:fillRect/>
          </a:stretch>
        </p:blipFill>
        <p:spPr>
          <a:xfrm>
            <a:off x="1115616" y="3219822"/>
            <a:ext cx="3198084" cy="20498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文本框 2"/>
          <p:cNvSpPr txBox="1"/>
          <p:nvPr/>
        </p:nvSpPr>
        <p:spPr>
          <a:xfrm>
            <a:off x="630779" y="1541188"/>
            <a:ext cx="5453389" cy="1200329"/>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架构，</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内紧外松</a:t>
            </a:r>
            <a:r>
              <a:rPr lang="zh-CN" altLang="en-US" dirty="0">
                <a:latin typeface="幼圆" panose="02010509060101010101" pitchFamily="49" charset="-122"/>
                <a:ea typeface="幼圆" panose="02010509060101010101" pitchFamily="49" charset="-122"/>
                <a:cs typeface="Arial Black" panose="020B0A04020102020204" pitchFamily="34" charset="0"/>
              </a:rPr>
              <a:t>：松耦合</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紧耦合，组织</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自组织。例如：应急要紧；指挥中心对作业区的管控要松。</a:t>
            </a: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应用，</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内繁外简</a:t>
            </a:r>
            <a:r>
              <a:rPr lang="zh-CN" altLang="en-US" dirty="0">
                <a:latin typeface="幼圆" panose="02010509060101010101" pitchFamily="49" charset="-122"/>
                <a:ea typeface="幼圆" panose="02010509060101010101" pitchFamily="49" charset="-122"/>
                <a:cs typeface="Arial Black" panose="020B0A04020102020204" pitchFamily="34" charset="0"/>
              </a:rPr>
              <a:t>：遵守黄金序律。结构</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功能，要有序、有层次。</a:t>
            </a:r>
            <a:endPar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 name="文本框 4"/>
          <p:cNvSpPr txBox="1"/>
          <p:nvPr/>
        </p:nvSpPr>
        <p:spPr>
          <a:xfrm>
            <a:off x="611560" y="915566"/>
            <a:ext cx="3368230"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④ 内紧外松，内繁外简</a:t>
            </a:r>
          </a:p>
        </p:txBody>
      </p:sp>
      <p:pic>
        <p:nvPicPr>
          <p:cNvPr id="8" name="图片 7"/>
          <p:cNvPicPr>
            <a:picLocks noChangeAspect="1"/>
          </p:cNvPicPr>
          <p:nvPr/>
        </p:nvPicPr>
        <p:blipFill>
          <a:blip r:embed="rId3" cstate="screen"/>
          <a:stretch>
            <a:fillRect/>
          </a:stretch>
        </p:blipFill>
        <p:spPr>
          <a:xfrm>
            <a:off x="4788024" y="3093674"/>
            <a:ext cx="3644136" cy="204982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a:picLocks noChangeAspect="1"/>
          </p:cNvPicPr>
          <p:nvPr/>
        </p:nvPicPr>
        <p:blipFill>
          <a:blip r:embed="rId4" cstate="screen"/>
          <a:stretch>
            <a:fillRect/>
          </a:stretch>
        </p:blipFill>
        <p:spPr>
          <a:xfrm>
            <a:off x="6136957" y="852269"/>
            <a:ext cx="2623935" cy="21952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6" name="矩形 5"/>
          <p:cNvSpPr/>
          <p:nvPr/>
        </p:nvSpPr>
        <p:spPr>
          <a:xfrm>
            <a:off x="683568" y="2720808"/>
            <a:ext cx="5027338" cy="369332"/>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pPr algn="ct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整合集成</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就是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混沌</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有序</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无序</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更高级的有序</a:t>
            </a:r>
          </a:p>
        </p:txBody>
      </p:sp>
      <p:sp>
        <p:nvSpPr>
          <p:cNvPr id="10" name="文本框 9"/>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1557118" y="3075946"/>
            <a:ext cx="3666685" cy="22462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640553" y="1973637"/>
            <a:ext cx="3816845" cy="1477328"/>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国庆</a:t>
            </a:r>
            <a:r>
              <a:rPr lang="en-US" altLang="zh-CN" dirty="0">
                <a:latin typeface="幼圆" panose="02010509060101010101" pitchFamily="49" charset="-122"/>
                <a:ea typeface="幼圆" panose="02010509060101010101" pitchFamily="49" charset="-122"/>
                <a:cs typeface="Arial Black" panose="020B0A04020102020204" pitchFamily="34" charset="0"/>
              </a:rPr>
              <a:t>70</a:t>
            </a:r>
            <a:r>
              <a:rPr lang="zh-CN" altLang="en-US" dirty="0">
                <a:latin typeface="幼圆" panose="02010509060101010101" pitchFamily="49" charset="-122"/>
                <a:ea typeface="幼圆" panose="02010509060101010101" pitchFamily="49" charset="-122"/>
                <a:cs typeface="Arial Black" panose="020B0A04020102020204" pitchFamily="34" charset="0"/>
              </a:rPr>
              <a:t>周年 </a:t>
            </a:r>
            <a:r>
              <a:rPr lang="en-US" altLang="zh-CN" dirty="0">
                <a:latin typeface="幼圆" panose="02010509060101010101" pitchFamily="49" charset="-122"/>
                <a:ea typeface="幼圆" panose="02010509060101010101" pitchFamily="49" charset="-122"/>
                <a:cs typeface="Arial Black" panose="020B0A04020102020204" pitchFamily="34" charset="0"/>
              </a:rPr>
              <a:t>+ </a:t>
            </a:r>
            <a:r>
              <a:rPr lang="zh-CN" altLang="en-US" dirty="0">
                <a:latin typeface="幼圆" panose="02010509060101010101" pitchFamily="49" charset="-122"/>
                <a:ea typeface="幼圆" panose="02010509060101010101" pitchFamily="49" charset="-122"/>
                <a:cs typeface="Arial Black" panose="020B0A04020102020204" pitchFamily="34" charset="0"/>
              </a:rPr>
              <a:t>大庆油田</a:t>
            </a:r>
            <a:r>
              <a:rPr lang="en-US" altLang="zh-CN" dirty="0">
                <a:latin typeface="幼圆" panose="02010509060101010101" pitchFamily="49" charset="-122"/>
                <a:ea typeface="幼圆" panose="02010509060101010101" pitchFamily="49" charset="-122"/>
                <a:cs typeface="Arial Black" panose="020B0A04020102020204" pitchFamily="34" charset="0"/>
              </a:rPr>
              <a:t>60</a:t>
            </a:r>
            <a:r>
              <a:rPr lang="zh-CN" altLang="en-US" dirty="0">
                <a:latin typeface="幼圆" panose="02010509060101010101" pitchFamily="49" charset="-122"/>
                <a:ea typeface="幼圆" panose="02010509060101010101" pitchFamily="49" charset="-122"/>
                <a:cs typeface="Arial Black" panose="020B0A04020102020204" pitchFamily="34" charset="0"/>
              </a:rPr>
              <a:t>周年</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大庆油田信息人的夙愿和坚持</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铁人精神加持</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不忘初心使命</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大系统观思维</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
        <p:nvSpPr>
          <p:cNvPr id="5" name="文本框 4"/>
          <p:cNvSpPr txBox="1"/>
          <p:nvPr/>
        </p:nvSpPr>
        <p:spPr>
          <a:xfrm>
            <a:off x="611560" y="915566"/>
            <a:ext cx="3986989" cy="461665"/>
          </a:xfrm>
          <a:prstGeom prst="rect">
            <a:avLst/>
          </a:prstGeom>
          <a:noFill/>
          <a:ln w="3175">
            <a:solidFill>
              <a:srgbClr val="C00000"/>
            </a:solidFill>
          </a:ln>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⑤ 顺势而为，由被动变主动</a:t>
            </a:r>
          </a:p>
        </p:txBody>
      </p:sp>
      <p:grpSp>
        <p:nvGrpSpPr>
          <p:cNvPr id="4" name="组合 3"/>
          <p:cNvGrpSpPr/>
          <p:nvPr/>
        </p:nvGrpSpPr>
        <p:grpSpPr>
          <a:xfrm>
            <a:off x="7042405" y="699542"/>
            <a:ext cx="1981052" cy="4374456"/>
            <a:chOff x="4503972" y="769044"/>
            <a:chExt cx="1981052" cy="4374456"/>
          </a:xfrm>
        </p:grpSpPr>
        <p:pic>
          <p:nvPicPr>
            <p:cNvPr id="14" name="图片 13"/>
            <p:cNvPicPr>
              <a:picLocks noChangeAspect="1"/>
            </p:cNvPicPr>
            <p:nvPr/>
          </p:nvPicPr>
          <p:blipFill rotWithShape="1">
            <a:blip r:embed="rId3" cstate="screen"/>
            <a:srcRect/>
            <a:stretch>
              <a:fillRect/>
            </a:stretch>
          </p:blipFill>
          <p:spPr>
            <a:xfrm>
              <a:off x="4503972" y="769044"/>
              <a:ext cx="1981052" cy="1821290"/>
            </a:xfrm>
            <a:prstGeom prst="rect">
              <a:avLst/>
            </a:prstGeom>
          </p:spPr>
        </p:pic>
        <p:pic>
          <p:nvPicPr>
            <p:cNvPr id="3074" name="Picture 2" descr="https://timgsa.baidu.com/timg?image&amp;quality=80&amp;size=b9999_10000&amp;sec=1606210819556&amp;di=94192d33f7fcf31b0d9f74a876bcdf60&amp;imgtype=0&amp;src=http%3A%2F%2Fcdn-portal-img.30edu.com.cn%2FartImg%2Fa4aed131-b1fb-4e48-a3c1-c382462e60e5%2F35dfa6b2-7a7b-41a5-acbd-3c2b14f4a3211.jpeg"/>
            <p:cNvPicPr>
              <a:picLocks noChangeAspect="1" noChangeArrowheads="1"/>
            </p:cNvPicPr>
            <p:nvPr/>
          </p:nvPicPr>
          <p:blipFill rotWithShape="1">
            <a:blip r:embed="rId4" cstate="screen"/>
            <a:srcRect/>
            <a:stretch>
              <a:fillRect/>
            </a:stretch>
          </p:blipFill>
          <p:spPr bwMode="auto">
            <a:xfrm>
              <a:off x="4597120" y="2551212"/>
              <a:ext cx="1794755" cy="259228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6" name="Picture 4" descr="https://timgsa.baidu.com/timg?image&amp;quality=80&amp;size=b9999_10000&amp;sec=1606211303058&amp;di=0f5b2f779a6ab83786b2e011ef91d2cf&amp;imgtype=0&amp;src=http%3A%2F%2Fimagepphcloud.thepaper.cn%2Fpph%2Fimage%2F99%2F100%2F672.gif"/>
          <p:cNvPicPr>
            <a:picLocks noChangeAspect="1" noChangeArrowheads="1" noCrop="1"/>
          </p:cNvPicPr>
          <p:nvPr/>
        </p:nvPicPr>
        <p:blipFill>
          <a:blip r:embed="rId5"/>
          <a:srcRect/>
          <a:stretch>
            <a:fillRect/>
          </a:stretch>
        </p:blipFill>
        <p:spPr bwMode="auto">
          <a:xfrm>
            <a:off x="4217497" y="1546579"/>
            <a:ext cx="2761241" cy="16494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文本框 14"/>
          <p:cNvSpPr txBox="1"/>
          <p:nvPr/>
        </p:nvSpPr>
        <p:spPr>
          <a:xfrm>
            <a:off x="4696063" y="2703092"/>
            <a:ext cx="2031325" cy="461665"/>
          </a:xfrm>
          <a:prstGeom prst="rect">
            <a:avLst/>
          </a:prstGeom>
          <a:noFill/>
        </p:spPr>
        <p:txBody>
          <a:bodyPr wrap="none" rtlCol="0">
            <a:spAutoFit/>
          </a:bodyPr>
          <a:lstStyle/>
          <a:p>
            <a:pPr algn="ctr"/>
            <a:r>
              <a:rPr lang="zh-CN" altLang="en-US" sz="1200" dirty="0">
                <a:ln w="3175">
                  <a:solidFill>
                    <a:schemeClr val="tx1"/>
                  </a:solidFill>
                </a:ln>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有条件要上</a:t>
            </a:r>
            <a:endParaRPr lang="en-US" altLang="zh-CN" sz="1200" dirty="0">
              <a:ln w="3175">
                <a:solidFill>
                  <a:schemeClr val="tx1"/>
                </a:solidFill>
              </a:ln>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200" dirty="0">
                <a:ln w="3175">
                  <a:solidFill>
                    <a:schemeClr val="tx1"/>
                  </a:solidFill>
                </a:ln>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木有条件创造条件也要上！</a:t>
            </a:r>
          </a:p>
        </p:txBody>
      </p:sp>
      <p:sp>
        <p:nvSpPr>
          <p:cNvPr id="11" name="文本框 10"/>
          <p:cNvSpPr txBox="1"/>
          <p:nvPr/>
        </p:nvSpPr>
        <p:spPr>
          <a:xfrm>
            <a:off x="1100127" y="1546579"/>
            <a:ext cx="1569660" cy="369332"/>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智慧指挥中心</a:t>
            </a:r>
          </a:p>
        </p:txBody>
      </p:sp>
      <p:pic>
        <p:nvPicPr>
          <p:cNvPr id="12" name="图片 11"/>
          <p:cNvPicPr>
            <a:picLocks noChangeAspect="1"/>
          </p:cNvPicPr>
          <p:nvPr/>
        </p:nvPicPr>
        <p:blipFill>
          <a:blip r:embed="rId6" cstate="print"/>
          <a:stretch>
            <a:fillRect/>
          </a:stretch>
        </p:blipFill>
        <p:spPr>
          <a:xfrm>
            <a:off x="677390" y="1515839"/>
            <a:ext cx="414810" cy="406540"/>
          </a:xfrm>
          <a:prstGeom prst="rect">
            <a:avLst/>
          </a:prstGeom>
          <a:ln>
            <a:noFill/>
          </a:ln>
          <a:effectLst>
            <a:outerShdw blurRad="292100" dist="139700" dir="2700000" algn="tl" rotWithShape="0">
              <a:srgbClr val="333333">
                <a:alpha val="65000"/>
              </a:srgbClr>
            </a:outerShdw>
          </a:effectLst>
        </p:spPr>
      </p:pic>
      <p:sp>
        <p:nvSpPr>
          <p:cNvPr id="13" name="文本框 12"/>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83568" y="987574"/>
            <a:ext cx="1107996"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下一步</a:t>
            </a:r>
          </a:p>
        </p:txBody>
      </p:sp>
      <p:sp>
        <p:nvSpPr>
          <p:cNvPr id="4" name="文本框 3"/>
          <p:cNvSpPr txBox="1"/>
          <p:nvPr/>
        </p:nvSpPr>
        <p:spPr>
          <a:xfrm>
            <a:off x="2162367" y="1000922"/>
            <a:ext cx="435384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物联网、大数据、</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、页岩油</a:t>
            </a:r>
          </a:p>
        </p:txBody>
      </p:sp>
      <p:sp>
        <p:nvSpPr>
          <p:cNvPr id="5" name="矩形 4"/>
          <p:cNvSpPr/>
          <p:nvPr/>
        </p:nvSpPr>
        <p:spPr>
          <a:xfrm>
            <a:off x="580090" y="1537913"/>
            <a:ext cx="5864118" cy="584775"/>
          </a:xfrm>
          <a:prstGeom prst="rect">
            <a:avLst/>
          </a:prstGeom>
          <a:noFill/>
          <a:ln w="9525">
            <a:noFill/>
          </a:ln>
        </p:spPr>
        <p:txBody>
          <a:bodyPr wrap="square" anchor="t">
            <a:spAutoFit/>
          </a:bodyPr>
          <a:lstStyle/>
          <a:p>
            <a:pPr indent="360680" algn="just" hangingPunct="0"/>
            <a:r>
              <a:rPr lang="zh-CN" altLang="en-US" sz="1600" dirty="0">
                <a:latin typeface="幼圆" panose="02010509060101010101" pitchFamily="49" charset="-122"/>
                <a:ea typeface="幼圆" panose="02010509060101010101" pitchFamily="49" charset="-122"/>
                <a:cs typeface="Arial Black" panose="020B0A04020102020204" pitchFamily="34" charset="0"/>
              </a:rPr>
              <a:t>油气生产物联网，巨量规模，正在着力解决。机进人退策略，有序展开。大系统问题，要有大系统观，要积极稳妥。</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p:txBody>
      </p:sp>
      <p:pic>
        <p:nvPicPr>
          <p:cNvPr id="10" name="图片 9"/>
          <p:cNvPicPr>
            <a:picLocks noChangeAspect="1"/>
          </p:cNvPicPr>
          <p:nvPr/>
        </p:nvPicPr>
        <p:blipFill>
          <a:blip r:embed="rId2" cstate="screen"/>
          <a:stretch>
            <a:fillRect/>
          </a:stretch>
        </p:blipFill>
        <p:spPr>
          <a:xfrm>
            <a:off x="3131840" y="3220598"/>
            <a:ext cx="3384376" cy="1655408"/>
          </a:xfrm>
          <a:prstGeom prst="rect">
            <a:avLst/>
          </a:prstGeom>
          <a:ln w="3175">
            <a:solidFill>
              <a:schemeClr val="tx1"/>
            </a:solidFill>
          </a:ln>
        </p:spPr>
      </p:pic>
      <p:sp>
        <p:nvSpPr>
          <p:cNvPr id="6" name="矩形 5"/>
          <p:cNvSpPr/>
          <p:nvPr/>
        </p:nvSpPr>
        <p:spPr>
          <a:xfrm>
            <a:off x="3131840" y="2359141"/>
            <a:ext cx="3384376" cy="830997"/>
          </a:xfrm>
          <a:prstGeom prst="rect">
            <a:avLst/>
          </a:prstGeom>
          <a:ln w="3175">
            <a:solidFill>
              <a:schemeClr val="tx1"/>
            </a:solidFill>
          </a:ln>
        </p:spPr>
        <p:txBody>
          <a:bodyPr wrap="square">
            <a:spAutoFit/>
          </a:bodyPr>
          <a:lstStyle/>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勘探开发技术创新的新手段</a:t>
            </a: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破解数据资产价值难题的新动力</a:t>
            </a:r>
          </a:p>
          <a:p>
            <a:pPr marL="342900" indent="-342900">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信息与业务深度融合的新媒介</a:t>
            </a:r>
          </a:p>
        </p:txBody>
      </p:sp>
      <p:sp>
        <p:nvSpPr>
          <p:cNvPr id="7" name="矩形 6"/>
          <p:cNvSpPr/>
          <p:nvPr/>
        </p:nvSpPr>
        <p:spPr>
          <a:xfrm>
            <a:off x="559887" y="2134174"/>
            <a:ext cx="2355929" cy="2800767"/>
          </a:xfrm>
          <a:prstGeom prst="rect">
            <a:avLst/>
          </a:prstGeom>
        </p:spPr>
        <p:txBody>
          <a:bodyPr wrap="square">
            <a:spAutoFit/>
          </a:bodyPr>
          <a:lstStyle/>
          <a:p>
            <a:pPr indent="360680" algn="just" hangingPunct="0"/>
            <a:r>
              <a:rPr lang="zh-CN" altLang="en-US" sz="1600" dirty="0">
                <a:latin typeface="幼圆" panose="02010509060101010101" pitchFamily="49" charset="-122"/>
                <a:ea typeface="幼圆" panose="02010509060101010101" pitchFamily="49" charset="-122"/>
                <a:cs typeface="Arial Black" panose="020B0A04020102020204" pitchFamily="34" charset="0"/>
              </a:rPr>
              <a:t>大数据多点探索，应用见到一些效果：录测井处理解释、岩性分析、地下智能注水、工况分析。特别是水驱开发生产单元大数据分析无效循环层模型。采油一厂中区西部高台子区块，经方案试运行一个多月、月增油量达到</a:t>
            </a:r>
            <a:r>
              <a:rPr lang="en-US" altLang="zh-CN" sz="1600" dirty="0">
                <a:latin typeface="幼圆" panose="02010509060101010101" pitchFamily="49" charset="-122"/>
                <a:ea typeface="幼圆" panose="02010509060101010101" pitchFamily="49" charset="-122"/>
                <a:cs typeface="Arial Black" panose="020B0A04020102020204" pitchFamily="34" charset="0"/>
              </a:rPr>
              <a:t>8</a:t>
            </a:r>
            <a:r>
              <a:rPr lang="zh-CN" altLang="en-US" sz="1600" dirty="0">
                <a:latin typeface="幼圆" panose="02010509060101010101" pitchFamily="49" charset="-122"/>
                <a:ea typeface="幼圆" panose="02010509060101010101" pitchFamily="49" charset="-122"/>
                <a:cs typeface="Arial Black" panose="020B0A04020102020204" pitchFamily="34" charset="0"/>
              </a:rPr>
              <a:t>吨、含水降低</a:t>
            </a:r>
            <a:r>
              <a:rPr lang="en-US" altLang="zh-CN" sz="1600" dirty="0">
                <a:latin typeface="幼圆" panose="02010509060101010101" pitchFamily="49" charset="-122"/>
                <a:ea typeface="幼圆" panose="02010509060101010101" pitchFamily="49" charset="-122"/>
                <a:cs typeface="Arial Black" panose="020B0A04020102020204" pitchFamily="34" charset="0"/>
              </a:rPr>
              <a:t>1.16%</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p>
        </p:txBody>
      </p:sp>
      <p:sp>
        <p:nvSpPr>
          <p:cNvPr id="11" name="文本框 10"/>
          <p:cNvSpPr txBox="1"/>
          <p:nvPr/>
        </p:nvSpPr>
        <p:spPr>
          <a:xfrm>
            <a:off x="323528" y="267494"/>
            <a:ext cx="757130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关于大庆油田信息化建设的全面系统思考</a:t>
            </a:r>
          </a:p>
        </p:txBody>
      </p:sp>
      <p:sp>
        <p:nvSpPr>
          <p:cNvPr id="8" name="文本框 7"/>
          <p:cNvSpPr txBox="1"/>
          <p:nvPr/>
        </p:nvSpPr>
        <p:spPr>
          <a:xfrm>
            <a:off x="6660232" y="987574"/>
            <a:ext cx="1192215" cy="193899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页岩油</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a:p>
            <a:pPr algn="ct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AI</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 name="三十二角星 8"/>
          <p:cNvSpPr/>
          <p:nvPr/>
        </p:nvSpPr>
        <p:spPr>
          <a:xfrm>
            <a:off x="7761440" y="737138"/>
            <a:ext cx="1501705" cy="1512168"/>
          </a:xfrm>
          <a:prstGeom prst="star32">
            <a:avLst>
              <a:gd name="adj" fmla="val 44219"/>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重点</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攻关</a:t>
            </a:r>
          </a:p>
        </p:txBody>
      </p:sp>
      <p:sp>
        <p:nvSpPr>
          <p:cNvPr id="12" name="文本框 11"/>
          <p:cNvSpPr txBox="1"/>
          <p:nvPr/>
        </p:nvSpPr>
        <p:spPr>
          <a:xfrm>
            <a:off x="6736323" y="3363838"/>
            <a:ext cx="2232248" cy="646331"/>
          </a:xfrm>
          <a:prstGeom prst="rect">
            <a:avLst/>
          </a:prstGeom>
          <a:noFill/>
        </p:spPr>
        <p:txBody>
          <a:bodyPr wrap="square" rtlCol="0">
            <a:spAutoFit/>
          </a:bodyPr>
          <a:lstStyle/>
          <a:p>
            <a:pPr algn="ct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石油大数据与普通大数据的区别</a:t>
            </a:r>
          </a:p>
        </p:txBody>
      </p:sp>
      <p:sp>
        <p:nvSpPr>
          <p:cNvPr id="13" name="文本框 12"/>
          <p:cNvSpPr txBox="1"/>
          <p:nvPr/>
        </p:nvSpPr>
        <p:spPr>
          <a:xfrm>
            <a:off x="6664315" y="4130122"/>
            <a:ext cx="233910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人味：以人为本</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3008" y="411510"/>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大庆油田页岩油智能化建设</a:t>
            </a:r>
          </a:p>
        </p:txBody>
      </p:sp>
      <p:sp>
        <p:nvSpPr>
          <p:cNvPr id="4" name="矩形 3"/>
          <p:cNvSpPr/>
          <p:nvPr/>
        </p:nvSpPr>
        <p:spPr>
          <a:xfrm>
            <a:off x="683568" y="1844074"/>
            <a:ext cx="3096344" cy="2862322"/>
          </a:xfrm>
          <a:prstGeom prst="rect">
            <a:avLst/>
          </a:prstGeom>
        </p:spPr>
        <p:txBody>
          <a:bodyPr wrap="square">
            <a:spAutoFit/>
          </a:bodyPr>
          <a:lstStyle/>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    坚持“创新、协调、绿色、开放、共享”的新发展理念，在古龙页岩油举升技术、地面工艺、智能化建设领域开展科研攻关，形成</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页岩油全生命周期智能化精益生产技术体系</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，实现“</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百万吨百人</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”的少人高效新型油公司模式，支撑大庆古龙陆相页岩油国家级示范区建设。</a:t>
            </a:r>
          </a:p>
        </p:txBody>
      </p:sp>
      <p:pic>
        <p:nvPicPr>
          <p:cNvPr id="5" name="图片 4"/>
          <p:cNvPicPr>
            <a:picLocks noChangeAspect="1"/>
          </p:cNvPicPr>
          <p:nvPr/>
        </p:nvPicPr>
        <p:blipFill>
          <a:blip r:embed="rId2" cstate="screen"/>
          <a:stretch>
            <a:fillRect/>
          </a:stretch>
        </p:blipFill>
        <p:spPr>
          <a:xfrm>
            <a:off x="4067944" y="1707654"/>
            <a:ext cx="4490815" cy="2998742"/>
          </a:xfrm>
          <a:prstGeom prst="rect">
            <a:avLst/>
          </a:prstGeom>
        </p:spPr>
      </p:pic>
      <p:sp>
        <p:nvSpPr>
          <p:cNvPr id="6" name="矩形 5"/>
          <p:cNvSpPr/>
          <p:nvPr/>
        </p:nvSpPr>
        <p:spPr>
          <a:xfrm>
            <a:off x="3995936" y="3644274"/>
            <a:ext cx="4680520" cy="64807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 name="文本框 6"/>
          <p:cNvSpPr txBox="1"/>
          <p:nvPr/>
        </p:nvSpPr>
        <p:spPr>
          <a:xfrm>
            <a:off x="611560" y="1121950"/>
            <a:ext cx="4185761"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4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页岩油“六化”之一：智能化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683568" y="2231469"/>
            <a:ext cx="4044231" cy="2103872"/>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683568" y="843558"/>
            <a:ext cx="640871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4" name="文本框 3"/>
          <p:cNvSpPr txBox="1"/>
          <p:nvPr/>
        </p:nvSpPr>
        <p:spPr>
          <a:xfrm>
            <a:off x="539552" y="339502"/>
            <a:ext cx="1980029" cy="400110"/>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683568" y="1491630"/>
            <a:ext cx="6875600"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保</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全结构信息</a:t>
            </a:r>
          </a:p>
        </p:txBody>
      </p:sp>
      <p:sp>
        <p:nvSpPr>
          <p:cNvPr id="8" name="文本框 7"/>
          <p:cNvSpPr txBox="1"/>
          <p:nvPr/>
        </p:nvSpPr>
        <p:spPr>
          <a:xfrm>
            <a:off x="5004048" y="2321511"/>
            <a:ext cx="2483111" cy="1200329"/>
          </a:xfrm>
          <a:prstGeom prst="rect">
            <a:avLst/>
          </a:prstGeom>
          <a:noFill/>
        </p:spPr>
        <p:txBody>
          <a:bodyPr wrap="squar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像素越大，图像越清晰。降低到一定程度后，图像结构信息被破坏，全息消失，系统失败。</a:t>
            </a:r>
          </a:p>
        </p:txBody>
      </p:sp>
      <p:sp>
        <p:nvSpPr>
          <p:cNvPr id="9" name="文本框 8"/>
          <p:cNvSpPr txBox="1"/>
          <p:nvPr/>
        </p:nvSpPr>
        <p:spPr>
          <a:xfrm>
            <a:off x="611560" y="4501961"/>
            <a:ext cx="4185761"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全息有个最小尺度，不可再分</a:t>
            </a:r>
          </a:p>
        </p:txBody>
      </p:sp>
      <p:sp>
        <p:nvSpPr>
          <p:cNvPr id="21" name="文本框 20"/>
          <p:cNvSpPr txBox="1"/>
          <p:nvPr/>
        </p:nvSpPr>
        <p:spPr>
          <a:xfrm>
            <a:off x="5104590" y="3579862"/>
            <a:ext cx="2483111" cy="126188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全息含义至少包含：</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p"/>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42900" indent="-342900">
              <a:buFont typeface="Wingdings" panose="05000000000000000000" pitchFamily="2" charset="2"/>
              <a:buChar char="p"/>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3008" y="411510"/>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大庆油田页岩油智能化建设</a:t>
            </a:r>
          </a:p>
        </p:txBody>
      </p:sp>
      <p:sp>
        <p:nvSpPr>
          <p:cNvPr id="3" name="矩形 2"/>
          <p:cNvSpPr/>
          <p:nvPr/>
        </p:nvSpPr>
        <p:spPr>
          <a:xfrm>
            <a:off x="251520" y="987574"/>
            <a:ext cx="4108817" cy="369332"/>
          </a:xfrm>
          <a:prstGeom prst="rect">
            <a:avLst/>
          </a:prstGeom>
        </p:spPr>
        <p:txBody>
          <a:bodyPr wrap="none">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页岩油智能化建设基本定位和总体框架</a:t>
            </a:r>
          </a:p>
        </p:txBody>
      </p:sp>
      <p:pic>
        <p:nvPicPr>
          <p:cNvPr id="42" name="图片 41"/>
          <p:cNvPicPr>
            <a:picLocks noChangeAspect="1"/>
          </p:cNvPicPr>
          <p:nvPr/>
        </p:nvPicPr>
        <p:blipFill>
          <a:blip r:embed="rId2"/>
          <a:stretch>
            <a:fillRect/>
          </a:stretch>
        </p:blipFill>
        <p:spPr>
          <a:xfrm>
            <a:off x="323528" y="2201842"/>
            <a:ext cx="6259473" cy="2742446"/>
          </a:xfrm>
          <a:prstGeom prst="rect">
            <a:avLst/>
          </a:prstGeom>
        </p:spPr>
      </p:pic>
      <p:sp>
        <p:nvSpPr>
          <p:cNvPr id="4" name="矩形 3"/>
          <p:cNvSpPr/>
          <p:nvPr/>
        </p:nvSpPr>
        <p:spPr>
          <a:xfrm>
            <a:off x="251520" y="1253862"/>
            <a:ext cx="8424936" cy="861774"/>
          </a:xfrm>
          <a:prstGeom prst="rect">
            <a:avLst/>
          </a:prstGeom>
          <a:noFill/>
          <a:ln w="9525">
            <a:noFill/>
          </a:ln>
        </p:spPr>
        <p:txBody>
          <a:bodyPr wrap="square" anchor="t">
            <a:spAutoFit/>
          </a:bodyPr>
          <a:lstStyle/>
          <a:p>
            <a:pPr indent="360680" algn="just" hangingPunct="0"/>
            <a:r>
              <a:rPr lang="zh-CN" altLang="en-US" sz="1600" dirty="0">
                <a:latin typeface="幼圆" panose="02010509060101010101" pitchFamily="49" charset="-122"/>
                <a:ea typeface="幼圆" panose="02010509060101010101" pitchFamily="49" charset="-122"/>
                <a:cs typeface="Arial Black" panose="020B0A04020102020204" pitchFamily="34" charset="0"/>
              </a:rPr>
              <a:t>以“举升+地面”工程技术为核心，坚持油藏举升一体化、井筒地面一体化发展方向，通过建立智能管控云平台，打造</a:t>
            </a: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全息智能生态系统</a:t>
            </a:r>
            <a:r>
              <a:rPr lang="zh-CN" altLang="en-US" sz="1600" dirty="0">
                <a:latin typeface="幼圆" panose="02010509060101010101" pitchFamily="49" charset="-122"/>
                <a:ea typeface="幼圆" panose="02010509060101010101" pitchFamily="49" charset="-122"/>
                <a:cs typeface="Arial Black" panose="020B0A04020102020204" pitchFamily="34" charset="0"/>
              </a:rPr>
              <a:t>，实现页岩油全生命周期生产的自动化运维、信息化整合、智能化管控、精益化生产。</a:t>
            </a:r>
          </a:p>
        </p:txBody>
      </p:sp>
      <p:pic>
        <p:nvPicPr>
          <p:cNvPr id="5" name="图片 4"/>
          <p:cNvPicPr>
            <a:picLocks noChangeAspect="1"/>
          </p:cNvPicPr>
          <p:nvPr/>
        </p:nvPicPr>
        <p:blipFill>
          <a:blip r:embed="rId3" cstate="screen"/>
          <a:stretch>
            <a:fillRect/>
          </a:stretch>
        </p:blipFill>
        <p:spPr>
          <a:xfrm>
            <a:off x="6518187" y="1991746"/>
            <a:ext cx="2433327" cy="2571750"/>
          </a:xfrm>
          <a:prstGeom prst="rect">
            <a:avLst/>
          </a:prstGeom>
        </p:spPr>
      </p:pic>
      <p:sp>
        <p:nvSpPr>
          <p:cNvPr id="6" name="矩形 5"/>
          <p:cNvSpPr/>
          <p:nvPr/>
        </p:nvSpPr>
        <p:spPr>
          <a:xfrm>
            <a:off x="6583001" y="4423420"/>
            <a:ext cx="2470548" cy="338554"/>
          </a:xfrm>
          <a:prstGeom prst="rect">
            <a:avLst/>
          </a:prstGeom>
        </p:spPr>
        <p:txBody>
          <a:bodyPr wrap="none">
            <a:spAutoFit/>
          </a:bodyPr>
          <a:lstStyle/>
          <a:p>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全息智能生态系统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HIES</a:t>
            </a:r>
            <a:endParaRPr lang="zh-CN" altLang="en-US" sz="1600" dirty="0">
              <a:ea typeface="方正粗宋简体" panose="03000509000000000000" pitchFamily="65" charset="-122"/>
              <a:cs typeface="Arial Black" panose="020B0A04020102020204" pitchFamily="34"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3008" y="411510"/>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大庆油田页岩油智能化建设</a:t>
            </a:r>
          </a:p>
        </p:txBody>
      </p:sp>
      <p:sp>
        <p:nvSpPr>
          <p:cNvPr id="3" name="矩形 2"/>
          <p:cNvSpPr/>
          <p:nvPr/>
        </p:nvSpPr>
        <p:spPr>
          <a:xfrm>
            <a:off x="251520" y="987574"/>
            <a:ext cx="2492990" cy="369332"/>
          </a:xfrm>
          <a:prstGeom prst="rect">
            <a:avLst/>
          </a:prstGeom>
        </p:spPr>
        <p:txBody>
          <a:bodyPr wrap="none">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页岩油智能化建设策略</a:t>
            </a:r>
          </a:p>
        </p:txBody>
      </p:sp>
      <p:pic>
        <p:nvPicPr>
          <p:cNvPr id="8" name="图片 7"/>
          <p:cNvPicPr>
            <a:picLocks noChangeAspect="1"/>
          </p:cNvPicPr>
          <p:nvPr/>
        </p:nvPicPr>
        <p:blipFill>
          <a:blip r:embed="rId2" cstate="screen"/>
          <a:stretch>
            <a:fillRect/>
          </a:stretch>
        </p:blipFill>
        <p:spPr>
          <a:xfrm>
            <a:off x="190272" y="3143414"/>
            <a:ext cx="3648589" cy="1831315"/>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6452888" y="1896963"/>
            <a:ext cx="2376264" cy="3077766"/>
          </a:xfrm>
          <a:prstGeom prst="rect">
            <a:avLst/>
          </a:prstGeom>
          <a:noFill/>
        </p:spPr>
        <p:txBody>
          <a:bodyPr wrap="square" rtlCol="0">
            <a:spAutoFit/>
          </a:bodyPr>
          <a:lstStyle/>
          <a:p>
            <a:pPr algn="just"/>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大庆油田页岩油集成应用系统</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为系统吸引子，以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全息智能生态系统</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为平台支撑</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ctr"/>
            <a:endParaRPr lang="en-US" altLang="zh-CN" sz="900" dirty="0">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建用结合</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全息协同</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迭代精进</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走向智能</a:t>
            </a:r>
            <a:endParaRPr lang="zh-CN" altLang="en-US" sz="2800" dirty="0">
              <a:solidFill>
                <a:srgbClr val="C00000"/>
              </a:solidFill>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4" name="图片 3"/>
          <p:cNvPicPr>
            <a:picLocks noChangeAspect="1"/>
          </p:cNvPicPr>
          <p:nvPr/>
        </p:nvPicPr>
        <p:blipFill>
          <a:blip r:embed="rId3" cstate="screen"/>
          <a:stretch>
            <a:fillRect/>
          </a:stretch>
        </p:blipFill>
        <p:spPr>
          <a:xfrm>
            <a:off x="7325217" y="42086"/>
            <a:ext cx="1519452" cy="114262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6595671" y="1125294"/>
            <a:ext cx="2088232" cy="715089"/>
          </a:xfrm>
          <a:prstGeom prst="wedgeRoundRectCallout">
            <a:avLst>
              <a:gd name="adj1" fmla="val 33036"/>
              <a:gd name="adj2" fmla="val -76412"/>
              <a:gd name="adj3" fmla="val 16667"/>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要把页岩油装冰箱，拢共分</a:t>
            </a:r>
            <a:r>
              <a:rPr lang="en-US" altLang="zh-CN" dirty="0">
                <a:latin typeface="幼圆" panose="02010509060101010101" pitchFamily="49" charset="-122"/>
                <a:ea typeface="幼圆" panose="02010509060101010101" pitchFamily="49" charset="-122"/>
                <a:cs typeface="Arial Black" panose="020B0A04020102020204" pitchFamily="34" charset="0"/>
              </a:rPr>
              <a:t>5</a:t>
            </a:r>
            <a:r>
              <a:rPr lang="zh-CN" altLang="en-US" dirty="0">
                <a:latin typeface="幼圆" panose="02010509060101010101" pitchFamily="49" charset="-122"/>
                <a:ea typeface="幼圆" panose="02010509060101010101" pitchFamily="49" charset="-122"/>
                <a:cs typeface="Arial Black" panose="020B0A04020102020204" pitchFamily="34" charset="0"/>
              </a:rPr>
              <a:t>步</a:t>
            </a:r>
          </a:p>
        </p:txBody>
      </p:sp>
      <p:sp>
        <p:nvSpPr>
          <p:cNvPr id="11" name="文本框 10"/>
          <p:cNvSpPr txBox="1"/>
          <p:nvPr/>
        </p:nvSpPr>
        <p:spPr>
          <a:xfrm>
            <a:off x="323528" y="1356906"/>
            <a:ext cx="2031325" cy="369332"/>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大系统观方法论：</a:t>
            </a:r>
            <a:endPar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71" name="组合 70"/>
          <p:cNvGrpSpPr/>
          <p:nvPr/>
        </p:nvGrpSpPr>
        <p:grpSpPr>
          <a:xfrm>
            <a:off x="251520" y="1783437"/>
            <a:ext cx="3600399" cy="1152128"/>
            <a:chOff x="2605615" y="1398954"/>
            <a:chExt cx="3600399" cy="1152128"/>
          </a:xfrm>
        </p:grpSpPr>
        <p:grpSp>
          <p:nvGrpSpPr>
            <p:cNvPr id="23" name="组合 22"/>
            <p:cNvGrpSpPr/>
            <p:nvPr/>
          </p:nvGrpSpPr>
          <p:grpSpPr>
            <a:xfrm>
              <a:off x="2605615" y="1398954"/>
              <a:ext cx="3600399" cy="1152128"/>
              <a:chOff x="2411760" y="2107507"/>
              <a:chExt cx="3600399" cy="1152128"/>
            </a:xfrm>
          </p:grpSpPr>
          <p:grpSp>
            <p:nvGrpSpPr>
              <p:cNvPr id="24" name="组合 23"/>
              <p:cNvGrpSpPr/>
              <p:nvPr/>
            </p:nvGrpSpPr>
            <p:grpSpPr>
              <a:xfrm>
                <a:off x="2411760" y="2107507"/>
                <a:ext cx="3600399" cy="1152128"/>
                <a:chOff x="2411760" y="2107507"/>
                <a:chExt cx="3600399" cy="1152128"/>
              </a:xfrm>
            </p:grpSpPr>
            <p:sp>
              <p:nvSpPr>
                <p:cNvPr id="28" name="矩形 27"/>
                <p:cNvSpPr/>
                <p:nvPr/>
              </p:nvSpPr>
              <p:spPr>
                <a:xfrm>
                  <a:off x="2493995" y="2715766"/>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聚集</a:t>
                  </a:r>
                  <a:endParaRPr lang="zh-CN" altLang="en-US" sz="2400" dirty="0">
                    <a:ea typeface="方正粗宋简体" panose="03000509000000000000" pitchFamily="65" charset="-122"/>
                    <a:cs typeface="Arial Black" panose="020B0A04020102020204" pitchFamily="34" charset="0"/>
                  </a:endParaRPr>
                </a:p>
              </p:txBody>
            </p:sp>
            <p:sp>
              <p:nvSpPr>
                <p:cNvPr id="29" name="矩形 28"/>
                <p:cNvSpPr/>
                <p:nvPr/>
              </p:nvSpPr>
              <p:spPr>
                <a:xfrm>
                  <a:off x="3374587" y="2715766"/>
                  <a:ext cx="800220"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链接</a:t>
                  </a:r>
                  <a:endParaRPr lang="zh-CN" altLang="en-US" sz="2400" dirty="0">
                    <a:ea typeface="方正粗宋简体" panose="03000509000000000000" pitchFamily="65" charset="-122"/>
                    <a:cs typeface="Arial Black" panose="020B0A04020102020204" pitchFamily="34" charset="0"/>
                  </a:endParaRPr>
                </a:p>
              </p:txBody>
            </p:sp>
            <p:sp>
              <p:nvSpPr>
                <p:cNvPr id="30" name="矩形 29"/>
                <p:cNvSpPr/>
                <p:nvPr/>
              </p:nvSpPr>
              <p:spPr>
                <a:xfrm>
                  <a:off x="4255177" y="2715765"/>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涌现</a:t>
                  </a:r>
                  <a:endParaRPr lang="zh-CN" altLang="en-US" sz="2400" dirty="0">
                    <a:ea typeface="方正粗宋简体" panose="03000509000000000000" pitchFamily="65" charset="-122"/>
                    <a:cs typeface="Arial Black" panose="020B0A04020102020204" pitchFamily="34" charset="0"/>
                  </a:endParaRPr>
                </a:p>
              </p:txBody>
            </p:sp>
            <p:sp>
              <p:nvSpPr>
                <p:cNvPr id="31" name="矩形 30"/>
                <p:cNvSpPr/>
                <p:nvPr/>
              </p:nvSpPr>
              <p:spPr>
                <a:xfrm>
                  <a:off x="5123327" y="2715764"/>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a:t>
                  </a:r>
                  <a:endParaRPr lang="zh-CN" altLang="en-US" sz="2400" dirty="0">
                    <a:ea typeface="方正粗宋简体" panose="03000509000000000000" pitchFamily="65" charset="-122"/>
                    <a:cs typeface="Arial Black" panose="020B0A04020102020204" pitchFamily="34" charset="0"/>
                  </a:endParaRPr>
                </a:p>
              </p:txBody>
            </p:sp>
            <p:sp>
              <p:nvSpPr>
                <p:cNvPr id="32" name="矩形 31"/>
                <p:cNvSpPr/>
                <p:nvPr/>
              </p:nvSpPr>
              <p:spPr>
                <a:xfrm>
                  <a:off x="2492062" y="2183804"/>
                  <a:ext cx="3431484" cy="461665"/>
                </a:xfrm>
                <a:prstGeom prst="rect">
                  <a:avLst/>
                </a:prstGeom>
                <a:ln w="3175">
                  <a:solidFill>
                    <a:srgbClr val="C00000"/>
                  </a:solidFill>
                </a:ln>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顶层设计</a:t>
                  </a:r>
                  <a:endParaRPr lang="zh-CN" altLang="en-US" sz="2400" dirty="0">
                    <a:ea typeface="方正粗宋简体" panose="03000509000000000000" pitchFamily="65" charset="-122"/>
                    <a:cs typeface="Arial Black" panose="020B0A04020102020204" pitchFamily="34" charset="0"/>
                  </a:endParaRPr>
                </a:p>
              </p:txBody>
            </p:sp>
            <p:sp>
              <p:nvSpPr>
                <p:cNvPr id="33" name="矩形 32"/>
                <p:cNvSpPr/>
                <p:nvPr/>
              </p:nvSpPr>
              <p:spPr>
                <a:xfrm>
                  <a:off x="2411760" y="2107507"/>
                  <a:ext cx="3600399" cy="1152128"/>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25" name="右箭头 24"/>
              <p:cNvSpPr/>
              <p:nvPr/>
            </p:nvSpPr>
            <p:spPr>
              <a:xfrm>
                <a:off x="3269597"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6" name="右箭头 25"/>
              <p:cNvSpPr/>
              <p:nvPr/>
            </p:nvSpPr>
            <p:spPr>
              <a:xfrm>
                <a:off x="4150186"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7" name="右箭头 26"/>
              <p:cNvSpPr/>
              <p:nvPr/>
            </p:nvSpPr>
            <p:spPr>
              <a:xfrm>
                <a:off x="5023045"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69" name="右箭头 68"/>
            <p:cNvSpPr/>
            <p:nvPr/>
          </p:nvSpPr>
          <p:spPr>
            <a:xfrm rot="16200000">
              <a:off x="5628645" y="1851793"/>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0" name="右箭头 69"/>
            <p:cNvSpPr/>
            <p:nvPr/>
          </p:nvSpPr>
          <p:spPr>
            <a:xfrm rot="5400000" flipV="1">
              <a:off x="2995413" y="1887630"/>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pic>
        <p:nvPicPr>
          <p:cNvPr id="72" name="图片 71"/>
          <p:cNvPicPr>
            <a:picLocks noChangeAspect="1"/>
          </p:cNvPicPr>
          <p:nvPr/>
        </p:nvPicPr>
        <p:blipFill>
          <a:blip r:embed="rId4" cstate="screen"/>
          <a:stretch>
            <a:fillRect/>
          </a:stretch>
        </p:blipFill>
        <p:spPr>
          <a:xfrm>
            <a:off x="3886402" y="1896963"/>
            <a:ext cx="2725698" cy="3006162"/>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33008" y="411510"/>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大庆油田页岩油智能化建设</a:t>
            </a:r>
          </a:p>
        </p:txBody>
      </p:sp>
      <p:sp>
        <p:nvSpPr>
          <p:cNvPr id="3" name="矩形 2"/>
          <p:cNvSpPr/>
          <p:nvPr/>
        </p:nvSpPr>
        <p:spPr>
          <a:xfrm>
            <a:off x="251520" y="987574"/>
            <a:ext cx="2492990" cy="369332"/>
          </a:xfrm>
          <a:prstGeom prst="rect">
            <a:avLst/>
          </a:prstGeom>
        </p:spPr>
        <p:txBody>
          <a:bodyPr wrap="none">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页岩油智能化建设策略</a:t>
            </a:r>
          </a:p>
        </p:txBody>
      </p:sp>
      <p:sp>
        <p:nvSpPr>
          <p:cNvPr id="7" name="文本框 6"/>
          <p:cNvSpPr txBox="1"/>
          <p:nvPr/>
        </p:nvSpPr>
        <p:spPr>
          <a:xfrm>
            <a:off x="6372200" y="1635646"/>
            <a:ext cx="2376264" cy="3077766"/>
          </a:xfrm>
          <a:prstGeom prst="rect">
            <a:avLst/>
          </a:prstGeom>
          <a:noFill/>
        </p:spPr>
        <p:txBody>
          <a:bodyPr wrap="square" rtlCol="0">
            <a:spAutoFit/>
          </a:bodyPr>
          <a:lstStyle/>
          <a:p>
            <a:pPr algn="ct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大庆油田页岩油集成应用系统</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为系统吸引子，以</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全息智能生态系统</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为平台支撑，</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ctr"/>
            <a:endParaRPr lang="en-US" altLang="zh-CN" sz="900" dirty="0">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建用结合</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全息协同</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迭代精进</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走向智能</a:t>
            </a:r>
            <a:endParaRPr lang="zh-CN" altLang="en-US" sz="2800" dirty="0">
              <a:solidFill>
                <a:srgbClr val="C00000"/>
              </a:solidFill>
              <a:latin typeface="方正粗宋简体" panose="03000509000000000000" pitchFamily="65" charset="-122"/>
              <a:ea typeface="方正粗宋简体" panose="03000509000000000000" pitchFamily="65" charset="-122"/>
              <a:cs typeface="Arial Black" panose="020B0A04020102020204" pitchFamily="34" charset="0"/>
            </a:endParaRPr>
          </a:p>
        </p:txBody>
      </p:sp>
      <p:grpSp>
        <p:nvGrpSpPr>
          <p:cNvPr id="6" name="组合 5"/>
          <p:cNvGrpSpPr/>
          <p:nvPr/>
        </p:nvGrpSpPr>
        <p:grpSpPr>
          <a:xfrm>
            <a:off x="827584" y="2067694"/>
            <a:ext cx="4965195" cy="2795284"/>
            <a:chOff x="2107883" y="1032559"/>
            <a:chExt cx="6496565" cy="4090376"/>
          </a:xfrm>
        </p:grpSpPr>
        <p:sp>
          <p:nvSpPr>
            <p:cNvPr id="9" name="object 59"/>
            <p:cNvSpPr/>
            <p:nvPr/>
          </p:nvSpPr>
          <p:spPr>
            <a:xfrm flipV="1">
              <a:off x="2107883" y="2023994"/>
              <a:ext cx="4561849" cy="41421"/>
            </a:xfrm>
            <a:custGeom>
              <a:avLst/>
              <a:gdLst/>
              <a:ahLst/>
              <a:cxnLst/>
              <a:rect l="l" t="t" r="r" b="b"/>
              <a:pathLst>
                <a:path w="7129780">
                  <a:moveTo>
                    <a:pt x="0" y="0"/>
                  </a:moveTo>
                  <a:lnTo>
                    <a:pt x="7129526" y="0"/>
                  </a:lnTo>
                </a:path>
              </a:pathLst>
            </a:custGeom>
            <a:ln w="9525">
              <a:solidFill>
                <a:srgbClr val="00B0F0"/>
              </a:solidFill>
              <a:prstDash val="dash"/>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0" name="object 59"/>
            <p:cNvSpPr/>
            <p:nvPr/>
          </p:nvSpPr>
          <p:spPr>
            <a:xfrm flipV="1">
              <a:off x="2174495" y="2979540"/>
              <a:ext cx="4495181" cy="41421"/>
            </a:xfrm>
            <a:custGeom>
              <a:avLst/>
              <a:gdLst/>
              <a:ahLst/>
              <a:cxnLst/>
              <a:rect l="l" t="t" r="r" b="b"/>
              <a:pathLst>
                <a:path w="7129780">
                  <a:moveTo>
                    <a:pt x="0" y="0"/>
                  </a:moveTo>
                  <a:lnTo>
                    <a:pt x="7129526" y="0"/>
                  </a:lnTo>
                </a:path>
              </a:pathLst>
            </a:custGeom>
            <a:ln w="9525">
              <a:solidFill>
                <a:srgbClr val="00B0F0"/>
              </a:solidFill>
              <a:prstDash val="dash"/>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1" name="object 13"/>
            <p:cNvSpPr/>
            <p:nvPr/>
          </p:nvSpPr>
          <p:spPr>
            <a:xfrm>
              <a:off x="2111825" y="2030362"/>
              <a:ext cx="66612" cy="942338"/>
            </a:xfrm>
            <a:custGeom>
              <a:avLst/>
              <a:gdLst/>
              <a:ahLst/>
              <a:cxnLst/>
              <a:rect l="l" t="t" r="r" b="b"/>
              <a:pathLst>
                <a:path w="76200" h="942339">
                  <a:moveTo>
                    <a:pt x="31750" y="865632"/>
                  </a:moveTo>
                  <a:lnTo>
                    <a:pt x="0" y="865632"/>
                  </a:lnTo>
                  <a:lnTo>
                    <a:pt x="38100" y="941832"/>
                  </a:lnTo>
                  <a:lnTo>
                    <a:pt x="69850" y="878332"/>
                  </a:lnTo>
                  <a:lnTo>
                    <a:pt x="31750" y="878332"/>
                  </a:lnTo>
                  <a:lnTo>
                    <a:pt x="31750" y="865632"/>
                  </a:lnTo>
                  <a:close/>
                </a:path>
                <a:path w="76200" h="942339">
                  <a:moveTo>
                    <a:pt x="44450" y="63500"/>
                  </a:moveTo>
                  <a:lnTo>
                    <a:pt x="31750" y="63500"/>
                  </a:lnTo>
                  <a:lnTo>
                    <a:pt x="31750" y="878332"/>
                  </a:lnTo>
                  <a:lnTo>
                    <a:pt x="44450" y="878332"/>
                  </a:lnTo>
                  <a:lnTo>
                    <a:pt x="44450" y="63500"/>
                  </a:lnTo>
                  <a:close/>
                </a:path>
                <a:path w="76200" h="942339">
                  <a:moveTo>
                    <a:pt x="76200" y="865632"/>
                  </a:moveTo>
                  <a:lnTo>
                    <a:pt x="44450" y="865632"/>
                  </a:lnTo>
                  <a:lnTo>
                    <a:pt x="44450" y="878332"/>
                  </a:lnTo>
                  <a:lnTo>
                    <a:pt x="69850" y="878332"/>
                  </a:lnTo>
                  <a:lnTo>
                    <a:pt x="76200" y="865632"/>
                  </a:lnTo>
                  <a:close/>
                </a:path>
                <a:path w="76200" h="942339">
                  <a:moveTo>
                    <a:pt x="38100" y="0"/>
                  </a:moveTo>
                  <a:lnTo>
                    <a:pt x="0" y="76200"/>
                  </a:lnTo>
                  <a:lnTo>
                    <a:pt x="31750" y="76200"/>
                  </a:lnTo>
                  <a:lnTo>
                    <a:pt x="31750" y="63500"/>
                  </a:lnTo>
                  <a:lnTo>
                    <a:pt x="69850" y="63500"/>
                  </a:lnTo>
                  <a:lnTo>
                    <a:pt x="38100" y="0"/>
                  </a:lnTo>
                  <a:close/>
                </a:path>
                <a:path w="76200" h="942339">
                  <a:moveTo>
                    <a:pt x="69850" y="63500"/>
                  </a:moveTo>
                  <a:lnTo>
                    <a:pt x="44450" y="63500"/>
                  </a:lnTo>
                  <a:lnTo>
                    <a:pt x="44450" y="76200"/>
                  </a:lnTo>
                  <a:lnTo>
                    <a:pt x="76200" y="76200"/>
                  </a:lnTo>
                  <a:lnTo>
                    <a:pt x="69850" y="63500"/>
                  </a:lnTo>
                  <a:close/>
                </a:path>
              </a:pathLst>
            </a:custGeom>
            <a:solidFill>
              <a:srgbClr val="99CCFF"/>
            </a:solidFill>
            <a:ln w="9525">
              <a:solidFill>
                <a:srgbClr val="00B0F0"/>
              </a:solidFill>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2" name="object 14"/>
            <p:cNvSpPr/>
            <p:nvPr/>
          </p:nvSpPr>
          <p:spPr>
            <a:xfrm>
              <a:off x="2107883" y="2980158"/>
              <a:ext cx="66612" cy="960117"/>
            </a:xfrm>
            <a:custGeom>
              <a:avLst/>
              <a:gdLst/>
              <a:ahLst/>
              <a:cxnLst/>
              <a:rect l="l" t="t" r="r" b="b"/>
              <a:pathLst>
                <a:path w="76200" h="960120">
                  <a:moveTo>
                    <a:pt x="31750" y="883920"/>
                  </a:moveTo>
                  <a:lnTo>
                    <a:pt x="0" y="883920"/>
                  </a:lnTo>
                  <a:lnTo>
                    <a:pt x="38100" y="960120"/>
                  </a:lnTo>
                  <a:lnTo>
                    <a:pt x="69850" y="896620"/>
                  </a:lnTo>
                  <a:lnTo>
                    <a:pt x="31750" y="896620"/>
                  </a:lnTo>
                  <a:lnTo>
                    <a:pt x="31750" y="883920"/>
                  </a:lnTo>
                  <a:close/>
                </a:path>
                <a:path w="76200" h="960120">
                  <a:moveTo>
                    <a:pt x="44450" y="63500"/>
                  </a:moveTo>
                  <a:lnTo>
                    <a:pt x="31750" y="63500"/>
                  </a:lnTo>
                  <a:lnTo>
                    <a:pt x="31750" y="896620"/>
                  </a:lnTo>
                  <a:lnTo>
                    <a:pt x="44450" y="896620"/>
                  </a:lnTo>
                  <a:lnTo>
                    <a:pt x="44450" y="63500"/>
                  </a:lnTo>
                  <a:close/>
                </a:path>
                <a:path w="76200" h="960120">
                  <a:moveTo>
                    <a:pt x="76200" y="883920"/>
                  </a:moveTo>
                  <a:lnTo>
                    <a:pt x="44450" y="883920"/>
                  </a:lnTo>
                  <a:lnTo>
                    <a:pt x="44450" y="896620"/>
                  </a:lnTo>
                  <a:lnTo>
                    <a:pt x="69850" y="896620"/>
                  </a:lnTo>
                  <a:lnTo>
                    <a:pt x="76200" y="883920"/>
                  </a:lnTo>
                  <a:close/>
                </a:path>
                <a:path w="76200" h="960120">
                  <a:moveTo>
                    <a:pt x="38100" y="0"/>
                  </a:moveTo>
                  <a:lnTo>
                    <a:pt x="0" y="76200"/>
                  </a:lnTo>
                  <a:lnTo>
                    <a:pt x="31750" y="76200"/>
                  </a:lnTo>
                  <a:lnTo>
                    <a:pt x="31750" y="63500"/>
                  </a:lnTo>
                  <a:lnTo>
                    <a:pt x="69850" y="63500"/>
                  </a:lnTo>
                  <a:lnTo>
                    <a:pt x="38100" y="0"/>
                  </a:lnTo>
                  <a:close/>
                </a:path>
                <a:path w="76200" h="960120">
                  <a:moveTo>
                    <a:pt x="69850" y="63500"/>
                  </a:moveTo>
                  <a:lnTo>
                    <a:pt x="44450" y="63500"/>
                  </a:lnTo>
                  <a:lnTo>
                    <a:pt x="44450" y="76200"/>
                  </a:lnTo>
                  <a:lnTo>
                    <a:pt x="76200" y="76200"/>
                  </a:lnTo>
                  <a:lnTo>
                    <a:pt x="69850" y="63500"/>
                  </a:lnTo>
                  <a:close/>
                </a:path>
              </a:pathLst>
            </a:custGeom>
            <a:solidFill>
              <a:srgbClr val="99CCFF"/>
            </a:solidFill>
            <a:ln w="9525">
              <a:solidFill>
                <a:srgbClr val="00B0F0"/>
              </a:solidFill>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3" name="object 15"/>
            <p:cNvSpPr/>
            <p:nvPr/>
          </p:nvSpPr>
          <p:spPr>
            <a:xfrm>
              <a:off x="2107883" y="3948240"/>
              <a:ext cx="66612" cy="1143790"/>
            </a:xfrm>
            <a:custGeom>
              <a:avLst/>
              <a:gdLst/>
              <a:ahLst/>
              <a:cxnLst/>
              <a:rect l="l" t="t" r="r" b="b"/>
              <a:pathLst>
                <a:path w="76200" h="1134110">
                  <a:moveTo>
                    <a:pt x="31750" y="1057656"/>
                  </a:moveTo>
                  <a:lnTo>
                    <a:pt x="0" y="1057656"/>
                  </a:lnTo>
                  <a:lnTo>
                    <a:pt x="38100" y="1133856"/>
                  </a:lnTo>
                  <a:lnTo>
                    <a:pt x="69850" y="1070356"/>
                  </a:lnTo>
                  <a:lnTo>
                    <a:pt x="31750" y="1070356"/>
                  </a:lnTo>
                  <a:lnTo>
                    <a:pt x="31750" y="1057656"/>
                  </a:lnTo>
                  <a:close/>
                </a:path>
                <a:path w="76200" h="1134110">
                  <a:moveTo>
                    <a:pt x="44450" y="63500"/>
                  </a:moveTo>
                  <a:lnTo>
                    <a:pt x="31750" y="63500"/>
                  </a:lnTo>
                  <a:lnTo>
                    <a:pt x="31750" y="1070356"/>
                  </a:lnTo>
                  <a:lnTo>
                    <a:pt x="44450" y="1070356"/>
                  </a:lnTo>
                  <a:lnTo>
                    <a:pt x="44450" y="63500"/>
                  </a:lnTo>
                  <a:close/>
                </a:path>
                <a:path w="76200" h="1134110">
                  <a:moveTo>
                    <a:pt x="76200" y="1057656"/>
                  </a:moveTo>
                  <a:lnTo>
                    <a:pt x="44450" y="1057656"/>
                  </a:lnTo>
                  <a:lnTo>
                    <a:pt x="44450" y="1070356"/>
                  </a:lnTo>
                  <a:lnTo>
                    <a:pt x="69850" y="1070356"/>
                  </a:lnTo>
                  <a:lnTo>
                    <a:pt x="76200" y="1057656"/>
                  </a:lnTo>
                  <a:close/>
                </a:path>
                <a:path w="76200" h="1134110">
                  <a:moveTo>
                    <a:pt x="38100" y="0"/>
                  </a:moveTo>
                  <a:lnTo>
                    <a:pt x="0" y="76200"/>
                  </a:lnTo>
                  <a:lnTo>
                    <a:pt x="31750" y="76200"/>
                  </a:lnTo>
                  <a:lnTo>
                    <a:pt x="31750" y="63500"/>
                  </a:lnTo>
                  <a:lnTo>
                    <a:pt x="69850" y="63500"/>
                  </a:lnTo>
                  <a:lnTo>
                    <a:pt x="38100" y="0"/>
                  </a:lnTo>
                  <a:close/>
                </a:path>
                <a:path w="76200" h="1134110">
                  <a:moveTo>
                    <a:pt x="69850" y="63500"/>
                  </a:moveTo>
                  <a:lnTo>
                    <a:pt x="44450" y="63500"/>
                  </a:lnTo>
                  <a:lnTo>
                    <a:pt x="44450" y="76200"/>
                  </a:lnTo>
                  <a:lnTo>
                    <a:pt x="76200" y="76200"/>
                  </a:lnTo>
                  <a:lnTo>
                    <a:pt x="69850" y="63500"/>
                  </a:lnTo>
                  <a:close/>
                </a:path>
              </a:pathLst>
            </a:custGeom>
            <a:solidFill>
              <a:srgbClr val="99CCFF"/>
            </a:solidFill>
            <a:ln w="9525">
              <a:solidFill>
                <a:srgbClr val="00B0F0"/>
              </a:solidFill>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4" name="object 20"/>
            <p:cNvSpPr txBox="1"/>
            <p:nvPr/>
          </p:nvSpPr>
          <p:spPr>
            <a:xfrm>
              <a:off x="2265266" y="2169370"/>
              <a:ext cx="2919832" cy="729605"/>
            </a:xfrm>
            <a:prstGeom prst="rect">
              <a:avLst/>
            </a:prstGeom>
          </p:spPr>
          <p:txBody>
            <a:bodyPr vert="horz" wrap="square" lIns="0" tIns="0" rIns="0" bIns="0" rtlCol="0">
              <a:spAutoFit/>
            </a:bodyPr>
            <a:lstStyle>
              <a:defPPr>
                <a:defRPr lang="zh-CN"/>
              </a:defPPr>
              <a:lvl1pPr marL="17145" defTabSz="864235" fontAlgn="base">
                <a:lnSpc>
                  <a:spcPct val="120000"/>
                </a:lnSpc>
                <a:spcBef>
                  <a:spcPct val="0"/>
                </a:spcBef>
                <a:spcAft>
                  <a:spcPct val="0"/>
                </a:spcAft>
                <a:tabLst>
                  <a:tab pos="398145" algn="l"/>
                </a:tabLst>
                <a:defRPr sz="900">
                  <a:latin typeface="方正超粗黑简体" panose="03000509000000000000" pitchFamily="65" charset="-122"/>
                  <a:ea typeface="方正超粗黑简体" panose="03000509000000000000" pitchFamily="65" charset="-122"/>
                  <a:cs typeface="Segoe UI Symbol" panose="020B0502040204020203"/>
                </a:defRPr>
              </a:lvl1pPr>
              <a:lvl2pPr marL="431800" defTabSz="864235">
                <a:defRPr sz="1700"/>
              </a:lvl2pPr>
              <a:lvl3pPr marL="864235" defTabSz="864235">
                <a:defRPr sz="1700"/>
              </a:lvl3pPr>
              <a:lvl4pPr marL="1296035" defTabSz="864235">
                <a:defRPr sz="1700"/>
              </a:lvl4pPr>
              <a:lvl5pPr marL="1727835" defTabSz="864235">
                <a:defRPr sz="1700"/>
              </a:lvl5pPr>
              <a:lvl6pPr marL="2160270" defTabSz="864235">
                <a:defRPr sz="1700"/>
              </a:lvl6pPr>
              <a:lvl7pPr marL="2592070" defTabSz="864235">
                <a:defRPr sz="1700"/>
              </a:lvl7pPr>
              <a:lvl8pPr marL="3023870" defTabSz="864235">
                <a:defRPr sz="1700"/>
              </a:lvl8pPr>
              <a:lvl9pPr marL="3456305" defTabSz="864235">
                <a:defRPr sz="1700"/>
              </a:lvl9pPr>
            </a:lstStyle>
            <a:p>
              <a:r>
                <a:rPr lang="zh-CN" altLang="en-US" dirty="0">
                  <a:cs typeface="Arial Black" panose="020B0A04020102020204" pitchFamily="34" charset="0"/>
                </a:rPr>
                <a:t>分析模型</a:t>
              </a:r>
              <a:endParaRPr lang="en-US" altLang="zh-CN" dirty="0">
                <a:cs typeface="Arial Black" panose="020B0A04020102020204" pitchFamily="34" charset="0"/>
              </a:endParaRPr>
            </a:p>
            <a:p>
              <a:r>
                <a:rPr lang="zh-CN" altLang="en-US" dirty="0">
                  <a:cs typeface="Arial Black" panose="020B0A04020102020204" pitchFamily="34" charset="0"/>
                </a:rPr>
                <a:t>预测模型</a:t>
              </a:r>
              <a:endParaRPr lang="en-US" altLang="zh-CN" dirty="0">
                <a:cs typeface="Arial Black" panose="020B0A04020102020204" pitchFamily="34" charset="0"/>
              </a:endParaRPr>
            </a:p>
            <a:p>
              <a:r>
                <a:rPr lang="zh-CN" altLang="en-US" dirty="0">
                  <a:cs typeface="Arial Black" panose="020B0A04020102020204" pitchFamily="34" charset="0"/>
                </a:rPr>
                <a:t>优化模型</a:t>
              </a:r>
              <a:endParaRPr dirty="0">
                <a:cs typeface="Arial Black" panose="020B0A04020102020204" pitchFamily="34" charset="0"/>
              </a:endParaRPr>
            </a:p>
          </p:txBody>
        </p:sp>
        <p:sp>
          <p:nvSpPr>
            <p:cNvPr id="15" name="object 32"/>
            <p:cNvSpPr/>
            <p:nvPr/>
          </p:nvSpPr>
          <p:spPr>
            <a:xfrm>
              <a:off x="7594974" y="2016375"/>
              <a:ext cx="476943" cy="969263"/>
            </a:xfrm>
            <a:prstGeom prst="rect">
              <a:avLst/>
            </a:prstGeom>
            <a:blipFill>
              <a:blip r:embed="rId2"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6" name="object 33"/>
            <p:cNvSpPr/>
            <p:nvPr/>
          </p:nvSpPr>
          <p:spPr>
            <a:xfrm>
              <a:off x="5306182" y="2016375"/>
              <a:ext cx="2771064" cy="619124"/>
            </a:xfrm>
            <a:custGeom>
              <a:avLst/>
              <a:gdLst/>
              <a:ahLst/>
              <a:cxnLst/>
              <a:rect l="l" t="t" r="r" b="b"/>
              <a:pathLst>
                <a:path w="3169920" h="619125">
                  <a:moveTo>
                    <a:pt x="3169920" y="0"/>
                  </a:moveTo>
                  <a:lnTo>
                    <a:pt x="791590" y="0"/>
                  </a:lnTo>
                  <a:lnTo>
                    <a:pt x="0" y="618744"/>
                  </a:lnTo>
                  <a:lnTo>
                    <a:pt x="2623311" y="618744"/>
                  </a:lnTo>
                  <a:lnTo>
                    <a:pt x="3169920" y="0"/>
                  </a:lnTo>
                  <a:close/>
                </a:path>
              </a:pathLst>
            </a:custGeom>
            <a:solidFill>
              <a:srgbClr val="00CC99"/>
            </a:solid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7" name="object 34"/>
            <p:cNvSpPr/>
            <p:nvPr/>
          </p:nvSpPr>
          <p:spPr>
            <a:xfrm>
              <a:off x="5311511" y="2635117"/>
              <a:ext cx="2294121" cy="348995"/>
            </a:xfrm>
            <a:prstGeom prst="rect">
              <a:avLst/>
            </a:prstGeom>
            <a:blipFill>
              <a:blip r:embed="rId3"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8" name="object 35"/>
            <p:cNvSpPr txBox="1"/>
            <p:nvPr/>
          </p:nvSpPr>
          <p:spPr>
            <a:xfrm>
              <a:off x="6386408" y="2696959"/>
              <a:ext cx="145436"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1800" b="1" i="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rtl="0" fontAlgn="base">
                <a:spcBef>
                  <a:spcPct val="0"/>
                </a:spcBef>
                <a:spcAft>
                  <a:spcPct val="0"/>
                </a:spcAft>
              </a:pPr>
              <a:r>
                <a:rPr sz="800" b="0" kern="1200" dirty="0">
                  <a:latin typeface="方正超粗黑简体" panose="03000509000000000000" pitchFamily="65" charset="-122"/>
                  <a:ea typeface="方正超粗黑简体" panose="03000509000000000000" pitchFamily="65" charset="-122"/>
                </a:rPr>
                <a:t>3</a:t>
              </a:r>
            </a:p>
          </p:txBody>
        </p:sp>
        <p:sp>
          <p:nvSpPr>
            <p:cNvPr id="19" name="object 36"/>
            <p:cNvSpPr/>
            <p:nvPr/>
          </p:nvSpPr>
          <p:spPr>
            <a:xfrm>
              <a:off x="7134018" y="2979541"/>
              <a:ext cx="482271" cy="961642"/>
            </a:xfrm>
            <a:prstGeom prst="rect">
              <a:avLst/>
            </a:prstGeom>
            <a:blipFill>
              <a:blip r:embed="rId4"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0" name="object 37"/>
            <p:cNvSpPr/>
            <p:nvPr/>
          </p:nvSpPr>
          <p:spPr>
            <a:xfrm>
              <a:off x="4613415" y="2979541"/>
              <a:ext cx="3009758" cy="617219"/>
            </a:xfrm>
            <a:custGeom>
              <a:avLst/>
              <a:gdLst/>
              <a:ahLst/>
              <a:cxnLst/>
              <a:rect l="l" t="t" r="r" b="b"/>
              <a:pathLst>
                <a:path w="3442970" h="617220">
                  <a:moveTo>
                    <a:pt x="3442716" y="0"/>
                  </a:moveTo>
                  <a:lnTo>
                    <a:pt x="799718" y="0"/>
                  </a:lnTo>
                  <a:lnTo>
                    <a:pt x="0" y="617219"/>
                  </a:lnTo>
                  <a:lnTo>
                    <a:pt x="2890392" y="617219"/>
                  </a:lnTo>
                  <a:lnTo>
                    <a:pt x="3442716" y="0"/>
                  </a:lnTo>
                  <a:close/>
                </a:path>
              </a:pathLst>
            </a:custGeom>
            <a:solidFill>
              <a:srgbClr val="A77AFF"/>
            </a:solid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1" name="object 38"/>
            <p:cNvSpPr/>
            <p:nvPr/>
          </p:nvSpPr>
          <p:spPr>
            <a:xfrm>
              <a:off x="4614747" y="3596759"/>
              <a:ext cx="2524599" cy="341375"/>
            </a:xfrm>
            <a:prstGeom prst="rect">
              <a:avLst/>
            </a:prstGeom>
            <a:blipFill>
              <a:blip r:embed="rId5"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2" name="object 39"/>
            <p:cNvSpPr txBox="1"/>
            <p:nvPr/>
          </p:nvSpPr>
          <p:spPr>
            <a:xfrm>
              <a:off x="5804774" y="3655298"/>
              <a:ext cx="145436"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1800" b="1" i="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rtl="0" fontAlgn="base">
                <a:spcBef>
                  <a:spcPct val="0"/>
                </a:spcBef>
                <a:spcAft>
                  <a:spcPct val="0"/>
                </a:spcAft>
              </a:pPr>
              <a:r>
                <a:rPr sz="800" b="0" kern="1200" dirty="0">
                  <a:latin typeface="方正超粗黑简体" panose="03000509000000000000" pitchFamily="65" charset="-122"/>
                  <a:ea typeface="方正超粗黑简体" panose="03000509000000000000" pitchFamily="65" charset="-122"/>
                </a:rPr>
                <a:t>2</a:t>
              </a:r>
            </a:p>
          </p:txBody>
        </p:sp>
        <p:sp>
          <p:nvSpPr>
            <p:cNvPr id="23" name="object 40"/>
            <p:cNvSpPr/>
            <p:nvPr/>
          </p:nvSpPr>
          <p:spPr>
            <a:xfrm>
              <a:off x="6679723" y="3935088"/>
              <a:ext cx="448966" cy="1144522"/>
            </a:xfrm>
            <a:prstGeom prst="rect">
              <a:avLst/>
            </a:prstGeom>
            <a:blipFill>
              <a:blip r:embed="rId6"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4" name="object 42"/>
            <p:cNvSpPr/>
            <p:nvPr/>
          </p:nvSpPr>
          <p:spPr>
            <a:xfrm>
              <a:off x="3956620" y="4674225"/>
              <a:ext cx="2729764" cy="402334"/>
            </a:xfrm>
            <a:prstGeom prst="rect">
              <a:avLst/>
            </a:prstGeom>
            <a:blipFill>
              <a:blip r:embed="rId7"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5" name="object 43"/>
            <p:cNvSpPr txBox="1"/>
            <p:nvPr/>
          </p:nvSpPr>
          <p:spPr>
            <a:xfrm>
              <a:off x="5248672" y="4763245"/>
              <a:ext cx="145436"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b="1" i="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rtl="0" fontAlgn="base">
                <a:spcBef>
                  <a:spcPct val="0"/>
                </a:spcBef>
                <a:spcAft>
                  <a:spcPct val="0"/>
                </a:spcAft>
              </a:pPr>
              <a:r>
                <a:rPr sz="800" b="0" i="0" kern="1200" dirty="0">
                  <a:latin typeface="方正超粗黑简体" panose="03000509000000000000" pitchFamily="65" charset="-122"/>
                  <a:ea typeface="方正超粗黑简体" panose="03000509000000000000" pitchFamily="65" charset="-122"/>
                </a:rPr>
                <a:t>1</a:t>
              </a:r>
            </a:p>
          </p:txBody>
        </p:sp>
        <p:sp>
          <p:nvSpPr>
            <p:cNvPr id="26" name="object 51"/>
            <p:cNvSpPr txBox="1"/>
            <p:nvPr/>
          </p:nvSpPr>
          <p:spPr>
            <a:xfrm>
              <a:off x="5185610" y="3167599"/>
              <a:ext cx="2131904"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2000" b="1" i="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algn="ctr" rtl="0" fontAlgn="base">
                <a:spcBef>
                  <a:spcPct val="0"/>
                </a:spcBef>
                <a:spcAft>
                  <a:spcPct val="0"/>
                </a:spcAft>
              </a:pPr>
              <a:r>
                <a:rPr lang="zh-CN" altLang="en-US" sz="800" b="0" kern="1200" dirty="0">
                  <a:latin typeface="方正超粗黑简体" panose="03000509000000000000" pitchFamily="65" charset="-122"/>
                  <a:ea typeface="方正超粗黑简体" panose="03000509000000000000" pitchFamily="65" charset="-122"/>
                </a:rPr>
                <a:t>一体化协同工作系统</a:t>
              </a:r>
              <a:endParaRPr sz="800" b="0" kern="1200" dirty="0">
                <a:latin typeface="方正超粗黑简体" panose="03000509000000000000" pitchFamily="65" charset="-122"/>
                <a:ea typeface="方正超粗黑简体" panose="03000509000000000000" pitchFamily="65" charset="-122"/>
              </a:endParaRPr>
            </a:p>
          </p:txBody>
        </p:sp>
        <p:sp>
          <p:nvSpPr>
            <p:cNvPr id="27" name="object 53"/>
            <p:cNvSpPr txBox="1"/>
            <p:nvPr/>
          </p:nvSpPr>
          <p:spPr>
            <a:xfrm>
              <a:off x="5700673" y="2222471"/>
              <a:ext cx="2030486"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2000" b="1" i="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algn="ctr" rtl="0" fontAlgn="base">
                <a:spcBef>
                  <a:spcPct val="0"/>
                </a:spcBef>
                <a:spcAft>
                  <a:spcPct val="0"/>
                </a:spcAft>
              </a:pPr>
              <a:r>
                <a:rPr lang="zh-CN" altLang="en-US" sz="800" b="0" kern="1200" dirty="0">
                  <a:latin typeface="方正超粗黑简体" panose="03000509000000000000" pitchFamily="65" charset="-122"/>
                  <a:ea typeface="方正超粗黑简体" panose="03000509000000000000" pitchFamily="65" charset="-122"/>
                </a:rPr>
                <a:t>一体化智能应用系统</a:t>
              </a:r>
              <a:endParaRPr sz="800" b="0" kern="1200" dirty="0">
                <a:latin typeface="方正超粗黑简体" panose="03000509000000000000" pitchFamily="65" charset="-122"/>
                <a:ea typeface="方正超粗黑简体" panose="03000509000000000000" pitchFamily="65" charset="-122"/>
              </a:endParaRPr>
            </a:p>
          </p:txBody>
        </p:sp>
        <p:sp>
          <p:nvSpPr>
            <p:cNvPr id="28" name="object 59"/>
            <p:cNvSpPr/>
            <p:nvPr/>
          </p:nvSpPr>
          <p:spPr>
            <a:xfrm flipV="1">
              <a:off x="2174495" y="5081514"/>
              <a:ext cx="4495237" cy="41421"/>
            </a:xfrm>
            <a:custGeom>
              <a:avLst/>
              <a:gdLst/>
              <a:ahLst/>
              <a:cxnLst/>
              <a:rect l="l" t="t" r="r" b="b"/>
              <a:pathLst>
                <a:path w="7129780">
                  <a:moveTo>
                    <a:pt x="0" y="0"/>
                  </a:moveTo>
                  <a:lnTo>
                    <a:pt x="7129526" y="0"/>
                  </a:lnTo>
                </a:path>
              </a:pathLst>
            </a:custGeom>
            <a:ln w="9525">
              <a:solidFill>
                <a:srgbClr val="00B0F0"/>
              </a:solidFill>
              <a:prstDash val="dash"/>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9" name="矩形 28"/>
            <p:cNvSpPr/>
            <p:nvPr/>
          </p:nvSpPr>
          <p:spPr>
            <a:xfrm>
              <a:off x="2256302" y="3036632"/>
              <a:ext cx="2837931" cy="972806"/>
            </a:xfrm>
            <a:prstGeom prst="rect">
              <a:avLst/>
            </a:prstGeom>
          </p:spPr>
          <p:txBody>
            <a:bodyPr vert="horz" wrap="square" lIns="0" tIns="0" rIns="0" bIns="0" rtlCol="0">
              <a:spAutoFit/>
            </a:bodyPr>
            <a:lstStyle/>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数字化采集</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统一数据库</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标准化工作流</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项目全生命周期管理</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p:txBody>
        </p:sp>
        <p:sp>
          <p:nvSpPr>
            <p:cNvPr id="30" name="object 59"/>
            <p:cNvSpPr/>
            <p:nvPr/>
          </p:nvSpPr>
          <p:spPr>
            <a:xfrm>
              <a:off x="2107883" y="3946071"/>
              <a:ext cx="4561850" cy="41421"/>
            </a:xfrm>
            <a:custGeom>
              <a:avLst/>
              <a:gdLst/>
              <a:ahLst/>
              <a:cxnLst/>
              <a:rect l="l" t="t" r="r" b="b"/>
              <a:pathLst>
                <a:path w="7129780">
                  <a:moveTo>
                    <a:pt x="0" y="0"/>
                  </a:moveTo>
                  <a:lnTo>
                    <a:pt x="7129526" y="0"/>
                  </a:lnTo>
                </a:path>
              </a:pathLst>
            </a:custGeom>
            <a:ln w="9525">
              <a:solidFill>
                <a:srgbClr val="00B0F0"/>
              </a:solidFill>
              <a:prstDash val="dash"/>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1" name="object 60"/>
            <p:cNvSpPr/>
            <p:nvPr/>
          </p:nvSpPr>
          <p:spPr>
            <a:xfrm>
              <a:off x="3925092" y="1344036"/>
              <a:ext cx="1480787" cy="3186425"/>
            </a:xfrm>
            <a:prstGeom prst="rect">
              <a:avLst/>
            </a:prstGeom>
            <a:blipFill>
              <a:blip r:embed="rId8" cstate="screen"/>
              <a:stretch>
                <a:fillRect/>
              </a:stretch>
            </a:blip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2" name="object 41"/>
            <p:cNvSpPr/>
            <p:nvPr/>
          </p:nvSpPr>
          <p:spPr>
            <a:xfrm>
              <a:off x="3951334" y="3946409"/>
              <a:ext cx="3170738" cy="731519"/>
            </a:xfrm>
            <a:custGeom>
              <a:avLst/>
              <a:gdLst/>
              <a:ahLst/>
              <a:cxnLst/>
              <a:rect l="l" t="t" r="r" b="b"/>
              <a:pathLst>
                <a:path w="3627120" h="731520">
                  <a:moveTo>
                    <a:pt x="3627120" y="0"/>
                  </a:moveTo>
                  <a:lnTo>
                    <a:pt x="742061" y="0"/>
                  </a:lnTo>
                  <a:lnTo>
                    <a:pt x="0" y="731519"/>
                  </a:lnTo>
                  <a:lnTo>
                    <a:pt x="3114675" y="731519"/>
                  </a:lnTo>
                  <a:lnTo>
                    <a:pt x="3627120" y="0"/>
                  </a:lnTo>
                  <a:close/>
                </a:path>
              </a:pathLst>
            </a:custGeom>
            <a:solidFill>
              <a:srgbClr val="F1E05F"/>
            </a:solidFill>
            <a:effectLst>
              <a:outerShdw blurRad="50800" dist="38100" dir="2700000" algn="tl" rotWithShape="0">
                <a:prstClr val="black">
                  <a:alpha val="40000"/>
                </a:prstClr>
              </a:outerShdw>
            </a:effectLst>
          </p:spPr>
          <p:txBody>
            <a:bodyPr wrap="square" lIns="0" tIns="0" rIns="0" bIns="0" rtlCol="0" anchor="ctr" anchorCtr="1"/>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algn="ctr" eaLnBrk="0" fontAlgn="base" hangingPunct="0">
                <a:spcBef>
                  <a:spcPct val="50000"/>
                </a:spcBef>
                <a:spcAft>
                  <a:spcPct val="0"/>
                </a:spcAft>
                <a:defRPr/>
              </a:pPr>
              <a:endParaRPr lang="en-US" altLang="zh-CN" sz="800" i="1" kern="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3" name="矩形 32"/>
            <p:cNvSpPr/>
            <p:nvPr/>
          </p:nvSpPr>
          <p:spPr>
            <a:xfrm>
              <a:off x="2265268" y="4120454"/>
              <a:ext cx="2325071" cy="729605"/>
            </a:xfrm>
            <a:prstGeom prst="rect">
              <a:avLst/>
            </a:prstGeom>
          </p:spPr>
          <p:txBody>
            <a:bodyPr vert="horz" wrap="square" lIns="0" tIns="0" rIns="0" bIns="0" rtlCol="0">
              <a:spAutoFit/>
            </a:bodyPr>
            <a:lstStyle/>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多软件集成</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多数据集成</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a:p>
              <a:pPr marL="17145" defTabSz="86423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rPr>
                <a:t>多组件集成</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sym typeface="方正粗宋简体" panose="03000509000000000000" pitchFamily="65" charset="-122"/>
              </a:endParaRPr>
            </a:p>
          </p:txBody>
        </p:sp>
        <p:sp>
          <p:nvSpPr>
            <p:cNvPr id="34" name="object 49"/>
            <p:cNvSpPr txBox="1"/>
            <p:nvPr/>
          </p:nvSpPr>
          <p:spPr>
            <a:xfrm>
              <a:off x="4550798" y="4220093"/>
              <a:ext cx="2118267"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17145" algn="ctr" fontAlgn="base">
                <a:spcBef>
                  <a:spcPct val="0"/>
                </a:spcBef>
                <a:spcAft>
                  <a:spcPct val="0"/>
                </a:spcAft>
              </a:pPr>
              <a:r>
                <a:rPr lang="zh-CN" altLang="en-US" sz="800" i="1"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微软雅黑" panose="020B0503020204020204" charset="-122"/>
                </a:rPr>
                <a:t>集成应用系统</a:t>
              </a:r>
              <a:endParaRPr sz="800" i="1"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微软雅黑" panose="020B0503020204020204" charset="-122"/>
              </a:endParaRPr>
            </a:p>
          </p:txBody>
        </p:sp>
        <p:sp>
          <p:nvSpPr>
            <p:cNvPr id="35" name="object 32"/>
            <p:cNvSpPr/>
            <p:nvPr/>
          </p:nvSpPr>
          <p:spPr>
            <a:xfrm>
              <a:off x="8152485" y="1032559"/>
              <a:ext cx="451963" cy="969263"/>
            </a:xfrm>
            <a:prstGeom prst="rect">
              <a:avLst/>
            </a:prstGeom>
            <a:blipFill>
              <a:blip r:embed="rId2" cstate="screen"/>
              <a:stretch>
                <a:fillRect/>
              </a:stretch>
            </a:blipFill>
            <a:effectLst>
              <a:outerShdw blurRad="50800" dist="50800" dir="5400000" algn="ctr" rotWithShape="0">
                <a:schemeClr val="accent3"/>
              </a:outerShdw>
            </a:effectLst>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6" name="object 33"/>
            <p:cNvSpPr/>
            <p:nvPr/>
          </p:nvSpPr>
          <p:spPr>
            <a:xfrm>
              <a:off x="5978520" y="1042676"/>
              <a:ext cx="2625928" cy="619124"/>
            </a:xfrm>
            <a:custGeom>
              <a:avLst/>
              <a:gdLst/>
              <a:ahLst/>
              <a:cxnLst/>
              <a:rect l="l" t="t" r="r" b="b"/>
              <a:pathLst>
                <a:path w="3169920" h="619125">
                  <a:moveTo>
                    <a:pt x="3169920" y="0"/>
                  </a:moveTo>
                  <a:lnTo>
                    <a:pt x="791590" y="0"/>
                  </a:lnTo>
                  <a:lnTo>
                    <a:pt x="0" y="618744"/>
                  </a:lnTo>
                  <a:lnTo>
                    <a:pt x="2623311" y="618744"/>
                  </a:lnTo>
                  <a:lnTo>
                    <a:pt x="3169920" y="0"/>
                  </a:lnTo>
                  <a:close/>
                </a:path>
              </a:pathLst>
            </a:custGeom>
            <a:solidFill>
              <a:srgbClr val="FF0000"/>
            </a:solid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7" name="object 34"/>
            <p:cNvSpPr/>
            <p:nvPr/>
          </p:nvSpPr>
          <p:spPr>
            <a:xfrm>
              <a:off x="5983849" y="1661418"/>
              <a:ext cx="2173965" cy="348995"/>
            </a:xfrm>
            <a:prstGeom prst="rect">
              <a:avLst/>
            </a:prstGeom>
            <a:gradFill>
              <a:gsLst>
                <a:gs pos="100000">
                  <a:schemeClr val="accent3">
                    <a:lumMod val="75000"/>
                  </a:schemeClr>
                </a:gs>
                <a:gs pos="100000">
                  <a:schemeClr val="accent2">
                    <a:shade val="93000"/>
                    <a:satMod val="130000"/>
                  </a:schemeClr>
                </a:gs>
                <a:gs pos="100000">
                  <a:schemeClr val="accent2">
                    <a:shade val="94000"/>
                    <a:satMod val="135000"/>
                  </a:schemeClr>
                </a:gs>
              </a:gsLst>
              <a:lin ang="16200000" scaled="0"/>
            </a:gradFill>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8" name="object 53"/>
            <p:cNvSpPr txBox="1"/>
            <p:nvPr/>
          </p:nvSpPr>
          <p:spPr>
            <a:xfrm>
              <a:off x="6398374" y="1226981"/>
              <a:ext cx="1786220"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2000" b="1" i="1">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algn="ctr" rtl="0" fontAlgn="base">
                <a:spcBef>
                  <a:spcPct val="0"/>
                </a:spcBef>
                <a:spcAft>
                  <a:spcPct val="0"/>
                </a:spcAft>
              </a:pPr>
              <a:r>
                <a:rPr lang="zh-CN" altLang="en-US" sz="800" b="0" kern="1200" dirty="0">
                  <a:latin typeface="方正超粗黑简体" panose="03000509000000000000" pitchFamily="65" charset="-122"/>
                  <a:ea typeface="方正超粗黑简体" panose="03000509000000000000" pitchFamily="65" charset="-122"/>
                </a:rPr>
                <a:t>数字孪生系统</a:t>
              </a:r>
              <a:endParaRPr sz="800" b="0" kern="1200" dirty="0">
                <a:latin typeface="方正超粗黑简体" panose="03000509000000000000" pitchFamily="65" charset="-122"/>
                <a:ea typeface="方正超粗黑简体" panose="03000509000000000000" pitchFamily="65" charset="-122"/>
              </a:endParaRPr>
            </a:p>
          </p:txBody>
        </p:sp>
        <p:sp>
          <p:nvSpPr>
            <p:cNvPr id="39" name="object 35"/>
            <p:cNvSpPr txBox="1"/>
            <p:nvPr/>
          </p:nvSpPr>
          <p:spPr>
            <a:xfrm>
              <a:off x="6976636" y="1739490"/>
              <a:ext cx="145436" cy="180150"/>
            </a:xfrm>
            <a:prstGeom prst="rect">
              <a:avLst/>
            </a:prstGeom>
            <a:effectLst>
              <a:outerShdw blurRad="50800" dist="38100" dir="2700000" algn="tl" rotWithShape="0">
                <a:prstClr val="black">
                  <a:alpha val="40000"/>
                </a:prstClr>
              </a:outerShdw>
            </a:effectLst>
          </p:spPr>
          <p:txBody>
            <a:bodyPr vert="horz" wrap="square" lIns="0" tIns="0" rIns="0" bIns="0" rtlCol="0">
              <a:spAutoFit/>
            </a:bodyPr>
            <a:lstStyle>
              <a:defPPr>
                <a:defRPr lang="zh-CN"/>
              </a:defPPr>
              <a:lvl1pPr marL="12700">
                <a:lnSpc>
                  <a:spcPct val="100000"/>
                </a:lnSpc>
                <a:defRPr sz="1800" b="1" i="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defRPr>
              </a:lvl1pPr>
            </a:lstStyle>
            <a:p>
              <a:pPr rtl="0" fontAlgn="base">
                <a:spcBef>
                  <a:spcPct val="0"/>
                </a:spcBef>
                <a:spcAft>
                  <a:spcPct val="0"/>
                </a:spcAft>
              </a:pPr>
              <a:r>
                <a:rPr lang="en-US" sz="800" b="0" kern="1200" dirty="0">
                  <a:latin typeface="方正超粗黑简体" panose="03000509000000000000" pitchFamily="65" charset="-122"/>
                  <a:ea typeface="方正超粗黑简体" panose="03000509000000000000" pitchFamily="65" charset="-122"/>
                </a:rPr>
                <a:t>4</a:t>
              </a:r>
              <a:endParaRPr sz="800" b="0" kern="1200" dirty="0">
                <a:latin typeface="方正超粗黑简体" panose="03000509000000000000" pitchFamily="65" charset="-122"/>
                <a:ea typeface="方正超粗黑简体" panose="03000509000000000000" pitchFamily="65" charset="-122"/>
              </a:endParaRPr>
            </a:p>
          </p:txBody>
        </p:sp>
        <p:sp>
          <p:nvSpPr>
            <p:cNvPr id="40" name="object 59"/>
            <p:cNvSpPr/>
            <p:nvPr/>
          </p:nvSpPr>
          <p:spPr>
            <a:xfrm flipV="1">
              <a:off x="2107883" y="1065315"/>
              <a:ext cx="4561184" cy="41421"/>
            </a:xfrm>
            <a:custGeom>
              <a:avLst/>
              <a:gdLst/>
              <a:ahLst/>
              <a:cxnLst/>
              <a:rect l="l" t="t" r="r" b="b"/>
              <a:pathLst>
                <a:path w="7129780">
                  <a:moveTo>
                    <a:pt x="0" y="0"/>
                  </a:moveTo>
                  <a:lnTo>
                    <a:pt x="7129526" y="0"/>
                  </a:lnTo>
                </a:path>
              </a:pathLst>
            </a:custGeom>
            <a:ln w="9525">
              <a:solidFill>
                <a:srgbClr val="00B0F0"/>
              </a:solidFill>
              <a:prstDash val="dash"/>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1" name="object 13"/>
            <p:cNvSpPr/>
            <p:nvPr/>
          </p:nvSpPr>
          <p:spPr>
            <a:xfrm>
              <a:off x="2111159" y="1071683"/>
              <a:ext cx="66612" cy="942338"/>
            </a:xfrm>
            <a:custGeom>
              <a:avLst/>
              <a:gdLst/>
              <a:ahLst/>
              <a:cxnLst/>
              <a:rect l="l" t="t" r="r" b="b"/>
              <a:pathLst>
                <a:path w="76200" h="942339">
                  <a:moveTo>
                    <a:pt x="31750" y="865632"/>
                  </a:moveTo>
                  <a:lnTo>
                    <a:pt x="0" y="865632"/>
                  </a:lnTo>
                  <a:lnTo>
                    <a:pt x="38100" y="941832"/>
                  </a:lnTo>
                  <a:lnTo>
                    <a:pt x="69850" y="878332"/>
                  </a:lnTo>
                  <a:lnTo>
                    <a:pt x="31750" y="878332"/>
                  </a:lnTo>
                  <a:lnTo>
                    <a:pt x="31750" y="865632"/>
                  </a:lnTo>
                  <a:close/>
                </a:path>
                <a:path w="76200" h="942339">
                  <a:moveTo>
                    <a:pt x="44450" y="63500"/>
                  </a:moveTo>
                  <a:lnTo>
                    <a:pt x="31750" y="63500"/>
                  </a:lnTo>
                  <a:lnTo>
                    <a:pt x="31750" y="878332"/>
                  </a:lnTo>
                  <a:lnTo>
                    <a:pt x="44450" y="878332"/>
                  </a:lnTo>
                  <a:lnTo>
                    <a:pt x="44450" y="63500"/>
                  </a:lnTo>
                  <a:close/>
                </a:path>
                <a:path w="76200" h="942339">
                  <a:moveTo>
                    <a:pt x="76200" y="865632"/>
                  </a:moveTo>
                  <a:lnTo>
                    <a:pt x="44450" y="865632"/>
                  </a:lnTo>
                  <a:lnTo>
                    <a:pt x="44450" y="878332"/>
                  </a:lnTo>
                  <a:lnTo>
                    <a:pt x="69850" y="878332"/>
                  </a:lnTo>
                  <a:lnTo>
                    <a:pt x="76200" y="865632"/>
                  </a:lnTo>
                  <a:close/>
                </a:path>
                <a:path w="76200" h="942339">
                  <a:moveTo>
                    <a:pt x="38100" y="0"/>
                  </a:moveTo>
                  <a:lnTo>
                    <a:pt x="0" y="76200"/>
                  </a:lnTo>
                  <a:lnTo>
                    <a:pt x="31750" y="76200"/>
                  </a:lnTo>
                  <a:lnTo>
                    <a:pt x="31750" y="63500"/>
                  </a:lnTo>
                  <a:lnTo>
                    <a:pt x="69850" y="63500"/>
                  </a:lnTo>
                  <a:lnTo>
                    <a:pt x="38100" y="0"/>
                  </a:lnTo>
                  <a:close/>
                </a:path>
                <a:path w="76200" h="942339">
                  <a:moveTo>
                    <a:pt x="69850" y="63500"/>
                  </a:moveTo>
                  <a:lnTo>
                    <a:pt x="44450" y="63500"/>
                  </a:lnTo>
                  <a:lnTo>
                    <a:pt x="44450" y="76200"/>
                  </a:lnTo>
                  <a:lnTo>
                    <a:pt x="76200" y="76200"/>
                  </a:lnTo>
                  <a:lnTo>
                    <a:pt x="69850" y="63500"/>
                  </a:lnTo>
                  <a:close/>
                </a:path>
              </a:pathLst>
            </a:custGeom>
            <a:solidFill>
              <a:srgbClr val="99CCFF"/>
            </a:solidFill>
            <a:ln w="9525">
              <a:solidFill>
                <a:srgbClr val="00B0F0"/>
              </a:solidFill>
            </a:ln>
          </p:spPr>
          <p:txBody>
            <a:bodyPr wrap="square" lIns="0" tIns="0" rIns="0" bIns="0" rtlCol="0"/>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fontAlgn="base">
                <a:spcBef>
                  <a:spcPct val="0"/>
                </a:spcBef>
                <a:spcAft>
                  <a:spcPct val="0"/>
                </a:spcAft>
              </a:pPr>
              <a:endParaRPr sz="8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2" name="object 20"/>
            <p:cNvSpPr txBox="1"/>
            <p:nvPr/>
          </p:nvSpPr>
          <p:spPr>
            <a:xfrm>
              <a:off x="2254959" y="1092603"/>
              <a:ext cx="2919832" cy="972806"/>
            </a:xfrm>
            <a:prstGeom prst="rect">
              <a:avLst/>
            </a:prstGeom>
          </p:spPr>
          <p:txBody>
            <a:bodyPr vert="horz" wrap="square" lIns="0" tIns="0" rIns="0" bIns="0" rtlCol="0">
              <a:spAutoFit/>
            </a:bodyPr>
            <a:lst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1714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rPr>
                <a:t>增强现实</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marL="1714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rPr>
                <a:t>协作平台</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marL="1714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rPr>
                <a:t>优化平台</a:t>
              </a:r>
              <a:endParaRPr lang="en-US" altLang="zh-CN" sz="9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marL="17145" fontAlgn="base">
                <a:lnSpc>
                  <a:spcPct val="120000"/>
                </a:lnSpc>
                <a:spcBef>
                  <a:spcPct val="0"/>
                </a:spcBef>
                <a:spcAft>
                  <a:spcPct val="0"/>
                </a:spcAft>
                <a:tabLst>
                  <a:tab pos="398145" algn="l"/>
                </a:tabLst>
              </a:pPr>
              <a:r>
                <a:rPr lang="zh-CN" altLang="en-US" sz="900" dirty="0">
                  <a:latin typeface="方正超粗黑简体" panose="03000509000000000000" pitchFamily="65" charset="-122"/>
                  <a:ea typeface="方正超粗黑简体" panose="03000509000000000000" pitchFamily="65" charset="-122"/>
                  <a:cs typeface="Arial Black" panose="020B0A04020102020204" pitchFamily="34" charset="0"/>
                </a:rPr>
                <a:t>效益平台</a:t>
              </a:r>
              <a:endParaRPr sz="900" dirty="0">
                <a:latin typeface="方正超粗黑简体" panose="03000509000000000000" pitchFamily="65" charset="-122"/>
                <a:ea typeface="方正超粗黑简体" panose="03000509000000000000" pitchFamily="65" charset="-122"/>
                <a:cs typeface="微软雅黑" panose="020B0503020204020204" charset="-122"/>
              </a:endParaRPr>
            </a:p>
          </p:txBody>
        </p:sp>
      </p:grpSp>
      <p:grpSp>
        <p:nvGrpSpPr>
          <p:cNvPr id="45" name="组合 44"/>
          <p:cNvGrpSpPr/>
          <p:nvPr/>
        </p:nvGrpSpPr>
        <p:grpSpPr>
          <a:xfrm>
            <a:off x="323528" y="1356906"/>
            <a:ext cx="6006773" cy="461665"/>
            <a:chOff x="323528" y="1356906"/>
            <a:chExt cx="6006773" cy="461665"/>
          </a:xfrm>
        </p:grpSpPr>
        <p:sp>
          <p:nvSpPr>
            <p:cNvPr id="46" name="文本框 45"/>
            <p:cNvSpPr txBox="1"/>
            <p:nvPr/>
          </p:nvSpPr>
          <p:spPr>
            <a:xfrm>
              <a:off x="323528" y="1356906"/>
              <a:ext cx="6006773" cy="461665"/>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大系统观方法论：</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顶设   聚集   链接   涌现   迭代</a:t>
              </a:r>
            </a:p>
          </p:txBody>
        </p:sp>
        <p:sp>
          <p:nvSpPr>
            <p:cNvPr id="47" name="右箭头 46"/>
            <p:cNvSpPr/>
            <p:nvPr/>
          </p:nvSpPr>
          <p:spPr>
            <a:xfrm>
              <a:off x="3832048" y="1479726"/>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3" name="右箭头 52"/>
            <p:cNvSpPr/>
            <p:nvPr/>
          </p:nvSpPr>
          <p:spPr>
            <a:xfrm>
              <a:off x="4759644" y="1479726"/>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4" name="右箭头 53"/>
            <p:cNvSpPr/>
            <p:nvPr/>
          </p:nvSpPr>
          <p:spPr>
            <a:xfrm>
              <a:off x="5663998" y="1479726"/>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5" name="右箭头 54"/>
            <p:cNvSpPr/>
            <p:nvPr/>
          </p:nvSpPr>
          <p:spPr>
            <a:xfrm>
              <a:off x="2928516" y="1479726"/>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32000" y="1059582"/>
            <a:ext cx="7680000" cy="4320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2633008" y="411510"/>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大庆油田页岩油智能化建设</a:t>
            </a:r>
          </a:p>
        </p:txBody>
      </p:sp>
      <p:sp>
        <p:nvSpPr>
          <p:cNvPr id="4" name="文本框 3"/>
          <p:cNvSpPr txBox="1"/>
          <p:nvPr/>
        </p:nvSpPr>
        <p:spPr>
          <a:xfrm>
            <a:off x="611560" y="987574"/>
            <a:ext cx="249299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页岩油大数据分析案例</a:t>
            </a:r>
          </a:p>
        </p:txBody>
      </p:sp>
      <p:sp>
        <p:nvSpPr>
          <p:cNvPr id="5" name="文本框 4"/>
          <p:cNvSpPr txBox="1"/>
          <p:nvPr/>
        </p:nvSpPr>
        <p:spPr>
          <a:xfrm>
            <a:off x="649367" y="1378393"/>
            <a:ext cx="849463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王如意博士：数据大表首先构建和整理系统结构信息，体现全息思维，初见成效。</a:t>
            </a:r>
          </a:p>
        </p:txBody>
      </p:sp>
    </p:spTree>
    <p:extLst>
      <p:ext uri="{BB962C8B-B14F-4D97-AF65-F5344CB8AC3E}">
        <p14:creationId xmlns:p14="http://schemas.microsoft.com/office/powerpoint/2010/main" val="3546750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44467" y="627534"/>
            <a:ext cx="4455066"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全息有机系统论的最新成果</a:t>
            </a:r>
          </a:p>
        </p:txBody>
      </p:sp>
      <p:pic>
        <p:nvPicPr>
          <p:cNvPr id="4" name="图片 3"/>
          <p:cNvPicPr>
            <a:picLocks noChangeAspect="1"/>
          </p:cNvPicPr>
          <p:nvPr/>
        </p:nvPicPr>
        <p:blipFill rotWithShape="1">
          <a:blip r:embed="rId2"/>
          <a:srcRect l="24013" t="26917" r="35038" b="38459"/>
          <a:stretch>
            <a:fillRect/>
          </a:stretch>
        </p:blipFill>
        <p:spPr>
          <a:xfrm>
            <a:off x="2483768" y="1635646"/>
            <a:ext cx="3744416" cy="1728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文本框 4"/>
          <p:cNvSpPr txBox="1"/>
          <p:nvPr/>
        </p:nvSpPr>
        <p:spPr>
          <a:xfrm>
            <a:off x="3658929" y="1203598"/>
            <a:ext cx="1826142" cy="584775"/>
          </a:xfrm>
          <a:prstGeom prst="rect">
            <a:avLst/>
          </a:prstGeom>
          <a:noFill/>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全息脑图</a:t>
            </a:r>
          </a:p>
        </p:txBody>
      </p:sp>
      <p:grpSp>
        <p:nvGrpSpPr>
          <p:cNvPr id="10" name="组合 9"/>
          <p:cNvGrpSpPr/>
          <p:nvPr/>
        </p:nvGrpSpPr>
        <p:grpSpPr>
          <a:xfrm>
            <a:off x="850618" y="4219223"/>
            <a:ext cx="7442765" cy="584775"/>
            <a:chOff x="827584" y="3931190"/>
            <a:chExt cx="7442765" cy="584775"/>
          </a:xfrm>
        </p:grpSpPr>
        <p:sp>
          <p:nvSpPr>
            <p:cNvPr id="6" name="文本框 5"/>
            <p:cNvSpPr txBox="1"/>
            <p:nvPr/>
          </p:nvSpPr>
          <p:spPr>
            <a:xfrm>
              <a:off x="827584" y="3931190"/>
              <a:ext cx="1826141" cy="584775"/>
            </a:xfrm>
            <a:prstGeom prst="rect">
              <a:avLst/>
            </a:prstGeom>
            <a:noFill/>
            <a:ln>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a:t>
              </a:r>
            </a:p>
          </p:txBody>
        </p:sp>
        <p:sp>
          <p:nvSpPr>
            <p:cNvPr id="7" name="文本框 6"/>
            <p:cNvSpPr txBox="1"/>
            <p:nvPr/>
          </p:nvSpPr>
          <p:spPr>
            <a:xfrm>
              <a:off x="3110161" y="3931190"/>
              <a:ext cx="1005403" cy="584775"/>
            </a:xfrm>
            <a:prstGeom prst="rect">
              <a:avLst/>
            </a:prstGeom>
            <a:noFill/>
            <a:ln>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a:t>
              </a:r>
            </a:p>
          </p:txBody>
        </p:sp>
        <p:sp>
          <p:nvSpPr>
            <p:cNvPr id="8" name="文本框 7"/>
            <p:cNvSpPr txBox="1"/>
            <p:nvPr/>
          </p:nvSpPr>
          <p:spPr>
            <a:xfrm>
              <a:off x="4572000" y="3931190"/>
              <a:ext cx="1415772" cy="584775"/>
            </a:xfrm>
            <a:prstGeom prst="rect">
              <a:avLst/>
            </a:prstGeom>
            <a:noFill/>
            <a:ln>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序参量</a:t>
              </a:r>
            </a:p>
          </p:txBody>
        </p:sp>
        <p:sp>
          <p:nvSpPr>
            <p:cNvPr id="9" name="文本框 8"/>
            <p:cNvSpPr txBox="1"/>
            <p:nvPr/>
          </p:nvSpPr>
          <p:spPr>
            <a:xfrm>
              <a:off x="6444208" y="3931190"/>
              <a:ext cx="1826141" cy="584775"/>
            </a:xfrm>
            <a:prstGeom prst="rect">
              <a:avLst/>
            </a:prstGeom>
            <a:noFill/>
            <a:ln>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升维思考</a:t>
              </a:r>
            </a:p>
          </p:txBody>
        </p:sp>
      </p:grpSp>
      <p:sp>
        <p:nvSpPr>
          <p:cNvPr id="11" name="文本框 10">
            <a:hlinkClick r:id="rId3"/>
          </p:cNvPr>
          <p:cNvSpPr txBox="1"/>
          <p:nvPr/>
        </p:nvSpPr>
        <p:spPr>
          <a:xfrm>
            <a:off x="2149283" y="3479398"/>
            <a:ext cx="4413388" cy="523220"/>
          </a:xfrm>
          <a:prstGeom prst="rect">
            <a:avLst/>
          </a:prstGeom>
          <a:noFill/>
        </p:spPr>
        <p:txBody>
          <a:bodyPr wrap="none" rtlCol="0">
            <a:spAutoFit/>
          </a:bodyPr>
          <a:lstStyle/>
          <a:p>
            <a:pPr algn="ct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www.holomind.com.cn</a:t>
            </a: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endParaRPr>
          </a:p>
        </p:txBody>
      </p:sp>
      <p:sp>
        <p:nvSpPr>
          <p:cNvPr id="12" name="文本框 11"/>
          <p:cNvSpPr txBox="1"/>
          <p:nvPr/>
        </p:nvSpPr>
        <p:spPr>
          <a:xfrm>
            <a:off x="5652120" y="1140882"/>
            <a:ext cx="2581156" cy="584775"/>
          </a:xfrm>
          <a:prstGeom prst="rect">
            <a:avLst/>
          </a:prstGeom>
          <a:noFill/>
        </p:spPr>
        <p:txBody>
          <a:bodyPr wrap="none" rtlCol="0">
            <a:spAutoFit/>
          </a:bodyPr>
          <a:lstStyle/>
          <a:p>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ahmm.html</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
        <p:nvSpPr>
          <p:cNvPr id="6" name="文本框 5"/>
          <p:cNvSpPr txBox="1"/>
          <p:nvPr/>
        </p:nvSpPr>
        <p:spPr>
          <a:xfrm>
            <a:off x="2075012" y="2283718"/>
            <a:ext cx="4009155"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sz="5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树状 </a:t>
            </a:r>
            <a:r>
              <a:rPr lang="en-US" altLang="zh-CN" sz="5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 </a:t>
            </a:r>
            <a:r>
              <a:rPr lang="zh-CN" altLang="en-US" sz="5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块茎</a:t>
            </a:r>
          </a:p>
        </p:txBody>
      </p:sp>
      <p:sp>
        <p:nvSpPr>
          <p:cNvPr id="7" name="文本框 6">
            <a:hlinkClick r:id="rId3"/>
          </p:cNvPr>
          <p:cNvSpPr txBox="1"/>
          <p:nvPr/>
        </p:nvSpPr>
        <p:spPr>
          <a:xfrm>
            <a:off x="956919" y="3363838"/>
            <a:ext cx="593624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www.holomind.com.cn</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51520" y="231199"/>
            <a:ext cx="2581156" cy="584775"/>
          </a:xfrm>
          <a:prstGeom prst="rect">
            <a:avLst/>
          </a:prstGeom>
          <a:noFill/>
        </p:spPr>
        <p:txBody>
          <a:bodyPr wrap="none" rtlCol="0">
            <a:spAutoFit/>
          </a:bodyPr>
          <a:lstStyle/>
          <a:p>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ahmm.html</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endParaRPr>
          </a:p>
        </p:txBody>
      </p:sp>
      <p:sp>
        <p:nvSpPr>
          <p:cNvPr id="5" name="文本框 4"/>
          <p:cNvSpPr txBox="1"/>
          <p:nvPr/>
        </p:nvSpPr>
        <p:spPr>
          <a:xfrm>
            <a:off x="5076056" y="674359"/>
            <a:ext cx="1766061" cy="369332"/>
          </a:xfrm>
          <a:prstGeom prst="rect">
            <a:avLst/>
          </a:prstGeom>
          <a:noFill/>
        </p:spPr>
        <p:txBody>
          <a:bodyPr wrap="none" rtlCol="0">
            <a:spAutoFit/>
          </a:bodyPr>
          <a:lstStyle/>
          <a:p>
            <a:r>
              <a:rPr lang="en-US" altLang="zh-CN" dirty="0">
                <a:ea typeface="方正粗宋简体" panose="03000509000000000000" pitchFamily="65" charset="-122"/>
                <a:cs typeface="Arial Black" panose="020B0A04020102020204" pitchFamily="34" charset="0"/>
              </a:rPr>
              <a:t>html + JavaScript</a:t>
            </a:r>
            <a:endParaRPr lang="zh-CN" altLang="en-US" dirty="0">
              <a:ea typeface="方正粗宋简体" panose="03000509000000000000" pitchFamily="65" charset="-122"/>
              <a:cs typeface="Arial Black" panose="020B0A04020102020204" pitchFamily="34" charset="0"/>
            </a:endParaRPr>
          </a:p>
        </p:txBody>
      </p:sp>
      <p:sp>
        <p:nvSpPr>
          <p:cNvPr id="10" name="矩形 9"/>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21" name="组合 20"/>
          <p:cNvGrpSpPr/>
          <p:nvPr/>
        </p:nvGrpSpPr>
        <p:grpSpPr>
          <a:xfrm>
            <a:off x="392505" y="844597"/>
            <a:ext cx="7263981" cy="4177716"/>
            <a:chOff x="392505" y="844597"/>
            <a:chExt cx="7263981" cy="4177716"/>
          </a:xfrm>
        </p:grpSpPr>
        <p:grpSp>
          <p:nvGrpSpPr>
            <p:cNvPr id="17" name="组合 16"/>
            <p:cNvGrpSpPr/>
            <p:nvPr/>
          </p:nvGrpSpPr>
          <p:grpSpPr>
            <a:xfrm>
              <a:off x="392505" y="2934081"/>
              <a:ext cx="3600000" cy="2088232"/>
              <a:chOff x="512032" y="735255"/>
              <a:chExt cx="3600000" cy="2088232"/>
            </a:xfrm>
          </p:grpSpPr>
          <p:pic>
            <p:nvPicPr>
              <p:cNvPr id="3" name="图片 2"/>
              <p:cNvPicPr/>
              <p:nvPr/>
            </p:nvPicPr>
            <p:blipFill rotWithShape="1">
              <a:blip r:embed="rId2"/>
              <a:srcRect r="3298" b="54990"/>
              <a:stretch>
                <a:fillRect/>
              </a:stretch>
            </p:blipFill>
            <p:spPr>
              <a:xfrm>
                <a:off x="512032" y="735255"/>
                <a:ext cx="3600000" cy="2088232"/>
              </a:xfrm>
              <a:prstGeom prst="rect">
                <a:avLst/>
              </a:prstGeom>
              <a:ln w="3175">
                <a:solidFill>
                  <a:schemeClr val="tx1"/>
                </a:solidFill>
              </a:ln>
            </p:spPr>
          </p:pic>
          <p:sp>
            <p:nvSpPr>
              <p:cNvPr id="12" name="文本框 11"/>
              <p:cNvSpPr txBox="1"/>
              <p:nvPr/>
            </p:nvSpPr>
            <p:spPr>
              <a:xfrm>
                <a:off x="869971" y="1456206"/>
                <a:ext cx="2884123" cy="646331"/>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数据存储区：隐藏的</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&lt;div&gt;</a:t>
                </a: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个体细节信息</a:t>
                </a:r>
              </a:p>
            </p:txBody>
          </p:sp>
        </p:grpSp>
        <p:grpSp>
          <p:nvGrpSpPr>
            <p:cNvPr id="18" name="组合 17"/>
            <p:cNvGrpSpPr/>
            <p:nvPr/>
          </p:nvGrpSpPr>
          <p:grpSpPr>
            <a:xfrm>
              <a:off x="392505" y="844597"/>
              <a:ext cx="3600000" cy="2025516"/>
              <a:chOff x="512032" y="2850490"/>
              <a:chExt cx="3600000" cy="2025516"/>
            </a:xfrm>
          </p:grpSpPr>
          <p:pic>
            <p:nvPicPr>
              <p:cNvPr id="7" name="图片 6"/>
              <p:cNvPicPr/>
              <p:nvPr/>
            </p:nvPicPr>
            <p:blipFill rotWithShape="1">
              <a:blip r:embed="rId3"/>
              <a:srcRect r="3774" b="53611"/>
              <a:stretch>
                <a:fillRect/>
              </a:stretch>
            </p:blipFill>
            <p:spPr>
              <a:xfrm>
                <a:off x="512032" y="2850490"/>
                <a:ext cx="3600000" cy="2025516"/>
              </a:xfrm>
              <a:prstGeom prst="rect">
                <a:avLst/>
              </a:prstGeom>
              <a:ln w="3175">
                <a:solidFill>
                  <a:schemeClr val="tx1"/>
                </a:solidFill>
              </a:ln>
            </p:spPr>
          </p:pic>
          <p:sp>
            <p:nvSpPr>
              <p:cNvPr id="13" name="文本框 12"/>
              <p:cNvSpPr txBox="1"/>
              <p:nvPr/>
            </p:nvSpPr>
            <p:spPr>
              <a:xfrm>
                <a:off x="951724" y="3540083"/>
                <a:ext cx="2720617" cy="646331"/>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主体结构区：预设的</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SVG</a:t>
                </a: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全息：结构性信息</a:t>
                </a:r>
              </a:p>
            </p:txBody>
          </p:sp>
        </p:grpSp>
        <p:grpSp>
          <p:nvGrpSpPr>
            <p:cNvPr id="19" name="组合 18"/>
            <p:cNvGrpSpPr/>
            <p:nvPr/>
          </p:nvGrpSpPr>
          <p:grpSpPr>
            <a:xfrm>
              <a:off x="4056486" y="2934313"/>
              <a:ext cx="3600000" cy="2088000"/>
              <a:chOff x="4140352" y="2850490"/>
              <a:chExt cx="3600000" cy="2088000"/>
            </a:xfrm>
          </p:grpSpPr>
          <p:pic>
            <p:nvPicPr>
              <p:cNvPr id="9" name="图片 8"/>
              <p:cNvPicPr/>
              <p:nvPr/>
            </p:nvPicPr>
            <p:blipFill rotWithShape="1">
              <a:blip r:embed="rId4"/>
              <a:srcRect r="2422" b="60620"/>
              <a:stretch>
                <a:fillRect/>
              </a:stretch>
            </p:blipFill>
            <p:spPr>
              <a:xfrm>
                <a:off x="4140352" y="2850490"/>
                <a:ext cx="3600000" cy="2088000"/>
              </a:xfrm>
              <a:prstGeom prst="rect">
                <a:avLst/>
              </a:prstGeom>
              <a:ln w="3175">
                <a:solidFill>
                  <a:schemeClr val="tx1"/>
                </a:solidFill>
              </a:ln>
            </p:spPr>
          </p:pic>
          <p:sp>
            <p:nvSpPr>
              <p:cNvPr id="14" name="文本框 13"/>
              <p:cNvSpPr txBox="1"/>
              <p:nvPr/>
            </p:nvSpPr>
            <p:spPr>
              <a:xfrm>
                <a:off x="4481459" y="3571325"/>
                <a:ext cx="2917786" cy="646331"/>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功能代码区：</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JS</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可保存衍生</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endParaRPr>
              </a:p>
              <a:p>
                <a:pPr algn="ct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意志：生存</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发展</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再生</a:t>
                </a:r>
              </a:p>
            </p:txBody>
          </p:sp>
        </p:grpSp>
      </p:grpSp>
      <p:sp>
        <p:nvSpPr>
          <p:cNvPr id="16" name="文本框 15"/>
          <p:cNvSpPr txBox="1"/>
          <p:nvPr/>
        </p:nvSpPr>
        <p:spPr>
          <a:xfrm>
            <a:off x="2829830" y="345057"/>
            <a:ext cx="5016117" cy="400110"/>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如何实现数据</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自我存储与再生传播？</a:t>
            </a:r>
          </a:p>
        </p:txBody>
      </p:sp>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977"/>
          <a:stretch>
            <a:fillRect/>
          </a:stretch>
        </p:blipFill>
        <p:spPr bwMode="auto">
          <a:xfrm>
            <a:off x="4606448" y="1293482"/>
            <a:ext cx="2500075" cy="1280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nvGrpSpPr>
          <p:cNvPr id="16" name="组合 15"/>
          <p:cNvGrpSpPr/>
          <p:nvPr/>
        </p:nvGrpSpPr>
        <p:grpSpPr>
          <a:xfrm>
            <a:off x="512855" y="2074074"/>
            <a:ext cx="8051549" cy="2842155"/>
            <a:chOff x="512855" y="2074074"/>
            <a:chExt cx="8051549" cy="2842155"/>
          </a:xfrm>
        </p:grpSpPr>
        <p:grpSp>
          <p:nvGrpSpPr>
            <p:cNvPr id="14" name="组合 13"/>
            <p:cNvGrpSpPr/>
            <p:nvPr/>
          </p:nvGrpSpPr>
          <p:grpSpPr>
            <a:xfrm>
              <a:off x="512855" y="2074074"/>
              <a:ext cx="4324736" cy="2842155"/>
              <a:chOff x="512855" y="2074074"/>
              <a:chExt cx="4324736" cy="2842155"/>
            </a:xfrm>
          </p:grpSpPr>
          <p:sp>
            <p:nvSpPr>
              <p:cNvPr id="6" name="椭圆 5"/>
              <p:cNvSpPr/>
              <p:nvPr/>
            </p:nvSpPr>
            <p:spPr>
              <a:xfrm>
                <a:off x="1187624" y="3117613"/>
                <a:ext cx="1581007" cy="1581007"/>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0" name="椭圆 9"/>
              <p:cNvSpPr/>
              <p:nvPr/>
            </p:nvSpPr>
            <p:spPr>
              <a:xfrm>
                <a:off x="1187624" y="2074074"/>
                <a:ext cx="1364983" cy="136498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1" name="椭圆 10"/>
              <p:cNvSpPr/>
              <p:nvPr/>
            </p:nvSpPr>
            <p:spPr>
              <a:xfrm>
                <a:off x="512855" y="2807795"/>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2" name="椭圆 11"/>
              <p:cNvSpPr/>
              <p:nvPr/>
            </p:nvSpPr>
            <p:spPr>
              <a:xfrm>
                <a:off x="3829478" y="3908116"/>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3" name="椭圆 12"/>
              <p:cNvSpPr/>
              <p:nvPr/>
            </p:nvSpPr>
            <p:spPr>
              <a:xfrm>
                <a:off x="568275" y="4062324"/>
                <a:ext cx="850515" cy="850515"/>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15" name="矩形: 圆角 14"/>
            <p:cNvSpPr/>
            <p:nvPr/>
          </p:nvSpPr>
          <p:spPr>
            <a:xfrm>
              <a:off x="6620188" y="3984761"/>
              <a:ext cx="1944216" cy="859495"/>
            </a:xfrm>
            <a:prstGeom prst="roundRect">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90054" y="1735086"/>
            <a:ext cx="6032421" cy="1323439"/>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哲学死了么？</a:t>
            </a:r>
            <a:endParaRPr lang="en-US" altLang="zh-CN"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不是哲学死了，只是你的哲学死了！</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“哲学</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学</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家”常有，而“哲学家”不常有。</a:t>
            </a:r>
          </a:p>
        </p:txBody>
      </p:sp>
      <p:sp>
        <p:nvSpPr>
          <p:cNvPr id="3" name="文本框 2"/>
          <p:cNvSpPr txBox="1"/>
          <p:nvPr/>
        </p:nvSpPr>
        <p:spPr>
          <a:xfrm>
            <a:off x="3821435" y="3786594"/>
            <a:ext cx="1569660"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且听下回分解</a:t>
            </a:r>
          </a:p>
        </p:txBody>
      </p:sp>
      <p:sp>
        <p:nvSpPr>
          <p:cNvPr id="4" name="文本框 3"/>
          <p:cNvSpPr txBox="1"/>
          <p:nvPr/>
        </p:nvSpPr>
        <p:spPr>
          <a:xfrm>
            <a:off x="3702812" y="987574"/>
            <a:ext cx="1806906"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下集预告</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srcRect/>
          <a:stretch>
            <a:fillRect/>
          </a:stretch>
        </p:blipFill>
        <p:spPr>
          <a:xfrm>
            <a:off x="3203848" y="195486"/>
            <a:ext cx="4623591" cy="45365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p:cNvSpPr txBox="1"/>
          <p:nvPr/>
        </p:nvSpPr>
        <p:spPr>
          <a:xfrm>
            <a:off x="323528" y="562784"/>
            <a:ext cx="2749471" cy="523220"/>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尺度</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问题</a:t>
            </a:r>
          </a:p>
        </p:txBody>
      </p:sp>
      <p:sp>
        <p:nvSpPr>
          <p:cNvPr id="48" name="椭圆 47"/>
          <p:cNvSpPr/>
          <p:nvPr/>
        </p:nvSpPr>
        <p:spPr>
          <a:xfrm>
            <a:off x="4983123" y="4299942"/>
            <a:ext cx="648072" cy="64807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49" name="文本框 48"/>
          <p:cNvSpPr txBox="1"/>
          <p:nvPr/>
        </p:nvSpPr>
        <p:spPr>
          <a:xfrm>
            <a:off x="359470" y="1275606"/>
            <a:ext cx="2808312" cy="2862322"/>
          </a:xfrm>
          <a:prstGeom prst="rect">
            <a:avLst/>
          </a:prstGeom>
          <a:noFill/>
        </p:spPr>
        <p:txBody>
          <a:bodyPr wrap="squar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目标太小，看不清系统细节，也看不到系统结构，全息无法被掌握。</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目标太大，离得太近，你也看不出是什么，因为无法获得全息。</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古人不能直接看到地球是个球。</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1" name="文本框 50"/>
          <p:cNvSpPr txBox="1"/>
          <p:nvPr/>
        </p:nvSpPr>
        <p:spPr>
          <a:xfrm>
            <a:off x="394759" y="4105366"/>
            <a:ext cx="2999730" cy="646331"/>
          </a:xfrm>
          <a:prstGeom prst="rect">
            <a:avLst/>
          </a:prstGeom>
          <a:noFill/>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当局者迷，旁观者清</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跳出三界外，不在五行中</a:t>
            </a:r>
          </a:p>
        </p:txBody>
      </p:sp>
      <p:pic>
        <p:nvPicPr>
          <p:cNvPr id="102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225738" y="4469358"/>
            <a:ext cx="162842" cy="202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56377" y="1358959"/>
            <a:ext cx="2087431" cy="2260716"/>
            <a:chOff x="124333" y="2884662"/>
            <a:chExt cx="2087431" cy="2260716"/>
          </a:xfrm>
        </p:grpSpPr>
        <p:grpSp>
          <p:nvGrpSpPr>
            <p:cNvPr id="18" name="组合 17"/>
            <p:cNvGrpSpPr/>
            <p:nvPr/>
          </p:nvGrpSpPr>
          <p:grpSpPr>
            <a:xfrm>
              <a:off x="124333" y="2884662"/>
              <a:ext cx="2087431" cy="2260716"/>
              <a:chOff x="124333" y="2884662"/>
              <a:chExt cx="2087431" cy="2260716"/>
            </a:xfrm>
          </p:grpSpPr>
          <p:sp>
            <p:nvSpPr>
              <p:cNvPr id="20" name="矩形 19"/>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1" name="文本框 20"/>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12667" t="34600" r="12667" b="31800"/>
            <a:stretch/>
          </p:blipFill>
          <p:spPr>
            <a:xfrm>
              <a:off x="297512" y="2971244"/>
              <a:ext cx="1728193" cy="1728192"/>
            </a:xfrm>
            <a:prstGeom prst="rect">
              <a:avLst/>
            </a:prstGeom>
          </p:spPr>
        </p:pic>
      </p:grpSp>
      <p:sp>
        <p:nvSpPr>
          <p:cNvPr id="2" name="TextBox 1"/>
          <p:cNvSpPr txBox="1"/>
          <p:nvPr/>
        </p:nvSpPr>
        <p:spPr>
          <a:xfrm>
            <a:off x="791580" y="3579862"/>
            <a:ext cx="7560840" cy="1323439"/>
          </a:xfrm>
          <a:prstGeom prst="rect">
            <a:avLst/>
          </a:prstGeom>
          <a:noFill/>
        </p:spPr>
        <p:txBody>
          <a:bodyPr wrap="square" rtlCol="0">
            <a:spAutoFit/>
          </a:bodyPr>
          <a:lstStyle/>
          <a:p>
            <a:pPr indent="538480"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关注微信公众号</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大系统观开放论坛</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，可获得本课件，和有关文章、视频等大量资料，以及本人著免费开源电子书</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大系统观</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欢迎批评指正！</a:t>
            </a:r>
          </a:p>
        </p:txBody>
      </p:sp>
      <p:pic>
        <p:nvPicPr>
          <p:cNvPr id="4" name="图片 3" descr="封面5.jpg"/>
          <p:cNvPicPr>
            <a:picLocks noChangeAspect="1"/>
          </p:cNvPicPr>
          <p:nvPr/>
        </p:nvPicPr>
        <p:blipFill>
          <a:blip r:embed="rId3" cstate="print">
            <a:lum/>
          </a:blip>
          <a:stretch>
            <a:fillRect/>
          </a:stretch>
        </p:blipFill>
        <p:spPr>
          <a:xfrm>
            <a:off x="3203848" y="123478"/>
            <a:ext cx="2304256" cy="3108067"/>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5" name="TextBox 4"/>
          <p:cNvSpPr txBox="1"/>
          <p:nvPr/>
        </p:nvSpPr>
        <p:spPr>
          <a:xfrm>
            <a:off x="3233365" y="2094696"/>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免费开源电子著作</a:t>
            </a:r>
          </a:p>
        </p:txBody>
      </p:sp>
      <p:grpSp>
        <p:nvGrpSpPr>
          <p:cNvPr id="14" name="组合 13"/>
          <p:cNvGrpSpPr/>
          <p:nvPr/>
        </p:nvGrpSpPr>
        <p:grpSpPr>
          <a:xfrm>
            <a:off x="6151597" y="286404"/>
            <a:ext cx="2748537" cy="3119300"/>
            <a:chOff x="6151597" y="286404"/>
            <a:chExt cx="2748537" cy="3119300"/>
          </a:xfrm>
        </p:grpSpPr>
        <p:pic>
          <p:nvPicPr>
            <p:cNvPr id="12" name="图片 11"/>
            <p:cNvPicPr>
              <a:picLocks noChangeAspect="1"/>
            </p:cNvPicPr>
            <p:nvPr/>
          </p:nvPicPr>
          <p:blipFill rotWithShape="1">
            <a:blip r:embed="rId4" cstate="screen"/>
            <a:srcRect/>
            <a:stretch>
              <a:fillRect/>
            </a:stretch>
          </p:blipFill>
          <p:spPr>
            <a:xfrm>
              <a:off x="6326161" y="2486428"/>
              <a:ext cx="2573973" cy="919276"/>
            </a:xfrm>
            <a:prstGeom prst="rect">
              <a:avLst/>
            </a:prstGeom>
          </p:spPr>
        </p:pic>
        <p:pic>
          <p:nvPicPr>
            <p:cNvPr id="10" name="图片 9"/>
            <p:cNvPicPr>
              <a:picLocks noChangeAspect="1"/>
            </p:cNvPicPr>
            <p:nvPr/>
          </p:nvPicPr>
          <p:blipFill rotWithShape="1">
            <a:blip r:embed="rId5" cstate="screen"/>
            <a:srcRect/>
            <a:stretch>
              <a:fillRect/>
            </a:stretch>
          </p:blipFill>
          <p:spPr>
            <a:xfrm>
              <a:off x="6595466" y="1923678"/>
              <a:ext cx="1860798" cy="656480"/>
            </a:xfrm>
            <a:prstGeom prst="rect">
              <a:avLst/>
            </a:prstGeom>
          </p:spPr>
        </p:pic>
        <p:pic>
          <p:nvPicPr>
            <p:cNvPr id="6" name="图片 5"/>
            <p:cNvPicPr>
              <a:picLocks noChangeAspect="1"/>
            </p:cNvPicPr>
            <p:nvPr/>
          </p:nvPicPr>
          <p:blipFill>
            <a:blip r:embed="rId6"/>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7" cstate="screen"/>
            <a:srcRect/>
            <a:stretch>
              <a:fillRect/>
            </a:stretch>
          </p:blipFill>
          <p:spPr>
            <a:xfrm>
              <a:off x="6661769" y="861010"/>
              <a:ext cx="1728192" cy="685800"/>
            </a:xfrm>
            <a:prstGeom prst="rect">
              <a:avLst/>
            </a:prstGeom>
          </p:spPr>
        </p:pic>
        <p:pic>
          <p:nvPicPr>
            <p:cNvPr id="9" name="图片 8"/>
            <p:cNvPicPr>
              <a:picLocks noChangeAspect="1"/>
            </p:cNvPicPr>
            <p:nvPr/>
          </p:nvPicPr>
          <p:blipFill rotWithShape="1">
            <a:blip r:embed="rId8" cstate="screen"/>
            <a:srcRect/>
            <a:stretch>
              <a:fillRect/>
            </a:stretch>
          </p:blipFill>
          <p:spPr>
            <a:xfrm>
              <a:off x="6227613" y="1486141"/>
              <a:ext cx="2596505" cy="498206"/>
            </a:xfrm>
            <a:prstGeom prst="rect">
              <a:avLst/>
            </a:prstGeom>
          </p:spPr>
        </p:pic>
        <p:sp>
          <p:nvSpPr>
            <p:cNvPr id="13" name="文本框 12"/>
            <p:cNvSpPr txBox="1"/>
            <p:nvPr/>
          </p:nvSpPr>
          <p:spPr>
            <a:xfrm>
              <a:off x="6745632" y="2732168"/>
              <a:ext cx="141577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cs typeface="Arial Black" panose="020B0A04020102020204" pitchFamily="34" charset="0"/>
                </a:rPr>
                <a:t>大系统观</a:t>
              </a:r>
            </a:p>
          </p:txBody>
        </p:sp>
      </p:grpSp>
      <p:sp>
        <p:nvSpPr>
          <p:cNvPr id="3" name="文本框 2"/>
          <p:cNvSpPr txBox="1"/>
          <p:nvPr/>
        </p:nvSpPr>
        <p:spPr>
          <a:xfrm>
            <a:off x="-25057" y="-58504"/>
            <a:ext cx="2018526" cy="1526203"/>
          </a:xfrm>
          <a:prstGeom prst="star32">
            <a:avLst>
              <a:gd name="adj" fmla="val 438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招群主</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送纸书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982545" y="1347614"/>
            <a:ext cx="5308667" cy="3547337"/>
            <a:chOff x="2982545" y="1347614"/>
            <a:chExt cx="5308667" cy="3547337"/>
          </a:xfrm>
        </p:grpSpPr>
        <p:grpSp>
          <p:nvGrpSpPr>
            <p:cNvPr id="4" name="组合 3"/>
            <p:cNvGrpSpPr/>
            <p:nvPr/>
          </p:nvGrpSpPr>
          <p:grpSpPr>
            <a:xfrm>
              <a:off x="2982545" y="1347614"/>
              <a:ext cx="5308667" cy="3547337"/>
              <a:chOff x="3428304" y="1790887"/>
              <a:chExt cx="4488904" cy="2890107"/>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304" y="1790887"/>
                <a:ext cx="4488904" cy="2734906"/>
              </a:xfrm>
              <a:prstGeom prst="rect">
                <a:avLst/>
              </a:prstGeom>
            </p:spPr>
          </p:pic>
          <p:sp>
            <p:nvSpPr>
              <p:cNvPr id="12" name="文本框 11"/>
              <p:cNvSpPr txBox="1"/>
              <p:nvPr/>
            </p:nvSpPr>
            <p:spPr>
              <a:xfrm>
                <a:off x="5300984" y="4465550"/>
                <a:ext cx="1005403" cy="215444"/>
              </a:xfrm>
              <a:prstGeom prst="rect">
                <a:avLst/>
              </a:prstGeom>
              <a:noFill/>
            </p:spPr>
            <p:txBody>
              <a:bodyPr wrap="none" rtlCol="0">
                <a:spAutoFit/>
              </a:bodyPr>
              <a:lstStyle/>
              <a:p>
                <a:pPr algn="ctr"/>
                <a:r>
                  <a:rPr lang="zh-CN" altLang="en-US" sz="800" dirty="0">
                    <a:latin typeface="幼圆" panose="02010509060101010101" pitchFamily="49" charset="-122"/>
                    <a:ea typeface="幼圆" panose="02010509060101010101" pitchFamily="49" charset="-122"/>
                  </a:rPr>
                  <a:t>本图引自数者匠心</a:t>
                </a:r>
              </a:p>
            </p:txBody>
          </p:sp>
        </p:grpSp>
        <p:sp>
          <p:nvSpPr>
            <p:cNvPr id="18" name="矩形 17"/>
            <p:cNvSpPr/>
            <p:nvPr/>
          </p:nvSpPr>
          <p:spPr>
            <a:xfrm>
              <a:off x="7308304" y="4299942"/>
              <a:ext cx="982908" cy="33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6" name="文本框 45"/>
          <p:cNvSpPr txBox="1"/>
          <p:nvPr/>
        </p:nvSpPr>
        <p:spPr>
          <a:xfrm>
            <a:off x="490522" y="1036835"/>
            <a:ext cx="2880320" cy="1200329"/>
          </a:xfrm>
          <a:prstGeom prst="rect">
            <a:avLst/>
          </a:prstGeom>
          <a:noFill/>
        </p:spPr>
        <p:txBody>
          <a:bodyPr wrap="square" rtlCol="0">
            <a:spAutoFit/>
          </a:bodyPr>
          <a:lstStyle/>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&gt; </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知识本身</a:t>
            </a:r>
            <a:endPar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知识的全息 </a:t>
            </a:r>
            <a:r>
              <a:rPr lang="en-US" altLang="zh-CN"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a:t>
            </a:r>
            <a:endParaRPr lang="en-US" altLang="zh-CN"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en-US" altLang="zh-CN" sz="2400" b="1" dirty="0">
                <a:solidFill>
                  <a:srgbClr val="C00000"/>
                </a:solidFill>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T</a:t>
            </a:r>
            <a:r>
              <a:rPr lang="zh-CN" altLang="en-US" sz="2400" b="1"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型人才 </a:t>
            </a:r>
            <a:r>
              <a:rPr lang="en-US" altLang="zh-CN" sz="2400" b="1"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a:t>
            </a:r>
            <a:r>
              <a:rPr lang="el-GR" altLang="zh-CN" sz="2400" b="1"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 </a:t>
            </a:r>
            <a:r>
              <a:rPr lang="el-GR" altLang="zh-CN" sz="3200" b="1" dirty="0">
                <a:solidFill>
                  <a:srgbClr val="C00000"/>
                </a:solidFill>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π</a:t>
            </a:r>
            <a:r>
              <a:rPr lang="zh-CN" altLang="en-US" sz="2400" b="1"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型人才</a:t>
            </a:r>
          </a:p>
        </p:txBody>
      </p:sp>
      <p:sp>
        <p:nvSpPr>
          <p:cNvPr id="10" name="矩形 9"/>
          <p:cNvSpPr/>
          <p:nvPr/>
        </p:nvSpPr>
        <p:spPr>
          <a:xfrm>
            <a:off x="355416" y="503913"/>
            <a:ext cx="7366119" cy="523220"/>
          </a:xfrm>
          <a:prstGeom prst="rect">
            <a:avLst/>
          </a:prstGeom>
        </p:spPr>
        <p:txBody>
          <a:bodyPr wrap="none">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为什么有的人读书无数，却仍是一脑袋浆糊？</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152" y="3542313"/>
            <a:ext cx="2926334" cy="158744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7" name="组合 16"/>
          <p:cNvGrpSpPr/>
          <p:nvPr/>
        </p:nvGrpSpPr>
        <p:grpSpPr>
          <a:xfrm>
            <a:off x="502152" y="2237164"/>
            <a:ext cx="2963643" cy="1414706"/>
            <a:chOff x="502152" y="2237164"/>
            <a:chExt cx="2963643" cy="1414706"/>
          </a:xfrm>
        </p:grpSpPr>
        <p:sp>
          <p:nvSpPr>
            <p:cNvPr id="7" name="矩形 6"/>
            <p:cNvSpPr/>
            <p:nvPr/>
          </p:nvSpPr>
          <p:spPr>
            <a:xfrm>
              <a:off x="502152" y="2237164"/>
              <a:ext cx="2926334" cy="14147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261268" y="2262904"/>
              <a:ext cx="1338828" cy="369332"/>
            </a:xfrm>
            <a:prstGeom prst="rect">
              <a:avLst/>
            </a:prstGeom>
            <a:noFill/>
          </p:spPr>
          <p:txBody>
            <a:bodyPr wrap="none" rtlCol="0">
              <a:spAutoFit/>
            </a:bodyPr>
            <a:lstStyle/>
            <a:p>
              <a:r>
                <a:rPr lang="zh-CN" altLang="en-US" dirty="0">
                  <a:solidFill>
                    <a:schemeClr val="bg1"/>
                  </a:solidFill>
                  <a:latin typeface="方正粗宋简体" panose="03000509000000000000" pitchFamily="65" charset="-122"/>
                  <a:ea typeface="方正粗宋简体" panose="03000509000000000000" pitchFamily="65" charset="-122"/>
                </a:rPr>
                <a:t>未知的知识</a:t>
              </a:r>
            </a:p>
          </p:txBody>
        </p:sp>
        <p:grpSp>
          <p:nvGrpSpPr>
            <p:cNvPr id="14" name="组合 13"/>
            <p:cNvGrpSpPr/>
            <p:nvPr/>
          </p:nvGrpSpPr>
          <p:grpSpPr>
            <a:xfrm>
              <a:off x="755576" y="2657976"/>
              <a:ext cx="877163" cy="720080"/>
              <a:chOff x="1488178" y="2691759"/>
              <a:chExt cx="877163" cy="720080"/>
            </a:xfrm>
          </p:grpSpPr>
          <p:sp>
            <p:nvSpPr>
              <p:cNvPr id="8" name="椭圆 7"/>
              <p:cNvSpPr/>
              <p:nvPr/>
            </p:nvSpPr>
            <p:spPr>
              <a:xfrm>
                <a:off x="1570642" y="2691759"/>
                <a:ext cx="720080" cy="720080"/>
              </a:xfrm>
              <a:prstGeom prst="ellipse">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88178" y="2757732"/>
                <a:ext cx="877163" cy="646331"/>
              </a:xfrm>
              <a:prstGeom prst="rect">
                <a:avLst/>
              </a:prstGeom>
              <a:noFill/>
            </p:spPr>
            <p:txBody>
              <a:bodyPr wrap="none" rtlCol="0">
                <a:spAutoFit/>
              </a:bodyPr>
              <a:lstStyle/>
              <a:p>
                <a:pPr algn="ctr"/>
                <a:r>
                  <a:rPr lang="zh-CN" altLang="en-US" dirty="0">
                    <a:solidFill>
                      <a:srgbClr val="FF0000"/>
                    </a:solidFill>
                    <a:latin typeface="方正粗宋简体" panose="03000509000000000000" pitchFamily="65" charset="-122"/>
                    <a:ea typeface="方正粗宋简体" panose="03000509000000000000" pitchFamily="65" charset="-122"/>
                  </a:rPr>
                  <a:t>已知的</a:t>
                </a:r>
                <a:r>
                  <a:rPr lang="en-US" altLang="zh-CN" dirty="0">
                    <a:solidFill>
                      <a:srgbClr val="FF0000"/>
                    </a:solidFill>
                    <a:latin typeface="方正粗宋简体" panose="03000509000000000000" pitchFamily="65" charset="-122"/>
                    <a:ea typeface="方正粗宋简体" panose="03000509000000000000" pitchFamily="65" charset="-122"/>
                  </a:rPr>
                  <a:t/>
                </a:r>
                <a:br>
                  <a:rPr lang="en-US" altLang="zh-CN" dirty="0">
                    <a:solidFill>
                      <a:srgbClr val="FF0000"/>
                    </a:solidFill>
                    <a:latin typeface="方正粗宋简体" panose="03000509000000000000" pitchFamily="65" charset="-122"/>
                    <a:ea typeface="方正粗宋简体" panose="03000509000000000000" pitchFamily="65" charset="-122"/>
                  </a:rPr>
                </a:br>
                <a:r>
                  <a:rPr lang="zh-CN" altLang="en-US" dirty="0">
                    <a:solidFill>
                      <a:srgbClr val="FF0000"/>
                    </a:solidFill>
                    <a:latin typeface="方正粗宋简体" panose="03000509000000000000" pitchFamily="65" charset="-122"/>
                    <a:ea typeface="方正粗宋简体" panose="03000509000000000000" pitchFamily="65" charset="-122"/>
                  </a:rPr>
                  <a:t>知识</a:t>
                </a:r>
              </a:p>
            </p:txBody>
          </p:sp>
        </p:grpSp>
        <p:sp>
          <p:nvSpPr>
            <p:cNvPr id="15" name="文本框 14"/>
            <p:cNvSpPr txBox="1"/>
            <p:nvPr/>
          </p:nvSpPr>
          <p:spPr>
            <a:xfrm>
              <a:off x="1844838" y="2599485"/>
              <a:ext cx="1620957" cy="954107"/>
            </a:xfrm>
            <a:prstGeom prst="rect">
              <a:avLst/>
            </a:prstGeom>
            <a:noFill/>
          </p:spPr>
          <p:txBody>
            <a:bodyPr wrap="none" rtlCol="0">
              <a:spAutoFit/>
            </a:bodyPr>
            <a:lstStyle/>
            <a:p>
              <a:r>
                <a:rPr lang="zh-CN" altLang="en-US" sz="1400" dirty="0">
                  <a:solidFill>
                    <a:srgbClr val="FFFF00"/>
                  </a:solidFill>
                  <a:latin typeface="幼圆" panose="02010509060101010101" pitchFamily="49" charset="-122"/>
                  <a:ea typeface="幼圆" panose="02010509060101010101" pitchFamily="49" charset="-122"/>
                </a:rPr>
                <a:t>知道的越多，越</a:t>
              </a:r>
              <a:r>
                <a:rPr lang="en-US" altLang="zh-CN" sz="1400" dirty="0">
                  <a:solidFill>
                    <a:srgbClr val="FFFF00"/>
                  </a:solidFill>
                  <a:latin typeface="幼圆" panose="02010509060101010101" pitchFamily="49" charset="-122"/>
                  <a:ea typeface="幼圆" panose="02010509060101010101" pitchFamily="49" charset="-122"/>
                </a:rPr>
                <a:t/>
              </a:r>
              <a:br>
                <a:rPr lang="en-US" altLang="zh-CN" sz="1400" dirty="0">
                  <a:solidFill>
                    <a:srgbClr val="FFFF00"/>
                  </a:solidFill>
                  <a:latin typeface="幼圆" panose="02010509060101010101" pitchFamily="49" charset="-122"/>
                  <a:ea typeface="幼圆" panose="02010509060101010101" pitchFamily="49" charset="-122"/>
                </a:rPr>
              </a:br>
              <a:r>
                <a:rPr lang="zh-CN" altLang="en-US" sz="1400" dirty="0">
                  <a:solidFill>
                    <a:srgbClr val="FFFF00"/>
                  </a:solidFill>
                  <a:latin typeface="幼圆" panose="02010509060101010101" pitchFamily="49" charset="-122"/>
                  <a:ea typeface="幼圆" panose="02010509060101010101" pitchFamily="49" charset="-122"/>
                </a:rPr>
                <a:t>知道未知的更多。</a:t>
              </a:r>
              <a:endParaRPr lang="en-US" altLang="zh-CN" sz="1400" dirty="0">
                <a:solidFill>
                  <a:srgbClr val="FFFF00"/>
                </a:solidFill>
                <a:latin typeface="幼圆" panose="02010509060101010101" pitchFamily="49" charset="-122"/>
                <a:ea typeface="幼圆" panose="02010509060101010101" pitchFamily="49" charset="-122"/>
              </a:endParaRPr>
            </a:p>
            <a:p>
              <a:r>
                <a:rPr lang="zh-CN" altLang="en-US" sz="1400" dirty="0">
                  <a:solidFill>
                    <a:srgbClr val="FFFF00"/>
                  </a:solidFill>
                  <a:latin typeface="幼圆" panose="02010509060101010101" pitchFamily="49" charset="-122"/>
                  <a:ea typeface="幼圆" panose="02010509060101010101" pitchFamily="49" charset="-122"/>
                </a:rPr>
                <a:t>知识框架让你不</a:t>
              </a:r>
              <a:r>
                <a:rPr lang="en-US" altLang="zh-CN" sz="1400" dirty="0">
                  <a:solidFill>
                    <a:srgbClr val="FFFF00"/>
                  </a:solidFill>
                  <a:latin typeface="幼圆" panose="02010509060101010101" pitchFamily="49" charset="-122"/>
                  <a:ea typeface="幼圆" panose="02010509060101010101" pitchFamily="49" charset="-122"/>
                </a:rPr>
                <a:t/>
              </a:r>
              <a:br>
                <a:rPr lang="en-US" altLang="zh-CN" sz="1400" dirty="0">
                  <a:solidFill>
                    <a:srgbClr val="FFFF00"/>
                  </a:solidFill>
                  <a:latin typeface="幼圆" panose="02010509060101010101" pitchFamily="49" charset="-122"/>
                  <a:ea typeface="幼圆" panose="02010509060101010101" pitchFamily="49" charset="-122"/>
                </a:rPr>
              </a:br>
              <a:r>
                <a:rPr lang="zh-CN" altLang="en-US" sz="1400" dirty="0">
                  <a:solidFill>
                    <a:srgbClr val="FFFF00"/>
                  </a:solidFill>
                  <a:latin typeface="幼圆" panose="02010509060101010101" pitchFamily="49" charset="-122"/>
                  <a:ea typeface="幼圆" panose="02010509060101010101" pitchFamily="49" charset="-122"/>
                </a:rPr>
                <a:t>迷失。</a:t>
              </a:r>
            </a:p>
          </p:txBody>
        </p:sp>
      </p:grpSp>
      <p:sp>
        <p:nvSpPr>
          <p:cNvPr id="3" name="文本框 2">
            <a:extLst>
              <a:ext uri="{FF2B5EF4-FFF2-40B4-BE49-F238E27FC236}">
                <a16:creationId xmlns:a16="http://schemas.microsoft.com/office/drawing/2014/main" xmlns="" id="{7F99FD92-153B-9890-C7F7-60914F536681}"/>
              </a:ext>
            </a:extLst>
          </p:cNvPr>
          <p:cNvSpPr txBox="1"/>
          <p:nvPr/>
        </p:nvSpPr>
        <p:spPr>
          <a:xfrm>
            <a:off x="4919156" y="2859782"/>
            <a:ext cx="1467068" cy="646331"/>
          </a:xfrm>
          <a:prstGeom prst="rect">
            <a:avLst/>
          </a:prstGeom>
          <a:noFill/>
        </p:spPr>
        <p:txBody>
          <a:bodyPr wrap="none" rtlCol="0">
            <a:spAutoFit/>
          </a:bodyPr>
          <a:lstStyle/>
          <a:p>
            <a:pPr algn="ctr"/>
            <a:r>
              <a:rPr lang="zh-CN" altLang="en-US" sz="3600" dirty="0">
                <a:ln w="12700">
                  <a:solidFill>
                    <a:schemeClr val="bg1"/>
                  </a:solidFill>
                </a:ln>
                <a:solidFill>
                  <a:srgbClr val="FF0000"/>
                </a:solidFill>
                <a:effectLst>
                  <a:glow rad="139700">
                    <a:schemeClr val="accent5">
                      <a:satMod val="175000"/>
                      <a:alpha val="40000"/>
                    </a:schemeClr>
                  </a:glow>
                </a:effectLst>
                <a:latin typeface="方正超粗黑简体" panose="03000509000000000000" pitchFamily="65" charset="-122"/>
                <a:ea typeface="方正超粗黑简体" panose="03000509000000000000" pitchFamily="65" charset="-122"/>
              </a:rPr>
              <a:t>学</a:t>
            </a:r>
            <a:r>
              <a:rPr lang="en-US" altLang="zh-CN" sz="3600" dirty="0">
                <a:ln w="12700">
                  <a:solidFill>
                    <a:schemeClr val="bg1"/>
                  </a:solidFill>
                </a:ln>
                <a:solidFill>
                  <a:srgbClr val="FF0000"/>
                </a:solidFill>
                <a:effectLst>
                  <a:glow rad="139700">
                    <a:schemeClr val="accent5">
                      <a:satMod val="175000"/>
                      <a:alpha val="40000"/>
                    </a:schemeClr>
                  </a:glow>
                </a:effectLst>
                <a:latin typeface="方正超粗黑简体" panose="03000509000000000000" pitchFamily="65" charset="-122"/>
                <a:ea typeface="方正超粗黑简体" panose="03000509000000000000" pitchFamily="65" charset="-122"/>
              </a:rPr>
              <a:t>X</a:t>
            </a:r>
            <a:r>
              <a:rPr lang="zh-CN" altLang="en-US" sz="3600" dirty="0">
                <a:ln w="12700">
                  <a:solidFill>
                    <a:schemeClr val="bg1"/>
                  </a:solidFill>
                </a:ln>
                <a:solidFill>
                  <a:srgbClr val="FF0000"/>
                </a:solidFill>
                <a:effectLst>
                  <a:glow rad="139700">
                    <a:schemeClr val="accent5">
                      <a:satMod val="175000"/>
                      <a:alpha val="40000"/>
                    </a:schemeClr>
                  </a:glow>
                </a:effectLst>
                <a:latin typeface="方正超粗黑简体" panose="03000509000000000000" pitchFamily="65" charset="-122"/>
                <a:ea typeface="方正超粗黑简体" panose="03000509000000000000" pitchFamily="65" charset="-122"/>
              </a:rPr>
              <a:t>悟</a:t>
            </a:r>
          </a:p>
        </p:txBody>
      </p:sp>
    </p:spTree>
    <p:extLst>
      <p:ext uri="{BB962C8B-B14F-4D97-AF65-F5344CB8AC3E}">
        <p14:creationId xmlns:p14="http://schemas.microsoft.com/office/powerpoint/2010/main" val="266670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 fill="hold"/>
                                        <p:tgtEl>
                                          <p:spTgt spid="3"/>
                                        </p:tgtEl>
                                        <p:attrNameLst>
                                          <p:attrName>ppt_w</p:attrName>
                                        </p:attrNameLst>
                                      </p:cBhvr>
                                      <p:tavLst>
                                        <p:tav tm="0">
                                          <p:val>
                                            <p:fltVal val="0"/>
                                          </p:val>
                                        </p:tav>
                                        <p:tav tm="100000">
                                          <p:val>
                                            <p:strVal val="#ppt_w"/>
                                          </p:val>
                                        </p:tav>
                                      </p:tavLst>
                                    </p:anim>
                                    <p:anim calcmode="lin" valueType="num">
                                      <p:cBhvr>
                                        <p:cTn id="8" dur="1500" fill="hold"/>
                                        <p:tgtEl>
                                          <p:spTgt spid="3"/>
                                        </p:tgtEl>
                                        <p:attrNameLst>
                                          <p:attrName>ppt_h</p:attrName>
                                        </p:attrNameLst>
                                      </p:cBhvr>
                                      <p:tavLst>
                                        <p:tav tm="0">
                                          <p:val>
                                            <p:fltVal val="0"/>
                                          </p:val>
                                        </p:tav>
                                        <p:tav tm="100000">
                                          <p:val>
                                            <p:strVal val="#ppt_h"/>
                                          </p:val>
                                        </p:tav>
                                      </p:tavLst>
                                    </p:anim>
                                    <p:animEffect transition="in" filter="fade">
                                      <p:cBhvr>
                                        <p:cTn id="9"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5775640" y="3043686"/>
            <a:ext cx="1733178" cy="1504399"/>
          </a:xfrm>
          <a:prstGeom prst="rect">
            <a:avLst/>
          </a:prstGeom>
        </p:spPr>
      </p:pic>
      <p:pic>
        <p:nvPicPr>
          <p:cNvPr id="10" name="Picture 2" descr="https://timgsa.baidu.com/timg?image&amp;quality=80&amp;size=b9999_10000&amp;sec=1523936238512&amp;di=68c010d25416837ee3567bc07e750416&amp;imgtype=0&amp;src=http%3A%2F%2Fimgsrc.baidu.com%2Fimage%2Fc0%253Dshijue1%252C0%252C0%252C294%252C40%2Fsign%3D14d88e193ffae6cd18b9a32267da6551%2F7a899e510fb30f24c154832dc295d143ac4b03d5.jpg"/>
          <p:cNvPicPr>
            <a:picLocks noChangeAspect="1" noChangeArrowheads="1"/>
          </p:cNvPicPr>
          <p:nvPr/>
        </p:nvPicPr>
        <p:blipFill rotWithShape="1">
          <a:blip r:embed="rId3" cstate="screen"/>
          <a:srcRect/>
          <a:stretch>
            <a:fillRect/>
          </a:stretch>
        </p:blipFill>
        <p:spPr bwMode="auto">
          <a:xfrm>
            <a:off x="5942645" y="1981170"/>
            <a:ext cx="1296144" cy="118116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611560" y="339502"/>
            <a:ext cx="6912769" cy="2339102"/>
          </a:xfrm>
          <a:prstGeom prst="rect">
            <a:avLst/>
          </a:prstGeom>
          <a:noFill/>
        </p:spPr>
        <p:txBody>
          <a:bodyPr wrap="squar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sz="36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重点是</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结构信息</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，因为它让我们把握住事物的本质特征，透过表象看到本质，透过数据（特别是大数据）找到背后隐藏的规律。</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这是人的本性</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追求理性。</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我们不可能得到具有</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100%</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细节的全息。</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但，</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细节也是必要的。要多尺度观察。</a:t>
            </a:r>
            <a:endPar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9" name="文本框 18"/>
          <p:cNvSpPr txBox="1"/>
          <p:nvPr/>
        </p:nvSpPr>
        <p:spPr>
          <a:xfrm>
            <a:off x="1564259" y="3795886"/>
            <a:ext cx="4584700" cy="646331"/>
          </a:xfrm>
          <a:prstGeom prst="rect">
            <a:avLst/>
          </a:prstGeom>
          <a:noFill/>
        </p:spPr>
        <p:txBody>
          <a:bodyPr wrap="square">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康德：</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纯粹理性批判</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p>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叔本华：</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作为意志和表象的世界</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22" name="图片 21"/>
          <p:cNvPicPr>
            <a:picLocks noChangeAspect="1"/>
          </p:cNvPicPr>
          <p:nvPr/>
        </p:nvPicPr>
        <p:blipFill>
          <a:blip r:embed="rId4" cstate="screen"/>
          <a:stretch>
            <a:fillRect/>
          </a:stretch>
        </p:blipFill>
        <p:spPr>
          <a:xfrm>
            <a:off x="633140" y="3818023"/>
            <a:ext cx="845411" cy="105958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图片 23"/>
          <p:cNvPicPr>
            <a:picLocks noChangeAspect="1"/>
          </p:cNvPicPr>
          <p:nvPr/>
        </p:nvPicPr>
        <p:blipFill>
          <a:blip r:embed="rId5" cstate="screen"/>
          <a:stretch>
            <a:fillRect/>
          </a:stretch>
        </p:blipFill>
        <p:spPr>
          <a:xfrm>
            <a:off x="4788024" y="3003798"/>
            <a:ext cx="818071" cy="97804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633140" y="2636207"/>
            <a:ext cx="4031873" cy="1015663"/>
          </a:xfrm>
          <a:prstGeom prst="rect">
            <a:avLst/>
          </a:prstGeom>
          <a:noFill/>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抓大放小，但也不能只抓大不抓小</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事无巨细，面面俱到，舍本逐末</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粗中有细，以小见大，见微知著</a:t>
            </a:r>
          </a:p>
        </p:txBody>
      </p:sp>
      <p:pic>
        <p:nvPicPr>
          <p:cNvPr id="2050" name="Picture 2"/>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4257099" y="2981321"/>
            <a:ext cx="428092" cy="3254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rotWithShape="1">
          <a:blip r:embed="rId7" cstate="screen">
            <a:clrChange>
              <a:clrFrom>
                <a:srgbClr val="FFFFFF"/>
              </a:clrFrom>
              <a:clrTo>
                <a:srgbClr val="FFFFFF">
                  <a:alpha val="0"/>
                </a:srgbClr>
              </a:clrTo>
            </a:clrChange>
          </a:blip>
          <a:srcRect/>
          <a:stretch>
            <a:fillRect/>
          </a:stretch>
        </p:blipFill>
        <p:spPr bwMode="auto">
          <a:xfrm>
            <a:off x="4224660" y="3260940"/>
            <a:ext cx="478421" cy="298438"/>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1713395" y="4625317"/>
            <a:ext cx="510748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声明：在不严谨区分的情况下，全息 </a:t>
            </a: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611560" y="377928"/>
            <a:ext cx="6912769" cy="923330"/>
          </a:xfrm>
          <a:prstGeom prst="rect">
            <a:avLst/>
          </a:prstGeom>
          <a:noFill/>
        </p:spPr>
        <p:txBody>
          <a:bodyPr wrap="squar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    </a:t>
            </a:r>
            <a:r>
              <a:rPr lang="en-US" altLang="zh-CN" sz="3600" dirty="0" err="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meta</a:t>
            </a:r>
          </a:p>
          <a:p>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元数据</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关于数据的数据 </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数据的结构性、本质性的数据</a:t>
            </a:r>
            <a:endPar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58" y="1098008"/>
            <a:ext cx="5075404" cy="273630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9" name="组合 8"/>
          <p:cNvGrpSpPr/>
          <p:nvPr/>
        </p:nvGrpSpPr>
        <p:grpSpPr>
          <a:xfrm>
            <a:off x="5580112" y="1746080"/>
            <a:ext cx="2337498" cy="1477328"/>
            <a:chOff x="5580112" y="1923678"/>
            <a:chExt cx="2337498" cy="1477328"/>
          </a:xfrm>
        </p:grpSpPr>
        <p:sp>
          <p:nvSpPr>
            <p:cNvPr id="13" name="文本框 12"/>
            <p:cNvSpPr txBox="1"/>
            <p:nvPr/>
          </p:nvSpPr>
          <p:spPr>
            <a:xfrm>
              <a:off x="5580112" y="1923678"/>
              <a:ext cx="2337498" cy="1477328"/>
            </a:xfrm>
            <a:prstGeom prst="rect">
              <a:avLst/>
            </a:prstGeom>
            <a:noFill/>
          </p:spPr>
          <p:txBody>
            <a:bodyPr wrap="none" rtlCol="0">
              <a:spAutoFit/>
            </a:bodyPr>
            <a:lstStyle/>
            <a:p>
              <a:pPr algn="ct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元数据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数据元</a:t>
              </a: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箭头: 下 6"/>
            <p:cNvSpPr/>
            <p:nvPr/>
          </p:nvSpPr>
          <p:spPr>
            <a:xfrm>
              <a:off x="6532837" y="2230760"/>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8" name="箭头: 下 7"/>
            <p:cNvSpPr/>
            <p:nvPr/>
          </p:nvSpPr>
          <p:spPr>
            <a:xfrm>
              <a:off x="6532837" y="2787774"/>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nvGrpSpPr>
          <p:cNvPr id="12" name="组合 11"/>
          <p:cNvGrpSpPr/>
          <p:nvPr/>
        </p:nvGrpSpPr>
        <p:grpSpPr>
          <a:xfrm>
            <a:off x="466258" y="3762304"/>
            <a:ext cx="6365845" cy="369332"/>
            <a:chOff x="466258" y="3939902"/>
            <a:chExt cx="6365845" cy="369332"/>
          </a:xfrm>
        </p:grpSpPr>
        <p:sp>
          <p:nvSpPr>
            <p:cNvPr id="14" name="文本框 13"/>
            <p:cNvSpPr txBox="1"/>
            <p:nvPr/>
          </p:nvSpPr>
          <p:spPr>
            <a:xfrm>
              <a:off x="466258" y="3939902"/>
              <a:ext cx="6365845" cy="369332"/>
            </a:xfrm>
            <a:prstGeom prst="rect">
              <a:avLst/>
            </a:prstGeom>
            <a:noFill/>
          </p:spPr>
          <p:txBody>
            <a:bodyPr wrap="none" rtlCol="0">
              <a:spAutoFit/>
            </a:bodyPr>
            <a:lstStyle/>
            <a:p>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元知识</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关于知识的知识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知识的全息          哲学</a:t>
              </a:r>
            </a:p>
          </p:txBody>
        </p:sp>
        <p:sp>
          <p:nvSpPr>
            <p:cNvPr id="11" name="箭头: 右 10"/>
            <p:cNvSpPr/>
            <p:nvPr/>
          </p:nvSpPr>
          <p:spPr>
            <a:xfrm>
              <a:off x="6012160" y="3975906"/>
              <a:ext cx="360040" cy="29732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15" name="文本框 14"/>
          <p:cNvSpPr txBox="1"/>
          <p:nvPr/>
        </p:nvSpPr>
        <p:spPr>
          <a:xfrm>
            <a:off x="466258" y="4122345"/>
            <a:ext cx="7645042" cy="369332"/>
          </a:xfrm>
          <a:prstGeom prst="rect">
            <a:avLst/>
          </a:prstGeom>
          <a:noFill/>
        </p:spPr>
        <p:txBody>
          <a:bodyPr wrap="none" rtlCol="0">
            <a:spAutoFit/>
          </a:bodyPr>
          <a:lstStyle/>
          <a:p>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元宇宙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全息重构的宇宙  </a:t>
            </a: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元油田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全息重构的油田（超越数字、智能）</a:t>
            </a:r>
          </a:p>
        </p:txBody>
      </p:sp>
      <p:sp>
        <p:nvSpPr>
          <p:cNvPr id="16" name="文本框 15"/>
          <p:cNvSpPr txBox="1"/>
          <p:nvPr/>
        </p:nvSpPr>
        <p:spPr>
          <a:xfrm>
            <a:off x="466258" y="4434666"/>
            <a:ext cx="4607352" cy="369332"/>
          </a:xfrm>
          <a:prstGeom prst="rect">
            <a:avLst/>
          </a:prstGeom>
          <a:noFill/>
        </p:spPr>
        <p:txBody>
          <a:bodyPr wrap="none" rtlCol="0">
            <a:spAutoFit/>
          </a:bodyPr>
          <a:lstStyle/>
          <a:p>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元我 </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全息重构的我   本我</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自我</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超我</a:t>
            </a:r>
            <a:r>
              <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元我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5" name="文本框 4"/>
          <p:cNvSpPr txBox="1"/>
          <p:nvPr/>
        </p:nvSpPr>
        <p:spPr>
          <a:xfrm>
            <a:off x="670614" y="550633"/>
            <a:ext cx="6647974"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在信息爆炸的时代，掌握全息，掌握系统序参量</a:t>
            </a:r>
          </a:p>
        </p:txBody>
      </p:sp>
      <p:sp>
        <p:nvSpPr>
          <p:cNvPr id="10" name="矩形 9"/>
          <p:cNvSpPr/>
          <p:nvPr/>
        </p:nvSpPr>
        <p:spPr>
          <a:xfrm>
            <a:off x="639023" y="1563638"/>
            <a:ext cx="3284905" cy="3416320"/>
          </a:xfrm>
          <a:prstGeom prst="rect">
            <a:avLst/>
          </a:prstGeom>
        </p:spPr>
        <p:txBody>
          <a:bodyPr wrap="square">
            <a:spAutoFit/>
          </a:bodyPr>
          <a:lstStyle/>
          <a:p>
            <a:pPr indent="269875" algn="just"/>
            <a:r>
              <a:rPr lang="zh-CN" altLang="en-US" sz="1200" dirty="0">
                <a:latin typeface="幼圆" panose="02010509060101010101" pitchFamily="49" charset="-122"/>
                <a:ea typeface="幼圆" panose="02010509060101010101" pitchFamily="49" charset="-122"/>
                <a:cs typeface="Arial Black" panose="020B0A04020102020204" pitchFamily="34" charset="0"/>
              </a:rPr>
              <a:t>秦穆公谓伯乐曰：“子之年长矣，子姓有可以求马者乎？”伯乐对曰：“良马可形容筋骨相也。天下之马者，若灭若没，若亡若失，若此者绝尘弭辙，臣之子皆下才也，可告以良马，不可告以天下之马也。臣有所与共担纆薪菜者，有九方皋，此其于马非臣之下也。请见之。”</a:t>
            </a:r>
          </a:p>
          <a:p>
            <a:pPr indent="269875" algn="just"/>
            <a:r>
              <a:rPr lang="zh-CN" altLang="en-US" sz="1200" dirty="0">
                <a:latin typeface="幼圆" panose="02010509060101010101" pitchFamily="49" charset="-122"/>
                <a:ea typeface="幼圆" panose="02010509060101010101" pitchFamily="49" charset="-122"/>
                <a:cs typeface="Arial Black" panose="020B0A04020102020204" pitchFamily="34" charset="0"/>
              </a:rPr>
              <a:t>穆公见之，使行求马，三月而反报曰：“已得之矣，在沙丘。”穆公曰：“何马也？”对曰：“牝而黄。”使人往取之，牡而驪。</a:t>
            </a:r>
          </a:p>
          <a:p>
            <a:pPr indent="269875" algn="just"/>
            <a:r>
              <a:rPr lang="zh-CN" altLang="en-US" sz="1200" dirty="0">
                <a:latin typeface="幼圆" panose="02010509060101010101" pitchFamily="49" charset="-122"/>
                <a:ea typeface="幼圆" panose="02010509060101010101" pitchFamily="49" charset="-122"/>
                <a:cs typeface="Arial Black" panose="020B0A04020102020204" pitchFamily="34" charset="0"/>
              </a:rPr>
              <a:t>穆公不说，召伯乐而谓之曰：“败矣，子所使求马者！色物牝牡尚弗能知，又何马之能知也？”伯乐喟然太息曰：“一至于此乎！是乃其所以千万臣而无数者也。若皋之所观，天机也，</a:t>
            </a:r>
            <a:r>
              <a:rPr lang="zh-CN" altLang="en-US" sz="1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得其精而忘其粗，在其内而忘其外；见其所见，不见其所不见，视其所视，而遗其所不视。</a:t>
            </a:r>
            <a:r>
              <a:rPr lang="zh-CN" altLang="en-US" sz="1200" dirty="0">
                <a:latin typeface="幼圆" panose="02010509060101010101" pitchFamily="49" charset="-122"/>
                <a:ea typeface="幼圆" panose="02010509060101010101" pitchFamily="49" charset="-122"/>
                <a:cs typeface="Arial Black" panose="020B0A04020102020204" pitchFamily="34" charset="0"/>
              </a:rPr>
              <a:t>若皋之相者，乃有贵乎马者也。”</a:t>
            </a:r>
          </a:p>
          <a:p>
            <a:pPr indent="269875" algn="just"/>
            <a:r>
              <a:rPr lang="zh-CN" altLang="en-US" sz="1200" dirty="0">
                <a:latin typeface="幼圆" panose="02010509060101010101" pitchFamily="49" charset="-122"/>
                <a:ea typeface="幼圆" panose="02010509060101010101" pitchFamily="49" charset="-122"/>
                <a:cs typeface="Arial Black" panose="020B0A04020102020204" pitchFamily="34" charset="0"/>
              </a:rPr>
              <a:t>马至，果天下之马也。</a:t>
            </a:r>
          </a:p>
        </p:txBody>
      </p:sp>
      <p:sp>
        <p:nvSpPr>
          <p:cNvPr id="12" name="文本框 11"/>
          <p:cNvSpPr txBox="1"/>
          <p:nvPr/>
        </p:nvSpPr>
        <p:spPr>
          <a:xfrm>
            <a:off x="680427" y="1103302"/>
            <a:ext cx="2492990"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列子</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：九方皋相马</a:t>
            </a:r>
          </a:p>
        </p:txBody>
      </p:sp>
      <p:pic>
        <p:nvPicPr>
          <p:cNvPr id="13" name="图片 12"/>
          <p:cNvPicPr>
            <a:picLocks noChangeAspect="1"/>
          </p:cNvPicPr>
          <p:nvPr/>
        </p:nvPicPr>
        <p:blipFill rotWithShape="1">
          <a:blip r:embed="rId2" cstate="screen"/>
          <a:srcRect/>
          <a:stretch>
            <a:fillRect/>
          </a:stretch>
        </p:blipFill>
        <p:spPr>
          <a:xfrm>
            <a:off x="4355976" y="3038408"/>
            <a:ext cx="3024336" cy="194155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 name="文本框 13"/>
          <p:cNvSpPr txBox="1"/>
          <p:nvPr/>
        </p:nvSpPr>
        <p:spPr>
          <a:xfrm>
            <a:off x="4031940" y="1347614"/>
            <a:ext cx="3672408" cy="1754326"/>
          </a:xfrm>
          <a:prstGeom prst="rect">
            <a:avLst/>
          </a:prstGeom>
          <a:noFill/>
        </p:spPr>
        <p:txBody>
          <a:bodyPr wrap="square" rtlCol="0">
            <a:spAutoFit/>
          </a:bodyPr>
          <a:lstStyle/>
          <a:p>
            <a:pPr indent="269875"/>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信息系统要针对不同的用户，提供不同的全息：</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领导决策需要的全息</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经营管理需要的全息</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科学研究需要的全息</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742950" lvl="1"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生产运行需要的全息</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TextBox 3"/>
          <p:cNvSpPr txBox="1"/>
          <p:nvPr/>
        </p:nvSpPr>
        <p:spPr>
          <a:xfrm>
            <a:off x="683568" y="1203598"/>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量子纠缠</a:t>
            </a:r>
          </a:p>
        </p:txBody>
      </p:sp>
      <p:sp>
        <p:nvSpPr>
          <p:cNvPr id="6" name="TextBox 5"/>
          <p:cNvSpPr txBox="1"/>
          <p:nvPr/>
        </p:nvSpPr>
        <p:spPr>
          <a:xfrm>
            <a:off x="2051720" y="1261079"/>
            <a:ext cx="2954655"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关于超光速是否存在的争论</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
        <p:nvSpPr>
          <p:cNvPr id="8" name="矩形 7"/>
          <p:cNvSpPr/>
          <p:nvPr/>
        </p:nvSpPr>
        <p:spPr>
          <a:xfrm>
            <a:off x="5166439" y="3060705"/>
            <a:ext cx="2267625" cy="1477328"/>
          </a:xfrm>
          <a:prstGeom prst="rect">
            <a:avLst/>
          </a:prstGeom>
          <a:ln w="3175">
            <a:solidFill>
              <a:schemeClr val="bg1">
                <a:lumMod val="85000"/>
              </a:schemeClr>
            </a:solidFill>
          </a:ln>
        </p:spPr>
        <p:txBody>
          <a:bodyPr wrap="square">
            <a:spAutoFit/>
          </a:bodyPr>
          <a:lstStyle/>
          <a:p>
            <a:pPr algn="just"/>
            <a:r>
              <a:rPr lang="zh-CN" altLang="en-US" dirty="0">
                <a:solidFill>
                  <a:srgbClr val="C00000"/>
                </a:solidFill>
                <a:latin typeface="幼圆" panose="02010509060101010101" pitchFamily="49" charset="-122"/>
                <a:ea typeface="幼圆" panose="02010509060101010101" pitchFamily="49" charset="-122"/>
                <a:cs typeface="Arial Black" panose="020B0A04020102020204" pitchFamily="34" charset="0"/>
              </a:rPr>
              <a:t>爱总</a:t>
            </a:r>
            <a:r>
              <a:rPr lang="zh-CN" altLang="en-US" dirty="0">
                <a:latin typeface="幼圆" panose="02010509060101010101" pitchFamily="49" charset="-122"/>
                <a:ea typeface="幼圆" panose="02010509060101010101" pitchFamily="49" charset="-122"/>
                <a:cs typeface="Arial Black" panose="020B0A04020102020204" pitchFamily="34" charset="0"/>
              </a:rPr>
              <a:t>：“亲爱的波儿，上帝不掷骰子。”</a:t>
            </a:r>
          </a:p>
          <a:p>
            <a:pPr algn="just"/>
            <a:r>
              <a:rPr lang="zh-CN" altLang="en-US" dirty="0">
                <a:solidFill>
                  <a:srgbClr val="C00000"/>
                </a:solidFill>
                <a:latin typeface="幼圆" panose="02010509060101010101" pitchFamily="49" charset="-122"/>
                <a:ea typeface="幼圆" panose="02010509060101010101" pitchFamily="49" charset="-122"/>
                <a:cs typeface="Arial Black" panose="020B0A04020102020204" pitchFamily="34" charset="0"/>
              </a:rPr>
              <a:t>玻尔</a:t>
            </a:r>
            <a:r>
              <a:rPr lang="zh-CN" altLang="en-US" dirty="0">
                <a:latin typeface="幼圆" panose="02010509060101010101" pitchFamily="49" charset="-122"/>
                <a:ea typeface="幼圆" panose="02010509060101010101" pitchFamily="49" charset="-122"/>
                <a:cs typeface="Arial Black" panose="020B0A04020102020204" pitchFamily="34" charset="0"/>
              </a:rPr>
              <a:t>：“亲爱的爱，请不要指挥上帝做什么。”</a:t>
            </a:r>
          </a:p>
        </p:txBody>
      </p:sp>
      <p:sp>
        <p:nvSpPr>
          <p:cNvPr id="9" name="矩形 8"/>
          <p:cNvSpPr/>
          <p:nvPr/>
        </p:nvSpPr>
        <p:spPr>
          <a:xfrm>
            <a:off x="424667" y="1618754"/>
            <a:ext cx="4572000" cy="1754326"/>
          </a:xfrm>
          <a:prstGeom prst="rect">
            <a:avLst/>
          </a:prstGeom>
        </p:spPr>
        <p:txBody>
          <a:bodyPr>
            <a:spAutoFit/>
          </a:bodyPr>
          <a:lstStyle/>
          <a:p>
            <a:pPr indent="269875"/>
            <a:r>
              <a:rPr lang="en-US" altLang="zh-CN" dirty="0">
                <a:latin typeface="幼圆" panose="02010509060101010101" pitchFamily="49" charset="-122"/>
                <a:ea typeface="幼圆" panose="02010509060101010101" pitchFamily="49" charset="-122"/>
                <a:cs typeface="Arial Black" panose="020B0A04020102020204" pitchFamily="34" charset="0"/>
              </a:rPr>
              <a:t>1982</a:t>
            </a:r>
            <a:r>
              <a:rPr lang="zh-CN" altLang="en-US" dirty="0">
                <a:latin typeface="幼圆" panose="02010509060101010101" pitchFamily="49" charset="-122"/>
                <a:ea typeface="幼圆" panose="02010509060101010101" pitchFamily="49" charset="-122"/>
                <a:cs typeface="Arial Black" panose="020B0A04020102020204" pitchFamily="34" charset="0"/>
              </a:rPr>
              <a:t>年，巴黎大学物理学家</a:t>
            </a:r>
            <a:r>
              <a:rPr lang="en-US" altLang="zh-CN" dirty="0">
                <a:latin typeface="幼圆" panose="02010509060101010101" pitchFamily="49" charset="-122"/>
                <a:ea typeface="幼圆" panose="02010509060101010101" pitchFamily="49" charset="-122"/>
                <a:cs typeface="Arial Black" panose="020B0A04020102020204" pitchFamily="34" charset="0"/>
              </a:rPr>
              <a:t>A.</a:t>
            </a:r>
            <a:r>
              <a:rPr lang="zh-CN" altLang="en-US" dirty="0">
                <a:latin typeface="幼圆" panose="02010509060101010101" pitchFamily="49" charset="-122"/>
                <a:ea typeface="幼圆" panose="02010509060101010101" pitchFamily="49" charset="-122"/>
                <a:cs typeface="Arial Black" panose="020B0A04020102020204" pitchFamily="34" charset="0"/>
              </a:rPr>
              <a:t>阿斯白克特和他的研究团队发现了量子纠缠：</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9875"/>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两个纠缠的粒子，总是能够同时行动，不论是彼此相拥，还是远隔宇宙两端。</a:t>
            </a:r>
            <a:endPar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269875"/>
            <a:r>
              <a:rPr lang="zh-CN" altLang="en-US" dirty="0">
                <a:latin typeface="幼圆" panose="02010509060101010101" pitchFamily="49" charset="-122"/>
                <a:ea typeface="幼圆" panose="02010509060101010101" pitchFamily="49" charset="-122"/>
                <a:cs typeface="Arial Black" panose="020B0A04020102020204" pitchFamily="34" charset="0"/>
              </a:rPr>
              <a:t>它们是如何通信的呢？</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9875"/>
            <a:r>
              <a:rPr lang="zh-CN" altLang="en-US" dirty="0">
                <a:latin typeface="幼圆" panose="02010509060101010101" pitchFamily="49" charset="-122"/>
                <a:ea typeface="幼圆" panose="02010509060101010101" pitchFamily="49" charset="-122"/>
                <a:cs typeface="Arial Black" panose="020B0A04020102020204" pitchFamily="34" charset="0"/>
              </a:rPr>
              <a:t>超光速通信？心灵感应？</a:t>
            </a:r>
          </a:p>
        </p:txBody>
      </p:sp>
      <p:pic>
        <p:nvPicPr>
          <p:cNvPr id="9219" name="Picture 3"/>
          <p:cNvPicPr>
            <a:picLocks noChangeAspect="1" noChangeArrowheads="1"/>
          </p:cNvPicPr>
          <p:nvPr/>
        </p:nvPicPr>
        <p:blipFill rotWithShape="1">
          <a:blip r:embed="rId2" cstate="screen"/>
          <a:srcRect/>
          <a:stretch>
            <a:fillRect/>
          </a:stretch>
        </p:blipFill>
        <p:spPr bwMode="auto">
          <a:xfrm>
            <a:off x="323528" y="3435446"/>
            <a:ext cx="986115" cy="1296544"/>
          </a:xfrm>
          <a:prstGeom prst="rect">
            <a:avLst/>
          </a:prstGeom>
          <a:noFill/>
          <a:ln>
            <a:noFill/>
          </a:ln>
          <a:effectLst>
            <a:glow rad="63500">
              <a:schemeClr val="accent1">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93300" y="4694346"/>
            <a:ext cx="595035"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玻姆</a:t>
            </a:r>
          </a:p>
        </p:txBody>
      </p:sp>
      <p:sp>
        <p:nvSpPr>
          <p:cNvPr id="11" name="矩形标注 10"/>
          <p:cNvSpPr/>
          <p:nvPr/>
        </p:nvSpPr>
        <p:spPr>
          <a:xfrm>
            <a:off x="1547664" y="3531661"/>
            <a:ext cx="3312368" cy="1200329"/>
          </a:xfrm>
          <a:prstGeom prst="wedgeRectCallout">
            <a:avLst>
              <a:gd name="adj1" fmla="val -58708"/>
              <a:gd name="adj2" fmla="val 30848"/>
            </a:avLst>
          </a:prstGeom>
        </p:spPr>
        <p:style>
          <a:lnRef idx="3">
            <a:schemeClr val="lt1"/>
          </a:lnRef>
          <a:fillRef idx="1">
            <a:schemeClr val="accent1"/>
          </a:fillRef>
          <a:effectRef idx="1">
            <a:schemeClr val="accent1"/>
          </a:effectRef>
          <a:fontRef idx="minor">
            <a:schemeClr val="lt1"/>
          </a:fontRef>
        </p:style>
        <p:txBody>
          <a:bodyPr wrap="square">
            <a:spAutoFit/>
          </a:bodyPr>
          <a:lstStyle/>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1</a:t>
            </a:r>
            <a:r>
              <a:rPr lang="zh-CN" altLang="en-US" dirty="0">
                <a:latin typeface="幼圆" panose="02010509060101010101" pitchFamily="49" charset="-122"/>
                <a:ea typeface="幼圆" panose="02010509060101010101" pitchFamily="49" charset="-122"/>
                <a:cs typeface="Arial Black" panose="020B0A04020102020204" pitchFamily="34" charset="0"/>
              </a:rPr>
              <a:t>）小阿同志的发现是意味着“</a:t>
            </a: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客观现实并不存在</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pPr algn="just"/>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en-US" altLang="zh-CN" dirty="0">
                <a:latin typeface="幼圆" panose="02010509060101010101" pitchFamily="49" charset="-122"/>
                <a:ea typeface="幼圆" panose="02010509060101010101" pitchFamily="49" charset="-122"/>
                <a:cs typeface="Arial Black" panose="020B0A04020102020204" pitchFamily="34" charset="0"/>
              </a:rPr>
              <a:t>2</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宇宙只是一个幻象</a:t>
            </a:r>
            <a:r>
              <a:rPr lang="zh-CN" altLang="en-US" dirty="0">
                <a:latin typeface="幼圆" panose="02010509060101010101" pitchFamily="49" charset="-122"/>
                <a:ea typeface="幼圆" panose="02010509060101010101" pitchFamily="49" charset="-122"/>
                <a:cs typeface="Arial Black" panose="020B0A04020102020204" pitchFamily="34" charset="0"/>
              </a:rPr>
              <a:t>”，一张</a:t>
            </a:r>
            <a:r>
              <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a:t>
            </a:r>
            <a:r>
              <a:rPr lang="zh-CN" altLang="en-US" dirty="0">
                <a:latin typeface="幼圆" panose="02010509060101010101" pitchFamily="49" charset="-122"/>
                <a:ea typeface="幼圆" panose="02010509060101010101" pitchFamily="49" charset="-122"/>
                <a:cs typeface="Arial Black" panose="020B0A04020102020204" pitchFamily="34" charset="0"/>
              </a:rPr>
              <a:t>照片而已。</a:t>
            </a:r>
          </a:p>
        </p:txBody>
      </p:sp>
      <p:grpSp>
        <p:nvGrpSpPr>
          <p:cNvPr id="14" name="组合 13"/>
          <p:cNvGrpSpPr/>
          <p:nvPr/>
        </p:nvGrpSpPr>
        <p:grpSpPr>
          <a:xfrm>
            <a:off x="5075262" y="267494"/>
            <a:ext cx="2953122" cy="2934591"/>
            <a:chOff x="5075262" y="267494"/>
            <a:chExt cx="2953122" cy="2934591"/>
          </a:xfrm>
        </p:grpSpPr>
        <p:pic>
          <p:nvPicPr>
            <p:cNvPr id="9218" name="Picture 2"/>
            <p:cNvPicPr>
              <a:picLocks noChangeAspect="1" noChangeArrowheads="1"/>
            </p:cNvPicPr>
            <p:nvPr/>
          </p:nvPicPr>
          <p:blipFill>
            <a:blip r:embed="rId3"/>
            <a:srcRect/>
            <a:stretch>
              <a:fillRect/>
            </a:stretch>
          </p:blipFill>
          <p:spPr bwMode="auto">
            <a:xfrm>
              <a:off x="5075262" y="267494"/>
              <a:ext cx="2953122" cy="2934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597872" y="2643758"/>
              <a:ext cx="1620957" cy="338554"/>
            </a:xfrm>
            <a:prstGeom prst="rect">
              <a:avLst/>
            </a:prstGeom>
            <a:noFill/>
          </p:spPr>
          <p:txBody>
            <a:bodyPr wrap="none" rtlCol="0">
              <a:spAutoFit/>
            </a:bodyPr>
            <a:lstStyle/>
            <a:p>
              <a:pPr algn="ctr"/>
              <a:r>
                <a:rPr lang="zh-CN" altLang="en-US" sz="1600" dirty="0">
                  <a:latin typeface="幼圆" panose="02010509060101010101" pitchFamily="49" charset="-122"/>
                  <a:ea typeface="幼圆" panose="02010509060101010101" pitchFamily="49" charset="-122"/>
                  <a:cs typeface="Arial Black" panose="020B0A04020102020204" pitchFamily="34" charset="0"/>
                </a:rPr>
                <a:t>爱因斯坦与玻尔</a:t>
              </a:r>
            </a:p>
          </p:txBody>
        </p:sp>
        <p:sp>
          <p:nvSpPr>
            <p:cNvPr id="7" name="TextBox 6"/>
            <p:cNvSpPr txBox="1"/>
            <p:nvPr/>
          </p:nvSpPr>
          <p:spPr>
            <a:xfrm>
              <a:off x="6516216" y="2211710"/>
              <a:ext cx="883575" cy="369332"/>
            </a:xfrm>
            <a:prstGeom prst="rect">
              <a:avLst/>
            </a:prstGeom>
            <a:noFill/>
          </p:spPr>
          <p:txBody>
            <a:bodyPr wrap="none" rtlCol="0">
              <a:spAutoFit/>
            </a:bodyPr>
            <a:lstStyle/>
            <a:p>
              <a:r>
                <a:rPr lang="en-US" altLang="zh-CN" dirty="0">
                  <a:solidFill>
                    <a:schemeClr val="bg1"/>
                  </a:solidFill>
                  <a:latin typeface="幼圆" panose="02010509060101010101" pitchFamily="49" charset="-122"/>
                  <a:ea typeface="幼圆" panose="02010509060101010101" pitchFamily="49" charset="-122"/>
                  <a:cs typeface="Arial Black" panose="020B0A04020102020204" pitchFamily="34" charset="0"/>
                </a:rPr>
                <a:t>1927</a:t>
              </a:r>
              <a:r>
                <a:rPr lang="zh-CN" altLang="en-US" dirty="0">
                  <a:solidFill>
                    <a:schemeClr val="bg1"/>
                  </a:solidFill>
                  <a:latin typeface="幼圆" panose="02010509060101010101" pitchFamily="49" charset="-122"/>
                  <a:ea typeface="幼圆" panose="02010509060101010101" pitchFamily="49" charset="-122"/>
                  <a:cs typeface="Arial Black" panose="020B0A04020102020204" pitchFamily="34" charset="0"/>
                </a:rPr>
                <a:t>年</a:t>
              </a:r>
            </a:p>
          </p:txBody>
        </p:sp>
        <p:sp>
          <p:nvSpPr>
            <p:cNvPr id="12" name="圆角矩形标注 11"/>
            <p:cNvSpPr/>
            <p:nvPr/>
          </p:nvSpPr>
          <p:spPr>
            <a:xfrm>
              <a:off x="5975500" y="297110"/>
              <a:ext cx="1874535" cy="648073"/>
            </a:xfrm>
            <a:prstGeom prst="wedgeRoundRectCallout">
              <a:avLst>
                <a:gd name="adj1" fmla="val -25479"/>
                <a:gd name="adj2" fmla="val 61540"/>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zh-CN" altLang="en-US" dirty="0">
                  <a:solidFill>
                    <a:srgbClr val="FFFF00"/>
                  </a:solidFill>
                  <a:latin typeface="方正粗宋简体" panose="03000509000000000000" pitchFamily="65" charset="-122"/>
                  <a:ea typeface="方正粗宋简体" panose="03000509000000000000" pitchFamily="65" charset="-122"/>
                  <a:cs typeface="Arial Black" panose="020B0A04020102020204" pitchFamily="34" charset="0"/>
                </a:rPr>
                <a:t>量子纠缠</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不符合</a:t>
              </a:r>
              <a:r>
                <a:rPr lang="zh-CN" altLang="en-US" dirty="0">
                  <a:solidFill>
                    <a:srgbClr val="FFFF00"/>
                  </a:solidFill>
                  <a:latin typeface="方正粗宋简体" panose="03000509000000000000" pitchFamily="65" charset="-122"/>
                  <a:ea typeface="方正粗宋简体" panose="03000509000000000000" pitchFamily="65" charset="-122"/>
                  <a:cs typeface="Arial Black" panose="020B0A04020102020204" pitchFamily="34" charset="0"/>
                </a:rPr>
                <a:t>定域性</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，扯淡！</a:t>
              </a:r>
            </a:p>
          </p:txBody>
        </p:sp>
      </p:grpSp>
      <p:sp>
        <p:nvSpPr>
          <p:cNvPr id="3" name="TextBox 2"/>
          <p:cNvSpPr txBox="1"/>
          <p:nvPr/>
        </p:nvSpPr>
        <p:spPr>
          <a:xfrm>
            <a:off x="424667" y="483518"/>
            <a:ext cx="5416868"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再看第二个神事儿 </a:t>
            </a:r>
            <a:r>
              <a:rPr lang="en-US" altLang="zh-CN"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还是关于全息</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女阿色.png"/>
          <p:cNvPicPr>
            <a:picLocks noChangeAspect="1"/>
          </p:cNvPicPr>
          <p:nvPr/>
        </p:nvPicPr>
        <p:blipFill>
          <a:blip r:embed="rId2" cstate="screen"/>
          <a:stretch>
            <a:fillRect/>
          </a:stretch>
        </p:blipFill>
        <p:spPr>
          <a:xfrm>
            <a:off x="113122" y="4363671"/>
            <a:ext cx="679449" cy="679449"/>
          </a:xfrm>
          <a:prstGeom prst="rect">
            <a:avLst/>
          </a:prstGeom>
        </p:spPr>
      </p:pic>
      <p:pic>
        <p:nvPicPr>
          <p:cNvPr id="10248" name="Picture 8"/>
          <p:cNvPicPr>
            <a:picLocks noChangeAspect="1" noChangeArrowheads="1"/>
          </p:cNvPicPr>
          <p:nvPr/>
        </p:nvPicPr>
        <p:blipFill rotWithShape="1">
          <a:blip r:embed="rId3" cstate="screen"/>
          <a:srcRect/>
          <a:stretch>
            <a:fillRect/>
          </a:stretch>
        </p:blipFill>
        <p:spPr bwMode="auto">
          <a:xfrm>
            <a:off x="473162" y="2268171"/>
            <a:ext cx="1296144"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952072" y="2453843"/>
            <a:ext cx="2598726" cy="1428214"/>
          </a:xfrm>
          <a:prstGeom prst="wedgeEllipseCallout">
            <a:avLst>
              <a:gd name="adj1" fmla="val -59957"/>
              <a:gd name="adj2" fmla="val -13970"/>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这两条鱼为什么总是同时行动，心灵感应？</a:t>
            </a:r>
          </a:p>
        </p:txBody>
      </p:sp>
      <p:grpSp>
        <p:nvGrpSpPr>
          <p:cNvPr id="16" name="组合 15"/>
          <p:cNvGrpSpPr/>
          <p:nvPr/>
        </p:nvGrpSpPr>
        <p:grpSpPr>
          <a:xfrm>
            <a:off x="1880315" y="123478"/>
            <a:ext cx="6405207" cy="3677179"/>
            <a:chOff x="1880315" y="427057"/>
            <a:chExt cx="6405207" cy="3677179"/>
          </a:xfrm>
        </p:grpSpPr>
        <p:grpSp>
          <p:nvGrpSpPr>
            <p:cNvPr id="14" name="组合 13"/>
            <p:cNvGrpSpPr/>
            <p:nvPr/>
          </p:nvGrpSpPr>
          <p:grpSpPr>
            <a:xfrm>
              <a:off x="1880315" y="427057"/>
              <a:ext cx="6405207" cy="3482493"/>
              <a:chOff x="1880315" y="427057"/>
              <a:chExt cx="6405207" cy="3482493"/>
            </a:xfrm>
          </p:grpSpPr>
          <p:pic>
            <p:nvPicPr>
              <p:cNvPr id="10246" name="Picture 6"/>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flipH="1">
                <a:off x="4355976" y="1956048"/>
                <a:ext cx="1107708" cy="831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srcRect/>
              <a:stretch>
                <a:fillRect/>
              </a:stretch>
            </p:blipFill>
            <p:spPr bwMode="auto">
              <a:xfrm>
                <a:off x="5436096" y="1605295"/>
                <a:ext cx="2849426" cy="23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rotWithShape="1">
              <a:blip r:embed="rId6" cstate="screen"/>
              <a:srcRect/>
              <a:stretch>
                <a:fillRect/>
              </a:stretch>
            </p:blipFill>
            <p:spPr bwMode="auto">
              <a:xfrm rot="3992982" flipH="1">
                <a:off x="6310096" y="665506"/>
                <a:ext cx="853115" cy="55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任意多边形 9"/>
              <p:cNvSpPr/>
              <p:nvPr/>
            </p:nvSpPr>
            <p:spPr>
              <a:xfrm>
                <a:off x="1880315" y="427057"/>
                <a:ext cx="4687910" cy="1524092"/>
              </a:xfrm>
              <a:custGeom>
                <a:avLst/>
                <a:gdLst>
                  <a:gd name="connsiteX0" fmla="*/ 0 w 4687910"/>
                  <a:gd name="connsiteY0" fmla="*/ 1524092 h 1524092"/>
                  <a:gd name="connsiteX1" fmla="*/ 618186 w 4687910"/>
                  <a:gd name="connsiteY1" fmla="*/ 1002498 h 1524092"/>
                  <a:gd name="connsiteX2" fmla="*/ 2691685 w 4687910"/>
                  <a:gd name="connsiteY2" fmla="*/ 126735 h 1524092"/>
                  <a:gd name="connsiteX3" fmla="*/ 3895860 w 4687910"/>
                  <a:gd name="connsiteY3" fmla="*/ 23704 h 1524092"/>
                  <a:gd name="connsiteX4" fmla="*/ 4687910 w 4687910"/>
                  <a:gd name="connsiteY4" fmla="*/ 307039 h 1524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7910" h="1524092">
                    <a:moveTo>
                      <a:pt x="0" y="1524092"/>
                    </a:moveTo>
                    <a:cubicBezTo>
                      <a:pt x="84786" y="1379741"/>
                      <a:pt x="169572" y="1235391"/>
                      <a:pt x="618186" y="1002498"/>
                    </a:cubicBezTo>
                    <a:cubicBezTo>
                      <a:pt x="1066800" y="769605"/>
                      <a:pt x="2145406" y="289867"/>
                      <a:pt x="2691685" y="126735"/>
                    </a:cubicBezTo>
                    <a:cubicBezTo>
                      <a:pt x="3237964" y="-36397"/>
                      <a:pt x="3563156" y="-6347"/>
                      <a:pt x="3895860" y="23704"/>
                    </a:cubicBezTo>
                    <a:cubicBezTo>
                      <a:pt x="4228564" y="53755"/>
                      <a:pt x="4504386" y="252304"/>
                      <a:pt x="4687910" y="30703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11" name="任意多边形 10"/>
              <p:cNvSpPr/>
              <p:nvPr/>
            </p:nvSpPr>
            <p:spPr>
              <a:xfrm>
                <a:off x="3676918" y="2072567"/>
                <a:ext cx="901521" cy="116841"/>
              </a:xfrm>
              <a:custGeom>
                <a:avLst/>
                <a:gdLst>
                  <a:gd name="connsiteX0" fmla="*/ 0 w 901521"/>
                  <a:gd name="connsiteY0" fmla="*/ 71765 h 116841"/>
                  <a:gd name="connsiteX1" fmla="*/ 489397 w 901521"/>
                  <a:gd name="connsiteY1" fmla="*/ 932 h 116841"/>
                  <a:gd name="connsiteX2" fmla="*/ 901521 w 901521"/>
                  <a:gd name="connsiteY2" fmla="*/ 116841 h 116841"/>
                </a:gdLst>
                <a:ahLst/>
                <a:cxnLst>
                  <a:cxn ang="0">
                    <a:pos x="connsiteX0" y="connsiteY0"/>
                  </a:cxn>
                  <a:cxn ang="0">
                    <a:pos x="connsiteX1" y="connsiteY1"/>
                  </a:cxn>
                  <a:cxn ang="0">
                    <a:pos x="connsiteX2" y="connsiteY2"/>
                  </a:cxn>
                </a:cxnLst>
                <a:rect l="l" t="t" r="r" b="b"/>
                <a:pathLst>
                  <a:path w="901521" h="116841">
                    <a:moveTo>
                      <a:pt x="0" y="71765"/>
                    </a:moveTo>
                    <a:cubicBezTo>
                      <a:pt x="169572" y="32592"/>
                      <a:pt x="339144" y="-6581"/>
                      <a:pt x="489397" y="932"/>
                    </a:cubicBezTo>
                    <a:cubicBezTo>
                      <a:pt x="639650" y="8445"/>
                      <a:pt x="770585" y="62643"/>
                      <a:pt x="901521" y="1168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grpSp>
        <p:sp>
          <p:nvSpPr>
            <p:cNvPr id="15" name="TextBox 14"/>
            <p:cNvSpPr txBox="1"/>
            <p:nvPr/>
          </p:nvSpPr>
          <p:spPr>
            <a:xfrm>
              <a:off x="4533629" y="3180906"/>
              <a:ext cx="2954655" cy="92333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看似两条鱼，</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实则一个世界的两个侧面。</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而每个侧面都是那个整体。</a:t>
              </a:r>
            </a:p>
          </p:txBody>
        </p:sp>
      </p:gr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420156" y="372780"/>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玻姆的鱼</a:t>
            </a:r>
          </a:p>
        </p:txBody>
      </p:sp>
      <p:pic>
        <p:nvPicPr>
          <p:cNvPr id="10244" name="Picture 4"/>
          <p:cNvPicPr>
            <a:picLocks noChangeAspect="1" noChangeArrowheads="1"/>
          </p:cNvPicPr>
          <p:nvPr/>
        </p:nvPicPr>
        <p:blipFill>
          <a:blip r:embed="rId7" cstate="screen"/>
          <a:srcRect/>
          <a:stretch>
            <a:fillRect/>
          </a:stretch>
        </p:blipFill>
        <p:spPr bwMode="auto">
          <a:xfrm>
            <a:off x="508099" y="1220421"/>
            <a:ext cx="1471613"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8" cstate="screen"/>
          <a:srcRect/>
          <a:stretch>
            <a:fillRect/>
          </a:stretch>
        </p:blipFill>
        <p:spPr bwMode="auto">
          <a:xfrm>
            <a:off x="2627784" y="1332067"/>
            <a:ext cx="108000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标注 16"/>
          <p:cNvSpPr/>
          <p:nvPr/>
        </p:nvSpPr>
        <p:spPr>
          <a:xfrm>
            <a:off x="899592" y="4558357"/>
            <a:ext cx="6336704" cy="369332"/>
          </a:xfrm>
          <a:prstGeom prst="wedgeRectCallout">
            <a:avLst>
              <a:gd name="adj1" fmla="val -52835"/>
              <a:gd name="adj2" fmla="val -52028"/>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solidFill>
                  <a:schemeClr val="lt1"/>
                </a:solidFill>
                <a:latin typeface="幼圆" panose="02010509060101010101" pitchFamily="49" charset="-122"/>
                <a:ea typeface="幼圆" panose="02010509060101010101" pitchFamily="49" charset="-122"/>
                <a:cs typeface="Arial Black" panose="020B0A04020102020204" pitchFamily="34" charset="0"/>
              </a:rPr>
              <a:t>整体包含于部分，部分就是整体，较小的整体</a:t>
            </a:r>
          </a:p>
        </p:txBody>
      </p:sp>
      <p:grpSp>
        <p:nvGrpSpPr>
          <p:cNvPr id="6" name="组合 5"/>
          <p:cNvGrpSpPr/>
          <p:nvPr/>
        </p:nvGrpSpPr>
        <p:grpSpPr>
          <a:xfrm>
            <a:off x="2832840" y="3435846"/>
            <a:ext cx="4891083" cy="1014225"/>
            <a:chOff x="2832840" y="3435846"/>
            <a:chExt cx="4891083" cy="1014225"/>
          </a:xfrm>
        </p:grpSpPr>
        <p:sp>
          <p:nvSpPr>
            <p:cNvPr id="4" name="文本框 3"/>
            <p:cNvSpPr txBox="1"/>
            <p:nvPr/>
          </p:nvSpPr>
          <p:spPr>
            <a:xfrm>
              <a:off x="2832840" y="4080739"/>
              <a:ext cx="4891083"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侧面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部分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维度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整体，较小的整体</a:t>
              </a:r>
            </a:p>
          </p:txBody>
        </p:sp>
        <p:sp>
          <p:nvSpPr>
            <p:cNvPr id="5" name="圆角矩形标注 4"/>
            <p:cNvSpPr/>
            <p:nvPr/>
          </p:nvSpPr>
          <p:spPr>
            <a:xfrm>
              <a:off x="5310441" y="3435846"/>
              <a:ext cx="485695" cy="364811"/>
            </a:xfrm>
            <a:prstGeom prst="wedgeRoundRectCallout">
              <a:avLst>
                <a:gd name="adj1" fmla="val -466525"/>
                <a:gd name="adj2" fmla="val 139230"/>
                <a:gd name="adj3" fmla="val 16667"/>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5" name="TextBox 4"/>
          <p:cNvSpPr txBox="1"/>
          <p:nvPr/>
        </p:nvSpPr>
        <p:spPr>
          <a:xfrm>
            <a:off x="395536" y="483518"/>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玻姆的鱼</a:t>
            </a:r>
          </a:p>
        </p:txBody>
      </p:sp>
      <p:sp>
        <p:nvSpPr>
          <p:cNvPr id="3" name="TextBox 2"/>
          <p:cNvSpPr txBox="1"/>
          <p:nvPr/>
        </p:nvSpPr>
        <p:spPr>
          <a:xfrm>
            <a:off x="2290510" y="529684"/>
            <a:ext cx="1338828"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另一个版本</a:t>
            </a:r>
          </a:p>
        </p:txBody>
      </p:sp>
      <p:pic>
        <p:nvPicPr>
          <p:cNvPr id="4" name="图片 3"/>
          <p:cNvPicPr>
            <a:picLocks noChangeAspect="1"/>
          </p:cNvPicPr>
          <p:nvPr/>
        </p:nvPicPr>
        <p:blipFill>
          <a:blip r:embed="rId2"/>
          <a:stretch>
            <a:fillRect/>
          </a:stretch>
        </p:blipFill>
        <p:spPr>
          <a:xfrm>
            <a:off x="323528" y="945183"/>
            <a:ext cx="5194208" cy="2922711"/>
          </a:xfrm>
          <a:prstGeom prst="rect">
            <a:avLst/>
          </a:prstGeom>
        </p:spPr>
      </p:pic>
      <p:sp>
        <p:nvSpPr>
          <p:cNvPr id="7" name="TextBox 6"/>
          <p:cNvSpPr txBox="1"/>
          <p:nvPr/>
        </p:nvSpPr>
        <p:spPr>
          <a:xfrm>
            <a:off x="5517735" y="555526"/>
            <a:ext cx="2366633" cy="3970318"/>
          </a:xfrm>
          <a:prstGeom prst="rect">
            <a:avLst/>
          </a:prstGeom>
          <a:noFill/>
          <a:ln>
            <a:solidFill>
              <a:schemeClr val="bg1">
                <a:lumMod val="85000"/>
              </a:schemeClr>
            </a:solidFill>
          </a:ln>
        </p:spPr>
        <p:txBody>
          <a:bodyPr wrap="square" rtlCol="0">
            <a:spAutoFit/>
          </a:bodyPr>
          <a:lstStyle/>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玻姆说，这正是在小阿同学在他的实验中的粒子的情况。</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那两个粒子其实是一个。</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就像，你以为是两条鱼，其实是一条。</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量子纠缠的存在，其实与超光速是否存在无关，而是因为宇宙是多维的，只是我们察觉不到。</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整个宇宙就是一个投影，一个全息幻象。</a:t>
            </a:r>
          </a:p>
        </p:txBody>
      </p:sp>
      <p:sp>
        <p:nvSpPr>
          <p:cNvPr id="9" name="矩形 8"/>
          <p:cNvSpPr/>
          <p:nvPr/>
        </p:nvSpPr>
        <p:spPr>
          <a:xfrm>
            <a:off x="1358665" y="3795886"/>
            <a:ext cx="2925303" cy="1015663"/>
          </a:xfrm>
          <a:prstGeom prst="rect">
            <a:avLst/>
          </a:prstGeom>
        </p:spPr>
        <p:txBody>
          <a:bodyPr wrap="square">
            <a:spAutoFit/>
          </a:bodyPr>
          <a:lstStyle/>
          <a:p>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楞严经</a:t>
            </a:r>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latin typeface="方正粗宋简体" panose="03000509000000000000" pitchFamily="65" charset="-122"/>
                <a:ea typeface="方正粗宋简体" panose="03000509000000000000" pitchFamily="65" charset="-122"/>
                <a:cs typeface="Arial Black" panose="020B0A04020102020204" pitchFamily="34" charset="0"/>
              </a:rPr>
              <a:t>：</a:t>
            </a:r>
          </a:p>
          <a:p>
            <a:r>
              <a:rPr lang="zh-CN" altLang="en-US" sz="1400" dirty="0">
                <a:latin typeface="方正粗宋简体" panose="03000509000000000000" pitchFamily="65" charset="-122"/>
                <a:ea typeface="方正粗宋简体" panose="03000509000000000000" pitchFamily="65" charset="-122"/>
                <a:cs typeface="Arial Black" panose="020B0A04020102020204" pitchFamily="34" charset="0"/>
              </a:rPr>
              <a:t>于一毫端，现十方宝刹。</a:t>
            </a:r>
          </a:p>
          <a:p>
            <a:r>
              <a:rPr lang="zh-CN" altLang="en-US" sz="1400" dirty="0">
                <a:latin typeface="方正粗宋简体" panose="03000509000000000000" pitchFamily="65" charset="-122"/>
                <a:ea typeface="方正粗宋简体" panose="03000509000000000000" pitchFamily="65" charset="-122"/>
                <a:cs typeface="Arial Black" panose="020B0A04020102020204" pitchFamily="34" charset="0"/>
              </a:rPr>
              <a:t>一即一切，一切即一。</a:t>
            </a:r>
          </a:p>
          <a:p>
            <a:r>
              <a:rPr lang="zh-CN" altLang="en-US" sz="1400" dirty="0">
                <a:latin typeface="方正粗宋简体" panose="03000509000000000000" pitchFamily="65" charset="-122"/>
                <a:ea typeface="方正粗宋简体" panose="03000509000000000000" pitchFamily="65" charset="-122"/>
                <a:cs typeface="Arial Black" panose="020B0A04020102020204" pitchFamily="34" charset="0"/>
              </a:rPr>
              <a:t>我心即是宇宙，宇宙即是我心。</a:t>
            </a:r>
          </a:p>
        </p:txBody>
      </p:sp>
      <p:pic>
        <p:nvPicPr>
          <p:cNvPr id="11268" name="Picture 4"/>
          <p:cNvPicPr>
            <a:picLocks noChangeAspect="1" noChangeArrowheads="1"/>
          </p:cNvPicPr>
          <p:nvPr/>
        </p:nvPicPr>
        <p:blipFill>
          <a:blip r:embed="rId3" cstate="screen"/>
          <a:srcRect/>
          <a:stretch>
            <a:fillRect/>
          </a:stretch>
        </p:blipFill>
        <p:spPr bwMode="auto">
          <a:xfrm>
            <a:off x="539552" y="3738199"/>
            <a:ext cx="782894" cy="1179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3931451" y="4704674"/>
            <a:ext cx="4031873" cy="40011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全息论已得到越来越多的科学支持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5" name="图片 4"/>
          <p:cNvPicPr>
            <a:picLocks noChangeAspect="1"/>
          </p:cNvPicPr>
          <p:nvPr/>
        </p:nvPicPr>
        <p:blipFill rotWithShape="1">
          <a:blip r:embed="rId2" cstate="screen"/>
          <a:srcRect/>
          <a:stretch>
            <a:fillRect/>
          </a:stretch>
        </p:blipFill>
        <p:spPr>
          <a:xfrm>
            <a:off x="6156176" y="1643265"/>
            <a:ext cx="2544526" cy="2592288"/>
          </a:xfrm>
          <a:prstGeom prst="rect">
            <a:avLst/>
          </a:prstGeom>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sp>
        <p:nvSpPr>
          <p:cNvPr id="3" name="圆角矩形标注 2"/>
          <p:cNvSpPr/>
          <p:nvPr/>
        </p:nvSpPr>
        <p:spPr>
          <a:xfrm>
            <a:off x="4797933" y="267494"/>
            <a:ext cx="4158672" cy="1375771"/>
          </a:xfrm>
          <a:prstGeom prst="wedgeRoundRectCallout">
            <a:avLst>
              <a:gd name="adj1" fmla="val -2055"/>
              <a:gd name="adj2" fmla="val 634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陀螺原理</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爱的陀螺在旋转</a:t>
            </a:r>
          </a:p>
        </p:txBody>
      </p:sp>
      <p:pic>
        <p:nvPicPr>
          <p:cNvPr id="5122"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1259632" y="1203598"/>
            <a:ext cx="3380373" cy="35447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25640" y="1172557"/>
            <a:ext cx="576064" cy="3970318"/>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自行车为什么不倒</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sp>
        <p:nvSpPr>
          <p:cNvPr id="6" name="乘号 5"/>
          <p:cNvSpPr/>
          <p:nvPr/>
        </p:nvSpPr>
        <p:spPr>
          <a:xfrm>
            <a:off x="4283968" y="195486"/>
            <a:ext cx="5085981" cy="5048179"/>
          </a:xfrm>
          <a:prstGeom prst="mathMultiply">
            <a:avLst>
              <a:gd name="adj1" fmla="val 156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grpSp>
        <p:nvGrpSpPr>
          <p:cNvPr id="9" name="组合 8"/>
          <p:cNvGrpSpPr/>
          <p:nvPr/>
        </p:nvGrpSpPr>
        <p:grpSpPr>
          <a:xfrm>
            <a:off x="1785402" y="69420"/>
            <a:ext cx="4936482" cy="3346485"/>
            <a:chOff x="1785402" y="69420"/>
            <a:chExt cx="4936482" cy="3346485"/>
          </a:xfrm>
        </p:grpSpPr>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artisticLineDrawing trans="0" pencilSize="10"/>
                      </a14:imgEffect>
                    </a14:imgLayer>
                  </a14:imgProps>
                </a:ext>
                <a:ext uri="{28A0092B-C50C-407E-A947-70E740481C1C}">
                  <a14:useLocalDpi xmlns:a14="http://schemas.microsoft.com/office/drawing/2010/main" val="0"/>
                </a:ext>
              </a:extLst>
            </a:blip>
            <a:stretch>
              <a:fillRect/>
            </a:stretch>
          </p:blipFill>
          <p:spPr>
            <a:xfrm rot="544185">
              <a:off x="1785402" y="69420"/>
              <a:ext cx="3293983" cy="1855472"/>
            </a:xfrm>
            <a:prstGeom prst="rect">
              <a:avLst/>
            </a:prstGeom>
          </p:spPr>
        </p:pic>
        <p:sp>
          <p:nvSpPr>
            <p:cNvPr id="8" name="文本框 7"/>
            <p:cNvSpPr txBox="1"/>
            <p:nvPr/>
          </p:nvSpPr>
          <p:spPr>
            <a:xfrm>
              <a:off x="3972413" y="2277132"/>
              <a:ext cx="2749471" cy="1138773"/>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负反馈原理</a:t>
              </a:r>
              <a:endParaRPr lang="en-US" altLang="zh-CN" sz="4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老三论：控制论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621919" y="1948965"/>
            <a:ext cx="2520280" cy="1311089"/>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683568" y="843558"/>
            <a:ext cx="6408712"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4" name="文本框 3"/>
          <p:cNvSpPr txBox="1"/>
          <p:nvPr/>
        </p:nvSpPr>
        <p:spPr>
          <a:xfrm>
            <a:off x="539552" y="339502"/>
            <a:ext cx="2698175"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再次</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683568" y="1491630"/>
            <a:ext cx="3775393"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全息的</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量子性</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高维性</a:t>
            </a:r>
          </a:p>
        </p:txBody>
      </p:sp>
      <p:sp>
        <p:nvSpPr>
          <p:cNvPr id="8" name="文本框 7"/>
          <p:cNvSpPr txBox="1"/>
          <p:nvPr/>
        </p:nvSpPr>
        <p:spPr>
          <a:xfrm>
            <a:off x="5002117" y="1570475"/>
            <a:ext cx="2483111" cy="923330"/>
          </a:xfrm>
          <a:prstGeom prst="rect">
            <a:avLst/>
          </a:prstGeom>
          <a:noFill/>
        </p:spPr>
        <p:txBody>
          <a:bodyPr wrap="squar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全息像量子一样不可再分。全息存在于多个维度上。</a:t>
            </a:r>
          </a:p>
        </p:txBody>
      </p:sp>
      <p:pic>
        <p:nvPicPr>
          <p:cNvPr id="3" name="图片 2"/>
          <p:cNvPicPr>
            <a:picLocks noChangeAspect="1"/>
          </p:cNvPicPr>
          <p:nvPr/>
        </p:nvPicPr>
        <p:blipFill>
          <a:blip r:embed="rId3" cstate="screen"/>
          <a:stretch>
            <a:fillRect/>
          </a:stretch>
        </p:blipFill>
        <p:spPr>
          <a:xfrm rot="21448190">
            <a:off x="2218470" y="2394877"/>
            <a:ext cx="2783563" cy="1731376"/>
          </a:xfrm>
          <a:prstGeom prst="rect">
            <a:avLst/>
          </a:prstGeom>
          <a:solidFill>
            <a:srgbClr val="FFFFFF">
              <a:shade val="85000"/>
            </a:srgbClr>
          </a:solidFill>
          <a:ln w="88900" cap="sq">
            <a:no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p:cNvSpPr txBox="1"/>
          <p:nvPr/>
        </p:nvSpPr>
        <p:spPr>
          <a:xfrm>
            <a:off x="5077221" y="2563211"/>
            <a:ext cx="2483111" cy="1877437"/>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全息含义扩充：</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endParaRPr lang="en-US" altLang="zh-CN"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量子性：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不可再分</a:t>
            </a:r>
            <a:endParaRPr lang="en-US" altLang="zh-CN"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高维性：</a:t>
            </a:r>
            <a:r>
              <a:rPr lang="zh-CN" altLang="en-US"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突破定域</a:t>
            </a:r>
            <a:endParaRPr lang="en-US" altLang="zh-CN" sz="1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5" name="三十二角星 4"/>
          <p:cNvSpPr/>
          <p:nvPr/>
        </p:nvSpPr>
        <p:spPr>
          <a:xfrm>
            <a:off x="173517" y="3338172"/>
            <a:ext cx="1623685" cy="1697355"/>
          </a:xfrm>
          <a:prstGeom prst="star32">
            <a:avLst>
              <a:gd name="adj" fmla="val 45733"/>
            </a:avLst>
          </a:prstGeom>
        </p:spPr>
        <p:style>
          <a:lnRef idx="0">
            <a:schemeClr val="accent6"/>
          </a:lnRef>
          <a:fillRef idx="3">
            <a:schemeClr val="accent6"/>
          </a:fillRef>
          <a:effectRef idx="3">
            <a:schemeClr val="accent6"/>
          </a:effectRef>
          <a:fontRef idx="minor">
            <a:schemeClr val="lt1"/>
          </a:fontRef>
        </p:style>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2400" dirty="0" err="1">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endParaRPr lang="en-US" altLang="zh-CN" sz="24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graphic</a:t>
            </a:r>
            <a:endParaRPr lang="zh-CN" altLang="en-US"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文本框 6"/>
          <p:cNvSpPr txBox="1"/>
          <p:nvPr/>
        </p:nvSpPr>
        <p:spPr>
          <a:xfrm>
            <a:off x="1733451" y="4550545"/>
            <a:ext cx="5011308" cy="46166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CN" sz="2400" dirty="0" err="1">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Holo</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whole</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，整体、全局、全部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5" name="TextBox 4"/>
          <p:cNvSpPr txBox="1"/>
          <p:nvPr/>
        </p:nvSpPr>
        <p:spPr>
          <a:xfrm>
            <a:off x="395536" y="483518"/>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玻姆的鱼</a:t>
            </a:r>
          </a:p>
        </p:txBody>
      </p:sp>
      <p:pic>
        <p:nvPicPr>
          <p:cNvPr id="4" name="图片 3"/>
          <p:cNvPicPr>
            <a:picLocks noChangeAspect="1"/>
          </p:cNvPicPr>
          <p:nvPr/>
        </p:nvPicPr>
        <p:blipFill>
          <a:blip r:embed="rId2" cstate="screen"/>
          <a:stretch>
            <a:fillRect/>
          </a:stretch>
        </p:blipFill>
        <p:spPr>
          <a:xfrm>
            <a:off x="539552" y="1142554"/>
            <a:ext cx="2250857" cy="1266527"/>
          </a:xfrm>
          <a:prstGeom prst="rect">
            <a:avLst/>
          </a:prstGeom>
        </p:spPr>
      </p:pic>
      <p:sp>
        <p:nvSpPr>
          <p:cNvPr id="7" name="TextBox 6"/>
          <p:cNvSpPr txBox="1"/>
          <p:nvPr/>
        </p:nvSpPr>
        <p:spPr>
          <a:xfrm>
            <a:off x="2915816" y="714350"/>
            <a:ext cx="4752528" cy="677108"/>
          </a:xfrm>
          <a:prstGeom prst="rect">
            <a:avLst/>
          </a:prstGeom>
          <a:noFill/>
          <a:ln>
            <a:solidFill>
              <a:schemeClr val="bg1">
                <a:lumMod val="85000"/>
              </a:schemeClr>
            </a:solidFill>
          </a:ln>
        </p:spPr>
        <p:txBody>
          <a:bodyPr wrap="square" rtlCol="0">
            <a:spAutoFit/>
          </a:bodyPr>
          <a:lstStyle/>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现实中，</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全息可能是永远都达不到的</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但，我们仍然要执着地追求全息。</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pic>
        <p:nvPicPr>
          <p:cNvPr id="8" name="图片 7"/>
          <p:cNvPicPr>
            <a:picLocks noChangeAspect="1"/>
          </p:cNvPicPr>
          <p:nvPr/>
        </p:nvPicPr>
        <p:blipFill>
          <a:blip r:embed="rId3"/>
          <a:stretch>
            <a:fillRect/>
          </a:stretch>
        </p:blipFill>
        <p:spPr>
          <a:xfrm>
            <a:off x="591706" y="2499742"/>
            <a:ext cx="2885106" cy="1800000"/>
          </a:xfrm>
          <a:prstGeom prst="rect">
            <a:avLst/>
          </a:prstGeom>
          <a:ln w="3175">
            <a:solidFill>
              <a:schemeClr val="tx1"/>
            </a:solidFill>
          </a:ln>
        </p:spPr>
      </p:pic>
      <p:pic>
        <p:nvPicPr>
          <p:cNvPr id="10" name="图片 9"/>
          <p:cNvPicPr>
            <a:picLocks noChangeAspect="1"/>
          </p:cNvPicPr>
          <p:nvPr/>
        </p:nvPicPr>
        <p:blipFill rotWithShape="1">
          <a:blip r:embed="rId4" cstate="screen"/>
          <a:srcRect/>
          <a:stretch>
            <a:fillRect/>
          </a:stretch>
        </p:blipFill>
        <p:spPr>
          <a:xfrm>
            <a:off x="4537487" y="2499742"/>
            <a:ext cx="2880320" cy="1800000"/>
          </a:xfrm>
          <a:prstGeom prst="rect">
            <a:avLst/>
          </a:prstGeom>
          <a:ln w="3175">
            <a:solidFill>
              <a:schemeClr val="tx1"/>
            </a:solidFill>
          </a:ln>
        </p:spPr>
      </p:pic>
      <p:sp>
        <p:nvSpPr>
          <p:cNvPr id="11" name="文本框 10"/>
          <p:cNvSpPr txBox="1"/>
          <p:nvPr/>
        </p:nvSpPr>
        <p:spPr>
          <a:xfrm>
            <a:off x="2981307" y="1811310"/>
            <a:ext cx="3082895" cy="58477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新闻探求</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真相</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2" name="三十二角星 11"/>
          <p:cNvSpPr/>
          <p:nvPr/>
        </p:nvSpPr>
        <p:spPr>
          <a:xfrm>
            <a:off x="5847075" y="1347614"/>
            <a:ext cx="1946676" cy="1512168"/>
          </a:xfrm>
          <a:prstGeom prst="star32">
            <a:avLst>
              <a:gd name="adj" fmla="val 43818"/>
            </a:avLst>
          </a:prstGeom>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sp>
        <p:nvSpPr>
          <p:cNvPr id="3" name="文本框 2"/>
          <p:cNvSpPr txBox="1"/>
          <p:nvPr/>
        </p:nvSpPr>
        <p:spPr>
          <a:xfrm>
            <a:off x="251520" y="4462836"/>
            <a:ext cx="808266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绝对真理</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需要</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100%</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的全息，否则都是</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相对真理</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627534"/>
            <a:ext cx="1800493" cy="369332"/>
          </a:xfrm>
          <a:prstGeom prst="rect">
            <a:avLst/>
          </a:prstGeom>
          <a:noFill/>
        </p:spPr>
        <p:txBody>
          <a:bodyPr wrap="none" rtlCol="0">
            <a:spAutoFit/>
          </a:bodyPr>
          <a:lstStyle/>
          <a:p>
            <a:r>
              <a:rPr lang="zh-CN" altLang="en-US" dirty="0">
                <a:solidFill>
                  <a:srgbClr val="00CCFF"/>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全息的通俗含义</a:t>
            </a:r>
          </a:p>
        </p:txBody>
      </p:sp>
      <p:sp>
        <p:nvSpPr>
          <p:cNvPr id="6" name="矩形 5"/>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5" name="TextBox 4"/>
          <p:cNvSpPr txBox="1"/>
          <p:nvPr/>
        </p:nvSpPr>
        <p:spPr>
          <a:xfrm>
            <a:off x="674668" y="1131590"/>
            <a:ext cx="2031325" cy="3416320"/>
          </a:xfrm>
          <a:prstGeom prst="rect">
            <a:avLst/>
          </a:prstGeom>
          <a:noFill/>
          <a:ln w="3175">
            <a:solidFill>
              <a:schemeClr val="bg1">
                <a:lumMod val="85000"/>
              </a:schemeClr>
            </a:solidFill>
          </a:ln>
        </p:spPr>
        <p:txBody>
          <a:bodyPr wrap="none" rtlCol="0">
            <a:spAutoFit/>
          </a:bodyPr>
          <a:lstStyle/>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信息完备</a:t>
            </a:r>
            <a:endParaRPr lang="en-US" altLang="zh-CN"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信息全面</a:t>
            </a:r>
            <a:endParaRPr lang="en-US" altLang="zh-CN"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信息高维</a:t>
            </a:r>
            <a:endParaRPr lang="en-US" altLang="zh-CN"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信息丰富</a:t>
            </a:r>
            <a:endParaRPr lang="en-US" altLang="zh-CN"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信息主导</a:t>
            </a:r>
            <a:endParaRPr lang="en-US" altLang="zh-CN"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6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信息永存</a:t>
            </a:r>
          </a:p>
        </p:txBody>
      </p:sp>
      <p:sp>
        <p:nvSpPr>
          <p:cNvPr id="7" name="文本框 6"/>
          <p:cNvSpPr txBox="1"/>
          <p:nvPr/>
        </p:nvSpPr>
        <p:spPr>
          <a:xfrm>
            <a:off x="5644957" y="59940"/>
            <a:ext cx="2498844"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全息原理</a:t>
            </a:r>
          </a:p>
        </p:txBody>
      </p:sp>
      <p:sp>
        <p:nvSpPr>
          <p:cNvPr id="2" name="文本框 1"/>
          <p:cNvSpPr txBox="1"/>
          <p:nvPr/>
        </p:nvSpPr>
        <p:spPr>
          <a:xfrm>
            <a:off x="3275856" y="2978250"/>
            <a:ext cx="4536504" cy="1569660"/>
          </a:xfrm>
          <a:prstGeom prst="rect">
            <a:avLst/>
          </a:prstGeom>
          <a:noFill/>
          <a:ln w="3175">
            <a:solidFill>
              <a:srgbClr val="FFFF00"/>
            </a:solidFill>
          </a:ln>
        </p:spPr>
        <p:txBody>
          <a:bodyPr wrap="square" rtlCol="0">
            <a:spAutoFit/>
          </a:bodyPr>
          <a:lstStyle/>
          <a:p>
            <a:pPr indent="271780" algn="just"/>
            <a:r>
              <a:rPr lang="zh-CN" altLang="en-US" sz="2400"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全息是一种理想状态，越接近越能掌握系统性质，但现实中，完全的全息是不可能达到的。</a:t>
            </a:r>
            <a:endParaRPr lang="en-US" altLang="zh-CN" sz="2400"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71780"/>
            <a:r>
              <a:rPr lang="zh-CN" altLang="en-US" sz="2400" dirty="0">
                <a:solidFill>
                  <a:srgbClr val="FFFF00"/>
                </a:solidFill>
                <a:effectLst>
                  <a:glow rad="228600">
                    <a:schemeClr val="accent2">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既要努力追寻，又要适可而止。</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384026" y="1556066"/>
            <a:ext cx="3644358" cy="3435846"/>
            <a:chOff x="2987824" y="987574"/>
            <a:chExt cx="3644358" cy="3435846"/>
          </a:xfrm>
        </p:grpSpPr>
        <p:pic>
          <p:nvPicPr>
            <p:cNvPr id="13" name="图片 12" descr="底特律.png"/>
            <p:cNvPicPr>
              <a:picLocks noChangeAspect="1"/>
            </p:cNvPicPr>
            <p:nvPr/>
          </p:nvPicPr>
          <p:blipFill>
            <a:blip r:embed="rId2" cstate="screen"/>
            <a:srcRect/>
            <a:stretch>
              <a:fillRect/>
            </a:stretch>
          </p:blipFill>
          <p:spPr>
            <a:xfrm>
              <a:off x="2987824" y="987574"/>
              <a:ext cx="3644358" cy="3435846"/>
            </a:xfrm>
            <a:prstGeom prst="rect">
              <a:avLst/>
            </a:prstGeom>
          </p:spPr>
        </p:pic>
        <p:sp>
          <p:nvSpPr>
            <p:cNvPr id="14" name="TextBox 8"/>
            <p:cNvSpPr txBox="1"/>
            <p:nvPr/>
          </p:nvSpPr>
          <p:spPr>
            <a:xfrm>
              <a:off x="3131840" y="2283718"/>
              <a:ext cx="836046"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dirty="0">
                  <a:ea typeface="楷体" panose="02010609060101010101" pitchFamily="49" charset="-122"/>
                  <a:cs typeface="Arial Black" panose="020B0A04020102020204" pitchFamily="34" charset="0"/>
                </a:rPr>
                <a:t>1916</a:t>
              </a:r>
              <a:endParaRPr lang="zh-CN" altLang="en-US" dirty="0">
                <a:ea typeface="楷体" panose="02010609060101010101" pitchFamily="49" charset="-122"/>
                <a:cs typeface="Arial Black" panose="020B0A04020102020204" pitchFamily="34" charset="0"/>
              </a:endParaRPr>
            </a:p>
          </p:txBody>
        </p:sp>
        <p:sp>
          <p:nvSpPr>
            <p:cNvPr id="15" name="TextBox 11"/>
            <p:cNvSpPr txBox="1"/>
            <p:nvPr/>
          </p:nvSpPr>
          <p:spPr>
            <a:xfrm>
              <a:off x="4932040" y="2283718"/>
              <a:ext cx="836046"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dirty="0">
                  <a:ea typeface="楷体" panose="02010609060101010101" pitchFamily="49" charset="-122"/>
                  <a:cs typeface="Arial Black" panose="020B0A04020102020204" pitchFamily="34" charset="0"/>
                </a:rPr>
                <a:t>1950</a:t>
              </a:r>
              <a:endParaRPr lang="zh-CN" altLang="en-US" dirty="0">
                <a:ea typeface="楷体" panose="02010609060101010101" pitchFamily="49" charset="-122"/>
                <a:cs typeface="Arial Black" panose="020B0A04020102020204" pitchFamily="34" charset="0"/>
              </a:endParaRPr>
            </a:p>
          </p:txBody>
        </p:sp>
        <p:sp>
          <p:nvSpPr>
            <p:cNvPr id="16" name="TextBox 12"/>
            <p:cNvSpPr txBox="1"/>
            <p:nvPr/>
          </p:nvSpPr>
          <p:spPr>
            <a:xfrm>
              <a:off x="3131840" y="4011910"/>
              <a:ext cx="836046"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dirty="0">
                  <a:ea typeface="楷体" panose="02010609060101010101" pitchFamily="49" charset="-122"/>
                  <a:cs typeface="Arial Black" panose="020B0A04020102020204" pitchFamily="34" charset="0"/>
                </a:rPr>
                <a:t>1960</a:t>
              </a:r>
              <a:endParaRPr lang="zh-CN" altLang="en-US" dirty="0">
                <a:ea typeface="楷体" panose="02010609060101010101" pitchFamily="49" charset="-122"/>
                <a:cs typeface="Arial Black" panose="020B0A04020102020204" pitchFamily="34" charset="0"/>
              </a:endParaRPr>
            </a:p>
          </p:txBody>
        </p:sp>
        <p:sp>
          <p:nvSpPr>
            <p:cNvPr id="17" name="TextBox 13"/>
            <p:cNvSpPr txBox="1"/>
            <p:nvPr/>
          </p:nvSpPr>
          <p:spPr>
            <a:xfrm>
              <a:off x="4932040" y="4011910"/>
              <a:ext cx="836046"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altLang="zh-CN" dirty="0">
                  <a:ea typeface="楷体" panose="02010609060101010101" pitchFamily="49" charset="-122"/>
                  <a:cs typeface="Arial Black" panose="020B0A04020102020204" pitchFamily="34" charset="0"/>
                </a:rPr>
                <a:t>1994</a:t>
              </a:r>
              <a:endParaRPr lang="zh-CN" altLang="en-US" dirty="0">
                <a:ea typeface="楷体" panose="02010609060101010101" pitchFamily="49" charset="-122"/>
                <a:cs typeface="Arial Black" panose="020B0A04020102020204" pitchFamily="34" charset="0"/>
              </a:endParaRPr>
            </a:p>
          </p:txBody>
        </p:sp>
      </p:grpSp>
      <p:sp>
        <p:nvSpPr>
          <p:cNvPr id="18" name="TextBox 1"/>
          <p:cNvSpPr txBox="1"/>
          <p:nvPr/>
        </p:nvSpPr>
        <p:spPr>
          <a:xfrm>
            <a:off x="4168002" y="1173981"/>
            <a:ext cx="3724096"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底特律：</a:t>
            </a:r>
            <a:r>
              <a:rPr lang="zh-CN" altLang="en-US" sz="2000" dirty="0">
                <a:latin typeface="幼圆" panose="02010509060101010101" pitchFamily="49" charset="-122"/>
                <a:ea typeface="幼圆" panose="02010509060101010101" pitchFamily="49" charset="-122"/>
                <a:cs typeface="Arial Black" panose="020B0A04020102020204" pitchFamily="34" charset="0"/>
              </a:rPr>
              <a:t>过度规划和粗暴干预</a:t>
            </a:r>
          </a:p>
        </p:txBody>
      </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9" name="TextBox 8"/>
          <p:cNvSpPr txBox="1"/>
          <p:nvPr/>
        </p:nvSpPr>
        <p:spPr>
          <a:xfrm>
            <a:off x="548621" y="1245989"/>
            <a:ext cx="2339102" cy="46166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城市规划的失败</a:t>
            </a:r>
          </a:p>
        </p:txBody>
      </p:sp>
      <p:sp>
        <p:nvSpPr>
          <p:cNvPr id="11" name="TextBox 10"/>
          <p:cNvSpPr txBox="1"/>
          <p:nvPr/>
        </p:nvSpPr>
        <p:spPr>
          <a:xfrm>
            <a:off x="488077" y="4190427"/>
            <a:ext cx="4121641" cy="707886"/>
          </a:xfrm>
          <a:prstGeom prst="rect">
            <a:avLst/>
          </a:prstGeom>
          <a:noFill/>
        </p:spPr>
        <p:txBody>
          <a:bodyPr wrap="none" rtlCol="0">
            <a:spAutoFit/>
          </a:bodyPr>
          <a:lstStyle/>
          <a:p>
            <a:pPr marL="342900" indent="-342900">
              <a:buFont typeface="Wingdings" panose="05000000000000000000" pitchFamily="2" charset="2"/>
              <a:buChar char="n"/>
            </a:pP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代偿功能</a:t>
            </a:r>
            <a:endPar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342900" indent="-342900">
              <a:buFont typeface="Wingdings" panose="05000000000000000000" pitchFamily="2" charset="2"/>
              <a:buChar char="n"/>
            </a:pP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冗余、孤岛是有意义的，必要的</a:t>
            </a:r>
          </a:p>
        </p:txBody>
      </p:sp>
      <p:sp>
        <p:nvSpPr>
          <p:cNvPr id="4" name="TextBox 3"/>
          <p:cNvSpPr txBox="1"/>
          <p:nvPr/>
        </p:nvSpPr>
        <p:spPr>
          <a:xfrm>
            <a:off x="462009" y="325230"/>
            <a:ext cx="4185761" cy="923330"/>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全息有机系统论的思想基础之二：</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 </a:t>
            </a:r>
            <a:r>
              <a:rPr lang="en-US" altLang="zh-CN"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关于有机</a:t>
            </a:r>
            <a:endParaRPr lang="zh-CN" altLang="en-US" sz="36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19" name="TextBox 15"/>
          <p:cNvSpPr txBox="1"/>
          <p:nvPr/>
        </p:nvSpPr>
        <p:spPr>
          <a:xfrm rot="21341711">
            <a:off x="5211069" y="-65014"/>
            <a:ext cx="2887088" cy="1336834"/>
          </a:xfrm>
          <a:prstGeom prst="star32">
            <a:avLst>
              <a:gd name="adj" fmla="val 453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机械系统论</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的失败</a:t>
            </a:r>
          </a:p>
        </p:txBody>
      </p:sp>
      <p:sp>
        <p:nvSpPr>
          <p:cNvPr id="20" name="TextBox 2"/>
          <p:cNvSpPr txBox="1"/>
          <p:nvPr/>
        </p:nvSpPr>
        <p:spPr>
          <a:xfrm>
            <a:off x="496972" y="1704328"/>
            <a:ext cx="3426955" cy="2585323"/>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一厢情愿：工业区、住宅区、商业区，截然分开，貌似有序，带来拥堵等一系列问题</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多轮过度干预，违反客观规律</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伪理性的机械系统观</a:t>
            </a:r>
            <a:endPar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人类对复杂系统过于自信</a:t>
            </a:r>
            <a:endPar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大庆好一些</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：万达</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唐人</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323528" y="267494"/>
            <a:ext cx="264687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德勒兹的块茎结构</a:t>
            </a:r>
          </a:p>
        </p:txBody>
      </p:sp>
      <p:pic>
        <p:nvPicPr>
          <p:cNvPr id="12290" name="Picture 2"/>
          <p:cNvPicPr>
            <a:picLocks noChangeAspect="1" noChangeArrowheads="1"/>
          </p:cNvPicPr>
          <p:nvPr/>
        </p:nvPicPr>
        <p:blipFill>
          <a:blip r:embed="rId2" cstate="screen"/>
          <a:srcRect/>
          <a:stretch>
            <a:fillRect/>
          </a:stretch>
        </p:blipFill>
        <p:spPr bwMode="auto">
          <a:xfrm>
            <a:off x="395537" y="849458"/>
            <a:ext cx="1008112" cy="1146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646967" y="915566"/>
            <a:ext cx="2492990" cy="677108"/>
          </a:xfrm>
          <a:prstGeom prst="rect">
            <a:avLst/>
          </a:prstGeom>
        </p:spPr>
        <p:txBody>
          <a:bodyPr wrap="none">
            <a:spAutoFit/>
          </a:bodyPr>
          <a:lstStyle/>
          <a:p>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法国后现代主义哲学家</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吉尔</a:t>
            </a:r>
            <a:r>
              <a:rPr lang="en-US" altLang="zh-CN" sz="20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德勒兹</a:t>
            </a:r>
            <a:endParaRPr lang="en-US" altLang="zh-CN" sz="20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7" name="矩形 6"/>
          <p:cNvSpPr/>
          <p:nvPr/>
        </p:nvSpPr>
        <p:spPr>
          <a:xfrm>
            <a:off x="467544" y="1995686"/>
            <a:ext cx="3960440" cy="2862322"/>
          </a:xfrm>
          <a:prstGeom prst="rect">
            <a:avLst/>
          </a:prstGeom>
          <a:ln>
            <a:solidFill>
              <a:schemeClr val="bg1">
                <a:lumMod val="85000"/>
              </a:schemeClr>
            </a:solidFill>
          </a:ln>
        </p:spPr>
        <p:txBody>
          <a:bodyPr wrap="square">
            <a:spAutoFit/>
          </a:bodyPr>
          <a:lstStyle/>
          <a:p>
            <a:pPr indent="36068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德勒兹认为，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系统化、层级化的树状思维限制了人们思想的发展方向</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，并提出了与树状思维相对立的“块茎”思维方式。块茎思维反对统一并废弃二分，舒展块茎以便多元化，从而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形成新的联结，创造新的关系</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。块茎思维所具有的接续和异质性相混合的原则、繁殖性原则、无意指断裂原则以及绘图和贴花原则是当代科学进行发明创造的思维工具箱。</a:t>
            </a:r>
          </a:p>
        </p:txBody>
      </p:sp>
      <p:sp>
        <p:nvSpPr>
          <p:cNvPr id="4" name="AutoShape 2" descr="http://ep7atq.bay.livefilestore.com/y1p754X5V72Kz5fTE55aSaezeGXsEGgAuXvjnmDNv7MCNpOAKomf7em2jYZPvEK_zqW6G51NhA_Qo3kdBTPFKGoOL0ar-8BMiaG/2009-12-3-comic.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ea typeface="幼圆" panose="02010509060101010101" pitchFamily="49" charset="-122"/>
              <a:cs typeface="Arial Black" panose="020B0A04020102020204" pitchFamily="34" charset="0"/>
            </a:endParaRPr>
          </a:p>
        </p:txBody>
      </p:sp>
      <p:pic>
        <p:nvPicPr>
          <p:cNvPr id="2051" name="Picture 3"/>
          <p:cNvPicPr>
            <a:picLocks noChangeAspect="1" noChangeArrowheads="1"/>
          </p:cNvPicPr>
          <p:nvPr/>
        </p:nvPicPr>
        <p:blipFill rotWithShape="1">
          <a:blip r:embed="rId3" cstate="screen"/>
          <a:srcRect/>
          <a:stretch>
            <a:fillRect/>
          </a:stretch>
        </p:blipFill>
        <p:spPr bwMode="auto">
          <a:xfrm>
            <a:off x="4817231" y="2706861"/>
            <a:ext cx="2752025" cy="21691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43294" y="932328"/>
            <a:ext cx="2525050" cy="1200329"/>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r>
              <a:rPr lang="zh-CN" altLang="en-US" sz="36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解构主义</a:t>
            </a:r>
            <a:endParaRPr lang="en-US" altLang="zh-CN" sz="36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sz="36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向大树宣战</a:t>
            </a:r>
          </a:p>
        </p:txBody>
      </p:sp>
      <p:sp>
        <p:nvSpPr>
          <p:cNvPr id="12" name="矩形 11"/>
          <p:cNvSpPr/>
          <p:nvPr/>
        </p:nvSpPr>
        <p:spPr>
          <a:xfrm>
            <a:off x="4889239" y="2202805"/>
            <a:ext cx="2779105" cy="338554"/>
          </a:xfrm>
          <a:prstGeom prst="rect">
            <a:avLst/>
          </a:prstGeom>
        </p:spPr>
        <p:txBody>
          <a:bodyPr wrap="square">
            <a:spAutoFit/>
          </a:bodyPr>
          <a:lstStyle/>
          <a:p>
            <a:pPr algn="r"/>
            <a:r>
              <a:rPr lang="zh-CN" altLang="en-US" sz="16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块茎：相对于“树状”而言</a:t>
            </a:r>
          </a:p>
        </p:txBody>
      </p:sp>
      <p:sp>
        <p:nvSpPr>
          <p:cNvPr id="11" name="文本框 10"/>
          <p:cNvSpPr txBox="1"/>
          <p:nvPr/>
        </p:nvSpPr>
        <p:spPr>
          <a:xfrm>
            <a:off x="5380715" y="42988"/>
            <a:ext cx="2498844"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13" name="文本框 12">
            <a:hlinkClick r:id="rId4" action="ppaction://hlinksldjump"/>
          </p:cNvPr>
          <p:cNvSpPr txBox="1"/>
          <p:nvPr/>
        </p:nvSpPr>
        <p:spPr>
          <a:xfrm>
            <a:off x="8243245" y="175035"/>
            <a:ext cx="88112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BSV3KJJG</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555526"/>
            <a:ext cx="1826141"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grpSp>
        <p:nvGrpSpPr>
          <p:cNvPr id="4" name="组合 3"/>
          <p:cNvGrpSpPr/>
          <p:nvPr/>
        </p:nvGrpSpPr>
        <p:grpSpPr>
          <a:xfrm>
            <a:off x="3671171" y="1275606"/>
            <a:ext cx="4158649" cy="3273358"/>
            <a:chOff x="3635896" y="848511"/>
            <a:chExt cx="4158649" cy="3273358"/>
          </a:xfrm>
        </p:grpSpPr>
        <p:pic>
          <p:nvPicPr>
            <p:cNvPr id="3074" name="Picture 2"/>
            <p:cNvPicPr>
              <a:picLocks noChangeArrowheads="1"/>
            </p:cNvPicPr>
            <p:nvPr/>
          </p:nvPicPr>
          <p:blipFill rotWithShape="1">
            <a:blip r:embed="rId2" cstate="screen"/>
            <a:srcRect/>
            <a:stretch>
              <a:fillRect/>
            </a:stretch>
          </p:blipFill>
          <p:spPr bwMode="auto">
            <a:xfrm>
              <a:off x="5749745" y="848511"/>
              <a:ext cx="2044800" cy="1047600"/>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rrowheads="1"/>
            </p:cNvPicPr>
            <p:nvPr/>
          </p:nvPicPr>
          <p:blipFill>
            <a:blip r:embed="rId3" cstate="screen"/>
            <a:srcRect/>
            <a:stretch>
              <a:fillRect/>
            </a:stretch>
          </p:blipFill>
          <p:spPr bwMode="auto">
            <a:xfrm>
              <a:off x="3635896" y="848511"/>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rrowheads="1"/>
            </p:cNvPicPr>
            <p:nvPr/>
          </p:nvPicPr>
          <p:blipFill>
            <a:blip r:embed="rId4" cstate="screen"/>
            <a:srcRect/>
            <a:stretch>
              <a:fillRect/>
            </a:stretch>
          </p:blipFill>
          <p:spPr bwMode="auto">
            <a:xfrm>
              <a:off x="3635896"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rrowheads="1"/>
            </p:cNvPicPr>
            <p:nvPr/>
          </p:nvPicPr>
          <p:blipFill>
            <a:blip r:embed="rId5" cstate="screen"/>
            <a:srcRect/>
            <a:stretch>
              <a:fillRect/>
            </a:stretch>
          </p:blipFill>
          <p:spPr bwMode="auto">
            <a:xfrm>
              <a:off x="3635896"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rrowheads="1"/>
            </p:cNvPicPr>
            <p:nvPr/>
          </p:nvPicPr>
          <p:blipFill rotWithShape="1">
            <a:blip r:embed="rId6" cstate="screen"/>
            <a:srcRect/>
            <a:stretch>
              <a:fillRect/>
            </a:stretch>
          </p:blipFill>
          <p:spPr bwMode="auto">
            <a:xfrm>
              <a:off x="5749745"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rrowheads="1"/>
            </p:cNvPicPr>
            <p:nvPr/>
          </p:nvPicPr>
          <p:blipFill>
            <a:blip r:embed="rId7" cstate="screen"/>
            <a:srcRect/>
            <a:stretch>
              <a:fillRect/>
            </a:stretch>
          </p:blipFill>
          <p:spPr bwMode="auto">
            <a:xfrm>
              <a:off x="5749745"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467544" y="1308770"/>
            <a:ext cx="2952328" cy="1200329"/>
          </a:xfrm>
          <a:prstGeom prst="rect">
            <a:avLst/>
          </a:prstGeom>
        </p:spPr>
        <p:txBody>
          <a:bodyPr wrap="square">
            <a:spAutoFit/>
          </a:bodyPr>
          <a:lstStyle/>
          <a:p>
            <a:pPr indent="269875" algn="just"/>
            <a:r>
              <a:rPr lang="zh-CN" altLang="en-US" dirty="0">
                <a:latin typeface="幼圆" panose="02010509060101010101" pitchFamily="49" charset="-122"/>
                <a:ea typeface="幼圆" panose="02010509060101010101" pitchFamily="49" charset="-122"/>
                <a:cs typeface="Arial Black" panose="020B0A04020102020204" pitchFamily="34" charset="0"/>
              </a:rPr>
              <a:t>“树状”模式具有中心论、规范化和等级制的特征，而“块茎”则是非中心、无规则、多元化的形态。</a:t>
            </a:r>
          </a:p>
        </p:txBody>
      </p:sp>
      <p:sp>
        <p:nvSpPr>
          <p:cNvPr id="6" name="矩形 5"/>
          <p:cNvSpPr/>
          <p:nvPr/>
        </p:nvSpPr>
        <p:spPr>
          <a:xfrm>
            <a:off x="539552" y="2571750"/>
            <a:ext cx="2880320" cy="1631216"/>
          </a:xfrm>
          <a:prstGeom prst="rect">
            <a:avLst/>
          </a:prstGeom>
        </p:spPr>
        <p:txBody>
          <a:bodyPr wrap="square">
            <a:spAutoFit/>
          </a:bodyPr>
          <a:lstStyle/>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块茎思维的一项主要原则就是：</a:t>
            </a: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多样性永远大于同一性！</a:t>
            </a:r>
          </a:p>
          <a:p>
            <a:endPar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世界的本来面目，客观规律。</a:t>
            </a:r>
          </a:p>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世界可以被改造，但不能无限。</a:t>
            </a:r>
          </a:p>
          <a:p>
            <a:r>
              <a:rPr lang="zh-CN" altLang="en-US" sz="1600" dirty="0">
                <a:latin typeface="方正超粗黑简体" panose="03000509000000000000" pitchFamily="65" charset="-122"/>
                <a:ea typeface="方正超粗黑简体" panose="03000509000000000000" pitchFamily="65" charset="-122"/>
                <a:cs typeface="Arial Black" panose="020B0A04020102020204" pitchFamily="34" charset="0"/>
              </a:rPr>
              <a:t>与世界死磕到底一定会失败的。</a:t>
            </a:r>
          </a:p>
        </p:txBody>
      </p:sp>
      <p:sp>
        <p:nvSpPr>
          <p:cNvPr id="8" name="TextBox 7"/>
          <p:cNvSpPr txBox="1"/>
          <p:nvPr/>
        </p:nvSpPr>
        <p:spPr>
          <a:xfrm>
            <a:off x="4471721" y="1945164"/>
            <a:ext cx="1210588"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根茎类植物</a:t>
            </a:r>
          </a:p>
        </p:txBody>
      </p:sp>
      <p:sp>
        <p:nvSpPr>
          <p:cNvPr id="15" name="TextBox 14"/>
          <p:cNvSpPr txBox="1"/>
          <p:nvPr/>
        </p:nvSpPr>
        <p:spPr>
          <a:xfrm>
            <a:off x="6784390" y="1945164"/>
            <a:ext cx="1005403"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信息孤岛</a:t>
            </a:r>
          </a:p>
        </p:txBody>
      </p:sp>
      <p:sp>
        <p:nvSpPr>
          <p:cNvPr id="16" name="TextBox 15"/>
          <p:cNvSpPr txBox="1"/>
          <p:nvPr/>
        </p:nvSpPr>
        <p:spPr>
          <a:xfrm>
            <a:off x="6989574" y="3059068"/>
            <a:ext cx="800219"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互联网</a:t>
            </a:r>
          </a:p>
        </p:txBody>
      </p:sp>
      <p:sp>
        <p:nvSpPr>
          <p:cNvPr id="17" name="TextBox 16"/>
          <p:cNvSpPr txBox="1"/>
          <p:nvPr/>
        </p:nvSpPr>
        <p:spPr>
          <a:xfrm>
            <a:off x="5087274" y="4170075"/>
            <a:ext cx="595035"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大脑</a:t>
            </a:r>
          </a:p>
        </p:txBody>
      </p:sp>
      <p:sp>
        <p:nvSpPr>
          <p:cNvPr id="18" name="TextBox 17"/>
          <p:cNvSpPr txBox="1"/>
          <p:nvPr/>
        </p:nvSpPr>
        <p:spPr>
          <a:xfrm>
            <a:off x="4676906" y="3059068"/>
            <a:ext cx="1005403"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社会发展</a:t>
            </a:r>
          </a:p>
        </p:txBody>
      </p:sp>
      <p:sp>
        <p:nvSpPr>
          <p:cNvPr id="19" name="TextBox 18"/>
          <p:cNvSpPr txBox="1"/>
          <p:nvPr/>
        </p:nvSpPr>
        <p:spPr>
          <a:xfrm>
            <a:off x="6784390" y="4170075"/>
            <a:ext cx="1005403" cy="338554"/>
          </a:xfrm>
          <a:prstGeom prst="rect">
            <a:avLst/>
          </a:prstGeom>
          <a:solidFill>
            <a:schemeClr val="bg1">
              <a:alpha val="69000"/>
            </a:schemeClr>
          </a:solidFill>
        </p:spPr>
        <p:txBody>
          <a:bodyPr wrap="non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经济结构</a:t>
            </a:r>
          </a:p>
        </p:txBody>
      </p:sp>
      <p:sp>
        <p:nvSpPr>
          <p:cNvPr id="9" name="TextBox 8"/>
          <p:cNvSpPr txBox="1"/>
          <p:nvPr/>
        </p:nvSpPr>
        <p:spPr>
          <a:xfrm>
            <a:off x="583508" y="4299942"/>
            <a:ext cx="2754280" cy="523220"/>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块茎结构更有机</a:t>
            </a:r>
          </a:p>
        </p:txBody>
      </p:sp>
      <p:sp>
        <p:nvSpPr>
          <p:cNvPr id="10" name="文本框 9"/>
          <p:cNvSpPr txBox="1"/>
          <p:nvPr/>
        </p:nvSpPr>
        <p:spPr>
          <a:xfrm>
            <a:off x="4692820" y="478203"/>
            <a:ext cx="2531834" cy="519351"/>
          </a:xfrm>
          <a:prstGeom prst="wedgeEllipseCallout">
            <a:avLst>
              <a:gd name="adj1" fmla="val 18517"/>
              <a:gd name="adj2" fmla="val 116371"/>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为信息孤岛正名</a:t>
            </a:r>
          </a:p>
        </p:txBody>
      </p:sp>
      <p:sp>
        <p:nvSpPr>
          <p:cNvPr id="7" name="TextBox 6"/>
          <p:cNvSpPr txBox="1"/>
          <p:nvPr/>
        </p:nvSpPr>
        <p:spPr>
          <a:xfrm>
            <a:off x="6948264" y="771550"/>
            <a:ext cx="646331"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实例</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矩形 3"/>
          <p:cNvSpPr/>
          <p:nvPr/>
        </p:nvSpPr>
        <p:spPr>
          <a:xfrm>
            <a:off x="645300" y="1116010"/>
            <a:ext cx="2414444" cy="1477328"/>
          </a:xfrm>
          <a:prstGeom prst="rect">
            <a:avLst/>
          </a:prstGeom>
        </p:spPr>
        <p:txBody>
          <a:bodyPr wrap="square">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土豆比树容易成活</a:t>
            </a: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土豆能休眠</a:t>
            </a: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土豆不怕抠</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土豆可以互相替代</a:t>
            </a: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土豆能够自繁殖</a:t>
            </a:r>
          </a:p>
        </p:txBody>
      </p:sp>
      <p:sp>
        <p:nvSpPr>
          <p:cNvPr id="7" name="TextBox 6"/>
          <p:cNvSpPr txBox="1"/>
          <p:nvPr/>
        </p:nvSpPr>
        <p:spPr>
          <a:xfrm>
            <a:off x="565252" y="411510"/>
            <a:ext cx="2754280" cy="523220"/>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块茎结构更有机</a:t>
            </a:r>
          </a:p>
        </p:txBody>
      </p:sp>
      <p:sp>
        <p:nvSpPr>
          <p:cNvPr id="5" name="矩形 4"/>
          <p:cNvSpPr/>
          <p:nvPr/>
        </p:nvSpPr>
        <p:spPr>
          <a:xfrm>
            <a:off x="3797336" y="1328535"/>
            <a:ext cx="3960440" cy="3693319"/>
          </a:xfrm>
          <a:prstGeom prst="rect">
            <a:avLst/>
          </a:prstGeom>
          <a:ln>
            <a:noFill/>
          </a:ln>
        </p:spPr>
        <p:txBody>
          <a:bodyPr wrap="square">
            <a:spAutoFit/>
          </a:bodyPr>
          <a:lstStyle/>
          <a:p>
            <a:endParaRPr lang="en-US" altLang="zh-CN" sz="1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块茎结构系统的特点：</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endParaRPr lang="zh-CN" altLang="en-US" dirty="0">
              <a:ln>
                <a:solidFill>
                  <a:srgbClr val="FFFF00"/>
                </a:solidFill>
              </a:ln>
              <a:latin typeface="幼圆" panose="02010509060101010101" pitchFamily="49" charset="-122"/>
              <a:ea typeface="幼圆" panose="02010509060101010101" pitchFamily="49" charset="-122"/>
              <a:cs typeface="Arial Black" panose="020B0A04020102020204" pitchFamily="34" charset="0"/>
            </a:endParaRP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cs typeface="Arial Black" panose="020B0A04020102020204" pitchFamily="34" charset="0"/>
              </a:rPr>
              <a:t>中心点不重要，可有可无。</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cs typeface="Arial Black" panose="020B0A04020102020204" pitchFamily="34" charset="0"/>
              </a:rPr>
              <a:t>块，与根，与身体，界限不是很清楚，互有混杂，互相连接，但又可以在总体上区分出一块一块的，连接可以被斩断而不太影响系统整体。</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cs typeface="Arial Black" panose="020B0A04020102020204" pitchFamily="34" charset="0"/>
              </a:rPr>
              <a:t>块茎结构具有明显的组团性质，且各组团可以是同类的，也可以是不同类的，还可以功能互换。</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cs typeface="Arial Black" panose="020B0A04020102020204" pitchFamily="34" charset="0"/>
              </a:rPr>
              <a:t>系统的质量以块茎为主，其他部分质量很少。</a:t>
            </a:r>
          </a:p>
        </p:txBody>
      </p:sp>
      <p:grpSp>
        <p:nvGrpSpPr>
          <p:cNvPr id="8" name="组合 7"/>
          <p:cNvGrpSpPr/>
          <p:nvPr/>
        </p:nvGrpSpPr>
        <p:grpSpPr>
          <a:xfrm>
            <a:off x="5580112" y="123478"/>
            <a:ext cx="1933910" cy="1008112"/>
            <a:chOff x="3347864" y="1193142"/>
            <a:chExt cx="4224377" cy="2674017"/>
          </a:xfrm>
        </p:grpSpPr>
        <p:grpSp>
          <p:nvGrpSpPr>
            <p:cNvPr id="9" name="组合 8"/>
            <p:cNvGrpSpPr/>
            <p:nvPr/>
          </p:nvGrpSpPr>
          <p:grpSpPr>
            <a:xfrm>
              <a:off x="3347864" y="1193142"/>
              <a:ext cx="2272133" cy="2421228"/>
              <a:chOff x="683568" y="1223493"/>
              <a:chExt cx="2272133" cy="2421228"/>
            </a:xfrm>
          </p:grpSpPr>
          <p:pic>
            <p:nvPicPr>
              <p:cNvPr id="1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15" name="任意多边形 1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16" name="任意多边形 15"/>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grpSp>
        <p:pic>
          <p:nvPicPr>
            <p:cNvPr id="10" name="Picture 3"/>
            <p:cNvPicPr>
              <a:picLocks noChangeAspect="1" noChangeArrowheads="1"/>
            </p:cNvPicPr>
            <p:nvPr/>
          </p:nvPicPr>
          <p:blipFill rotWithShape="1">
            <a:blip r:embed="rId3" cstate="screen"/>
            <a:srcRect/>
            <a:stretch>
              <a:fillRect/>
            </a:stretch>
          </p:blipFill>
          <p:spPr bwMode="auto">
            <a:xfrm>
              <a:off x="5868144" y="1228322"/>
              <a:ext cx="1704097" cy="142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6444208" y="2973982"/>
              <a:ext cx="1069372" cy="89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直接箭头连接符 11"/>
            <p:cNvCxnSpPr/>
            <p:nvPr/>
          </p:nvCxnSpPr>
          <p:spPr>
            <a:xfrm>
              <a:off x="5076056" y="1563638"/>
              <a:ext cx="864096"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3" name="直接箭头连接符 12"/>
            <p:cNvCxnSpPr/>
            <p:nvPr/>
          </p:nvCxnSpPr>
          <p:spPr>
            <a:xfrm>
              <a:off x="4391829" y="3219822"/>
              <a:ext cx="1980371" cy="72008"/>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grpSp>
      <p:cxnSp>
        <p:nvCxnSpPr>
          <p:cNvPr id="17" name="直接箭头连接符 16"/>
          <p:cNvCxnSpPr/>
          <p:nvPr/>
        </p:nvCxnSpPr>
        <p:spPr>
          <a:xfrm flipH="1" flipV="1">
            <a:off x="6997611" y="1378143"/>
            <a:ext cx="361890" cy="2023954"/>
          </a:xfrm>
          <a:prstGeom prst="straightConnector1">
            <a:avLst/>
          </a:prstGeom>
          <a:ln w="38100">
            <a:solidFill>
              <a:srgbClr val="FF0000">
                <a:alpha val="37000"/>
              </a:srgbClr>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8" name="文本框 17"/>
          <p:cNvSpPr txBox="1"/>
          <p:nvPr/>
        </p:nvSpPr>
        <p:spPr>
          <a:xfrm>
            <a:off x="5822706" y="1024200"/>
            <a:ext cx="1569660" cy="369332"/>
          </a:xfrm>
          <a:prstGeom prst="rect">
            <a:avLst/>
          </a:prstGeom>
          <a:noFill/>
        </p:spPr>
        <p:txBody>
          <a:bodyPr wrap="none" rtlCol="0">
            <a:spAutoFit/>
          </a:bodyPr>
          <a:lstStyle/>
          <a:p>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部分就是整体</a:t>
            </a:r>
          </a:p>
        </p:txBody>
      </p:sp>
      <p:sp>
        <p:nvSpPr>
          <p:cNvPr id="6" name="灯片编号占位符 5"/>
          <p:cNvSpPr>
            <a:spLocks noGrp="1"/>
          </p:cNvSpPr>
          <p:nvPr>
            <p:ph type="sldNum" sz="quarter" idx="12"/>
          </p:nvPr>
        </p:nvSpPr>
        <p:spPr/>
        <p:txBody>
          <a:bodyPr/>
          <a:lstStyle/>
          <a:p>
            <a:fld id="{63181AFE-CEA3-4E49-A4C8-E3E2C1424399}" type="slidenum">
              <a:rPr lang="zh-CN" altLang="en-US" smtClean="0"/>
              <a:t>36</a:t>
            </a:fld>
            <a:endParaRPr lang="zh-CN" altLang="en-US"/>
          </a:p>
        </p:txBody>
      </p:sp>
      <p:grpSp>
        <p:nvGrpSpPr>
          <p:cNvPr id="20" name="组合 19"/>
          <p:cNvGrpSpPr/>
          <p:nvPr/>
        </p:nvGrpSpPr>
        <p:grpSpPr>
          <a:xfrm>
            <a:off x="472171" y="2643758"/>
            <a:ext cx="3151724" cy="1757692"/>
            <a:chOff x="467544" y="2643758"/>
            <a:chExt cx="3151724" cy="1757692"/>
          </a:xfrm>
        </p:grpSpPr>
        <p:pic>
          <p:nvPicPr>
            <p:cNvPr id="3" name="图片 2"/>
            <p:cNvPicPr>
              <a:picLocks noChangeAspect="1"/>
            </p:cNvPicPr>
            <p:nvPr/>
          </p:nvPicPr>
          <p:blipFill rotWithShape="1">
            <a:blip r:embed="rId5" cstate="screen"/>
            <a:srcRect/>
            <a:stretch>
              <a:fillRect/>
            </a:stretch>
          </p:blipFill>
          <p:spPr>
            <a:xfrm>
              <a:off x="467544" y="2643758"/>
              <a:ext cx="3151724" cy="1757692"/>
            </a:xfrm>
            <a:prstGeom prst="rect">
              <a:avLst/>
            </a:prstGeom>
          </p:spPr>
        </p:pic>
        <p:sp>
          <p:nvSpPr>
            <p:cNvPr id="19" name="椭圆 18"/>
            <p:cNvSpPr/>
            <p:nvPr/>
          </p:nvSpPr>
          <p:spPr>
            <a:xfrm>
              <a:off x="1838741" y="2662887"/>
              <a:ext cx="1643078" cy="1719433"/>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1" name="椭圆 20"/>
            <p:cNvSpPr/>
            <p:nvPr/>
          </p:nvSpPr>
          <p:spPr>
            <a:xfrm>
              <a:off x="645300" y="2643758"/>
              <a:ext cx="182284" cy="360040"/>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2" name="椭圆 21"/>
            <p:cNvSpPr/>
            <p:nvPr/>
          </p:nvSpPr>
          <p:spPr>
            <a:xfrm>
              <a:off x="720349" y="3651870"/>
              <a:ext cx="260943" cy="281462"/>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3" name="椭圆 22"/>
            <p:cNvSpPr/>
            <p:nvPr/>
          </p:nvSpPr>
          <p:spPr>
            <a:xfrm>
              <a:off x="1095786" y="4155926"/>
              <a:ext cx="308526" cy="237598"/>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4" name="椭圆 23"/>
            <p:cNvSpPr/>
            <p:nvPr/>
          </p:nvSpPr>
          <p:spPr>
            <a:xfrm>
              <a:off x="1097637" y="3402096"/>
              <a:ext cx="387738" cy="393789"/>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5" name="椭圆 24"/>
            <p:cNvSpPr/>
            <p:nvPr/>
          </p:nvSpPr>
          <p:spPr>
            <a:xfrm>
              <a:off x="924398" y="2675450"/>
              <a:ext cx="417548" cy="472363"/>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6" name="椭圆 25"/>
            <p:cNvSpPr/>
            <p:nvPr/>
          </p:nvSpPr>
          <p:spPr>
            <a:xfrm>
              <a:off x="1368245" y="2699226"/>
              <a:ext cx="196931" cy="393789"/>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7" name="椭圆 26"/>
            <p:cNvSpPr/>
            <p:nvPr/>
          </p:nvSpPr>
          <p:spPr>
            <a:xfrm>
              <a:off x="1148076" y="3143435"/>
              <a:ext cx="528105" cy="148395"/>
            </a:xfrm>
            <a:prstGeom prst="ellipse">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31" name="文本框 30"/>
          <p:cNvSpPr txBox="1"/>
          <p:nvPr/>
        </p:nvSpPr>
        <p:spPr>
          <a:xfrm>
            <a:off x="468114" y="4449995"/>
            <a:ext cx="3159839" cy="584775"/>
          </a:xfrm>
          <a:prstGeom prst="rect">
            <a:avLst/>
          </a:prstGeom>
          <a:noFill/>
          <a:ln w="3175">
            <a:solidFill>
              <a:schemeClr val="tx1"/>
            </a:solidFill>
          </a:ln>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重心</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比</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中心</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更重要</a:t>
            </a:r>
          </a:p>
        </p:txBody>
      </p:sp>
      <p:sp>
        <p:nvSpPr>
          <p:cNvPr id="28" name="文本框 27"/>
          <p:cNvSpPr txBox="1"/>
          <p:nvPr/>
        </p:nvSpPr>
        <p:spPr>
          <a:xfrm>
            <a:off x="2031219" y="3291830"/>
            <a:ext cx="1338828" cy="369332"/>
          </a:xfrm>
          <a:prstGeom prst="rect">
            <a:avLst/>
          </a:prstGeom>
          <a:noFill/>
        </p:spPr>
        <p:txBody>
          <a:bodyPr wrap="none" rtlCol="0">
            <a:spAutoFit/>
          </a:bodyPr>
          <a:lstStyle/>
          <a:p>
            <a:r>
              <a:rPr lang="zh-CN" altLang="en-US" dirty="0">
                <a:ln w="3175">
                  <a:solidFill>
                    <a:srgbClr val="3399FF"/>
                  </a:solidFill>
                </a:ln>
                <a:solidFill>
                  <a:schemeClr val="bg1"/>
                </a:solidFill>
                <a:effectLst>
                  <a:glow rad="139700">
                    <a:schemeClr val="accent1">
                      <a:satMod val="175000"/>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大庆让胡路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screen"/>
          <a:srcRect/>
          <a:stretch>
            <a:fillRect/>
          </a:stretch>
        </p:blipFill>
        <p:spPr bwMode="auto">
          <a:xfrm>
            <a:off x="4355976" y="1779662"/>
            <a:ext cx="3490604" cy="2545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555526"/>
            <a:ext cx="1826141"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12" name="矩形 11"/>
          <p:cNvSpPr/>
          <p:nvPr/>
        </p:nvSpPr>
        <p:spPr>
          <a:xfrm>
            <a:off x="755576" y="1347614"/>
            <a:ext cx="3744416" cy="2862322"/>
          </a:xfrm>
          <a:prstGeom prst="rect">
            <a:avLst/>
          </a:prstGeom>
        </p:spPr>
        <p:txBody>
          <a:bodyPr wrap="square">
            <a:spAutoFit/>
          </a:bodyPr>
          <a:lstStyle/>
          <a:p>
            <a:pPr indent="36068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块茎思维的实质是</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横向思维</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，或</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更高维度的思维</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360680" algn="just"/>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比如你在钻孔，钻得再深，也不会在另外的位置上再出现一个孔。</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360680" algn="just"/>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树状思维就是在一个位置上将孔钻深，而块茎思维则是换一个位置重新钻孔，形成新模式，从而努力摆脱旧模式。</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555526"/>
            <a:ext cx="1826141"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4" name="TextBox 3"/>
          <p:cNvSpPr txBox="1"/>
          <p:nvPr/>
        </p:nvSpPr>
        <p:spPr>
          <a:xfrm>
            <a:off x="971600" y="1419622"/>
            <a:ext cx="6016391"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即便如此，也绝不能否定“理性”的树状结构</a:t>
            </a:r>
          </a:p>
        </p:txBody>
      </p:sp>
      <p:sp>
        <p:nvSpPr>
          <p:cNvPr id="5" name="TextBox 4"/>
          <p:cNvSpPr txBox="1"/>
          <p:nvPr/>
        </p:nvSpPr>
        <p:spPr>
          <a:xfrm>
            <a:off x="971600" y="1923678"/>
            <a:ext cx="4288353" cy="400110"/>
          </a:xfrm>
          <a:prstGeom prst="rect">
            <a:avLst/>
          </a:prstGeom>
          <a:noFill/>
        </p:spPr>
        <p:txBody>
          <a:bodyPr wrap="none" rtlCol="0">
            <a:spAutoFit/>
          </a:bodyPr>
          <a:lstStyle/>
          <a:p>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块茎结构思维可以是一种有益的补充</a:t>
            </a:r>
          </a:p>
        </p:txBody>
      </p:sp>
      <p:sp>
        <p:nvSpPr>
          <p:cNvPr id="12" name="TextBox 11"/>
          <p:cNvSpPr txBox="1"/>
          <p:nvPr/>
        </p:nvSpPr>
        <p:spPr>
          <a:xfrm>
            <a:off x="5252199" y="483518"/>
            <a:ext cx="1723549" cy="830997"/>
          </a:xfrm>
          <a:prstGeom prst="rect">
            <a:avLst/>
          </a:prstGeom>
          <a:noFill/>
          <a:ln>
            <a:solidFill>
              <a:srgbClr val="C00000"/>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人类的使命</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系统的使命</a:t>
            </a:r>
          </a:p>
        </p:txBody>
      </p:sp>
      <p:grpSp>
        <p:nvGrpSpPr>
          <p:cNvPr id="16" name="组合 15"/>
          <p:cNvGrpSpPr/>
          <p:nvPr/>
        </p:nvGrpSpPr>
        <p:grpSpPr>
          <a:xfrm>
            <a:off x="323528" y="2346482"/>
            <a:ext cx="7343075" cy="2385508"/>
            <a:chOff x="323528" y="2346482"/>
            <a:chExt cx="7343075" cy="2385508"/>
          </a:xfrm>
        </p:grpSpPr>
        <p:pic>
          <p:nvPicPr>
            <p:cNvPr id="4098" name="Picture 2"/>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1449710" y="2499742"/>
              <a:ext cx="1754138" cy="134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323528" y="3939902"/>
              <a:ext cx="7343075" cy="792088"/>
              <a:chOff x="467544" y="3795886"/>
              <a:chExt cx="7343075" cy="792088"/>
            </a:xfrm>
          </p:grpSpPr>
          <p:sp>
            <p:nvSpPr>
              <p:cNvPr id="6" name="左右箭头 5"/>
              <p:cNvSpPr/>
              <p:nvPr/>
            </p:nvSpPr>
            <p:spPr>
              <a:xfrm>
                <a:off x="1258761" y="3795886"/>
                <a:ext cx="5760640" cy="792088"/>
              </a:xfrm>
              <a:prstGeom prst="leftRightArrow">
                <a:avLst/>
              </a:prstGeom>
              <a:gradFill flip="none" rotWithShape="1">
                <a:gsLst>
                  <a:gs pos="29000">
                    <a:schemeClr val="tx2">
                      <a:lumMod val="60000"/>
                      <a:lumOff val="40000"/>
                    </a:schemeClr>
                  </a:gs>
                  <a:gs pos="100000">
                    <a:schemeClr val="accent2">
                      <a:shade val="94000"/>
                      <a:satMod val="135000"/>
                    </a:schemeClr>
                  </a:gs>
                </a:gsLst>
                <a:lin ang="0" scaled="1"/>
                <a:tileRec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7" name="TextBox 6"/>
              <p:cNvSpPr txBox="1"/>
              <p:nvPr/>
            </p:nvSpPr>
            <p:spPr>
              <a:xfrm>
                <a:off x="467544" y="4007264"/>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有序</a:t>
                </a:r>
              </a:p>
            </p:txBody>
          </p:sp>
          <p:sp>
            <p:nvSpPr>
              <p:cNvPr id="8" name="TextBox 7"/>
              <p:cNvSpPr txBox="1"/>
              <p:nvPr/>
            </p:nvSpPr>
            <p:spPr>
              <a:xfrm>
                <a:off x="7164287" y="400726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无序</a:t>
                </a:r>
              </a:p>
            </p:txBody>
          </p:sp>
        </p:grpSp>
        <p:sp>
          <p:nvSpPr>
            <p:cNvPr id="10" name="TextBox 9"/>
            <p:cNvSpPr txBox="1"/>
            <p:nvPr/>
          </p:nvSpPr>
          <p:spPr>
            <a:xfrm>
              <a:off x="1772781" y="3714586"/>
              <a:ext cx="1107996"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树状结构</a:t>
              </a:r>
            </a:p>
          </p:txBody>
        </p:sp>
        <p:sp>
          <p:nvSpPr>
            <p:cNvPr id="11" name="TextBox 10"/>
            <p:cNvSpPr txBox="1"/>
            <p:nvPr/>
          </p:nvSpPr>
          <p:spPr>
            <a:xfrm>
              <a:off x="3592393" y="3714586"/>
              <a:ext cx="1107996"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a:t>
              </a:r>
            </a:p>
          </p:txBody>
        </p:sp>
        <p:pic>
          <p:nvPicPr>
            <p:cNvPr id="4099" name="Picture 3"/>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3360742" y="2346482"/>
              <a:ext cx="1571298" cy="149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003613" y="3507854"/>
              <a:ext cx="646331" cy="276999"/>
            </a:xfrm>
            <a:prstGeom prst="rect">
              <a:avLst/>
            </a:prstGeom>
            <a:noFill/>
          </p:spPr>
          <p:txBody>
            <a:bodyPr wrap="none" rtlCol="0">
              <a:spAutoFit/>
            </a:bodyPr>
            <a:lstStyle/>
            <a:p>
              <a:r>
                <a:rPr lang="zh-CN" altLang="en-US" sz="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二叉树</a:t>
              </a:r>
            </a:p>
          </p:txBody>
        </p:sp>
        <p:grpSp>
          <p:nvGrpSpPr>
            <p:cNvPr id="15" name="组合 14"/>
            <p:cNvGrpSpPr/>
            <p:nvPr/>
          </p:nvGrpSpPr>
          <p:grpSpPr>
            <a:xfrm>
              <a:off x="5115937" y="2411294"/>
              <a:ext cx="1400279" cy="1672624"/>
              <a:chOff x="5115937" y="2411294"/>
              <a:chExt cx="1400279" cy="1672624"/>
            </a:xfrm>
          </p:grpSpPr>
          <p:pic>
            <p:nvPicPr>
              <p:cNvPr id="6146" name="Picture 2"/>
              <p:cNvPicPr>
                <a:picLocks noChangeAspect="1" noChangeArrowheads="1"/>
              </p:cNvPicPr>
              <p:nvPr/>
            </p:nvPicPr>
            <p:blipFill rotWithShape="1">
              <a:blip r:embed="rId4" cstate="screen"/>
              <a:srcRect/>
              <a:stretch>
                <a:fillRect/>
              </a:stretch>
            </p:blipFill>
            <p:spPr bwMode="auto">
              <a:xfrm>
                <a:off x="5115937" y="2411294"/>
                <a:ext cx="1400279" cy="138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5377494" y="3714586"/>
                <a:ext cx="877163"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无结构</a:t>
                </a:r>
              </a:p>
            </p:txBody>
          </p:sp>
          <p:sp>
            <p:nvSpPr>
              <p:cNvPr id="14" name="矩形 13"/>
              <p:cNvSpPr/>
              <p:nvPr/>
            </p:nvSpPr>
            <p:spPr>
              <a:xfrm>
                <a:off x="6228184" y="3714586"/>
                <a:ext cx="288032" cy="184666"/>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555526"/>
            <a:ext cx="1826141"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sp>
        <p:nvSpPr>
          <p:cNvPr id="4" name="TextBox 3"/>
          <p:cNvSpPr txBox="1"/>
          <p:nvPr/>
        </p:nvSpPr>
        <p:spPr>
          <a:xfrm>
            <a:off x="971600" y="1419622"/>
            <a:ext cx="3570208" cy="830997"/>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有理想，是对滴！</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但理想主义，是不对滴！</a:t>
            </a:r>
          </a:p>
        </p:txBody>
      </p:sp>
      <p:pic>
        <p:nvPicPr>
          <p:cNvPr id="5122" name="Picture 2"/>
          <p:cNvPicPr>
            <a:picLocks noChangeAspect="1" noChangeArrowheads="1"/>
          </p:cNvPicPr>
          <p:nvPr/>
        </p:nvPicPr>
        <p:blipFill>
          <a:blip r:embed="rId2"/>
          <a:srcRect/>
          <a:stretch>
            <a:fillRect/>
          </a:stretch>
        </p:blipFill>
        <p:spPr bwMode="auto">
          <a:xfrm>
            <a:off x="5472458" y="627534"/>
            <a:ext cx="1547813" cy="180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组合 27"/>
          <p:cNvGrpSpPr/>
          <p:nvPr/>
        </p:nvGrpSpPr>
        <p:grpSpPr>
          <a:xfrm>
            <a:off x="323528" y="2346482"/>
            <a:ext cx="7343075" cy="2385508"/>
            <a:chOff x="323528" y="2346482"/>
            <a:chExt cx="7343075" cy="2385508"/>
          </a:xfrm>
        </p:grpSpPr>
        <p:pic>
          <p:nvPicPr>
            <p:cNvPr id="29" name="Picture 2"/>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449710" y="2499742"/>
              <a:ext cx="1754138" cy="134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组合 29"/>
            <p:cNvGrpSpPr/>
            <p:nvPr/>
          </p:nvGrpSpPr>
          <p:grpSpPr>
            <a:xfrm>
              <a:off x="323528" y="3939902"/>
              <a:ext cx="7343075" cy="792088"/>
              <a:chOff x="467544" y="3795886"/>
              <a:chExt cx="7343075" cy="792088"/>
            </a:xfrm>
          </p:grpSpPr>
          <p:sp>
            <p:nvSpPr>
              <p:cNvPr id="39" name="左右箭头 38"/>
              <p:cNvSpPr/>
              <p:nvPr/>
            </p:nvSpPr>
            <p:spPr>
              <a:xfrm>
                <a:off x="1258761" y="3795886"/>
                <a:ext cx="5760640" cy="792088"/>
              </a:xfrm>
              <a:prstGeom prst="leftRightArrow">
                <a:avLst/>
              </a:prstGeom>
              <a:gradFill flip="none" rotWithShape="1">
                <a:gsLst>
                  <a:gs pos="29000">
                    <a:schemeClr val="tx2">
                      <a:lumMod val="60000"/>
                      <a:lumOff val="40000"/>
                    </a:schemeClr>
                  </a:gs>
                  <a:gs pos="100000">
                    <a:schemeClr val="accent2">
                      <a:shade val="94000"/>
                      <a:satMod val="135000"/>
                    </a:schemeClr>
                  </a:gs>
                </a:gsLst>
                <a:lin ang="0" scaled="1"/>
                <a:tileRec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40" name="TextBox 39"/>
              <p:cNvSpPr txBox="1"/>
              <p:nvPr/>
            </p:nvSpPr>
            <p:spPr>
              <a:xfrm>
                <a:off x="467544" y="4007264"/>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有序</a:t>
                </a:r>
              </a:p>
            </p:txBody>
          </p:sp>
          <p:sp>
            <p:nvSpPr>
              <p:cNvPr id="41" name="TextBox 40"/>
              <p:cNvSpPr txBox="1"/>
              <p:nvPr/>
            </p:nvSpPr>
            <p:spPr>
              <a:xfrm>
                <a:off x="7164287" y="400726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无序</a:t>
                </a:r>
              </a:p>
            </p:txBody>
          </p:sp>
        </p:grpSp>
        <p:sp>
          <p:nvSpPr>
            <p:cNvPr id="31" name="TextBox 30"/>
            <p:cNvSpPr txBox="1"/>
            <p:nvPr/>
          </p:nvSpPr>
          <p:spPr>
            <a:xfrm>
              <a:off x="1772781" y="3714586"/>
              <a:ext cx="1107996"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树状结构</a:t>
              </a:r>
            </a:p>
          </p:txBody>
        </p:sp>
        <p:sp>
          <p:nvSpPr>
            <p:cNvPr id="32" name="TextBox 31"/>
            <p:cNvSpPr txBox="1"/>
            <p:nvPr/>
          </p:nvSpPr>
          <p:spPr>
            <a:xfrm>
              <a:off x="3592393" y="3714586"/>
              <a:ext cx="1107996"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块茎结构</a:t>
              </a:r>
            </a:p>
          </p:txBody>
        </p:sp>
        <p:pic>
          <p:nvPicPr>
            <p:cNvPr id="33" name="Picture 3"/>
            <p:cNvPicPr>
              <a:picLocks noChangeAspect="1" noChangeArrowheads="1"/>
            </p:cNvPicPr>
            <p:nvPr/>
          </p:nvPicPr>
          <p:blipFill rotWithShape="1">
            <a:blip r:embed="rId4" cstate="screen">
              <a:clrChange>
                <a:clrFrom>
                  <a:srgbClr val="FFFFFF"/>
                </a:clrFrom>
                <a:clrTo>
                  <a:srgbClr val="FFFFFF">
                    <a:alpha val="0"/>
                  </a:srgbClr>
                </a:clrTo>
              </a:clrChange>
            </a:blip>
            <a:srcRect/>
            <a:stretch>
              <a:fillRect/>
            </a:stretch>
          </p:blipFill>
          <p:spPr bwMode="auto">
            <a:xfrm>
              <a:off x="3360742" y="2346482"/>
              <a:ext cx="1571298" cy="149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2003613" y="3507854"/>
              <a:ext cx="646331" cy="276999"/>
            </a:xfrm>
            <a:prstGeom prst="rect">
              <a:avLst/>
            </a:prstGeom>
            <a:noFill/>
          </p:spPr>
          <p:txBody>
            <a:bodyPr wrap="none" rtlCol="0">
              <a:spAutoFit/>
            </a:bodyPr>
            <a:lstStyle/>
            <a:p>
              <a:r>
                <a:rPr lang="zh-CN" altLang="en-US" sz="1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二叉树</a:t>
              </a:r>
            </a:p>
          </p:txBody>
        </p:sp>
        <p:grpSp>
          <p:nvGrpSpPr>
            <p:cNvPr id="35" name="组合 34"/>
            <p:cNvGrpSpPr/>
            <p:nvPr/>
          </p:nvGrpSpPr>
          <p:grpSpPr>
            <a:xfrm>
              <a:off x="5115937" y="2411294"/>
              <a:ext cx="1400279" cy="1672624"/>
              <a:chOff x="5115937" y="2411294"/>
              <a:chExt cx="1400279" cy="1672624"/>
            </a:xfrm>
          </p:grpSpPr>
          <p:pic>
            <p:nvPicPr>
              <p:cNvPr id="36" name="Picture 2"/>
              <p:cNvPicPr>
                <a:picLocks noChangeAspect="1" noChangeArrowheads="1"/>
              </p:cNvPicPr>
              <p:nvPr/>
            </p:nvPicPr>
            <p:blipFill rotWithShape="1">
              <a:blip r:embed="rId5" cstate="screen"/>
              <a:srcRect/>
              <a:stretch>
                <a:fillRect/>
              </a:stretch>
            </p:blipFill>
            <p:spPr bwMode="auto">
              <a:xfrm>
                <a:off x="5115937" y="2411294"/>
                <a:ext cx="1400279" cy="138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5377494" y="3714586"/>
                <a:ext cx="877163"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无结构</a:t>
                </a:r>
              </a:p>
            </p:txBody>
          </p:sp>
          <p:sp>
            <p:nvSpPr>
              <p:cNvPr id="38" name="矩形 37"/>
              <p:cNvSpPr/>
              <p:nvPr/>
            </p:nvSpPr>
            <p:spPr>
              <a:xfrm>
                <a:off x="6228184" y="3714586"/>
                <a:ext cx="288032" cy="184666"/>
              </a:xfrm>
              <a:prstGeom prst="rect">
                <a:avLst/>
              </a:prstGeom>
              <a:solidFill>
                <a:schemeClr val="bg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01024"/>
            <a:ext cx="5412601" cy="2949563"/>
          </a:xfrm>
          <a:prstGeom prst="rect">
            <a:avLst/>
          </a:prstGeom>
        </p:spPr>
      </p:pic>
      <p:sp>
        <p:nvSpPr>
          <p:cNvPr id="6" name="文本框 5"/>
          <p:cNvSpPr txBox="1"/>
          <p:nvPr/>
        </p:nvSpPr>
        <p:spPr>
          <a:xfrm>
            <a:off x="395536" y="987574"/>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19" name="组合 18"/>
          <p:cNvGrpSpPr/>
          <p:nvPr/>
        </p:nvGrpSpPr>
        <p:grpSpPr>
          <a:xfrm>
            <a:off x="5724128" y="618959"/>
            <a:ext cx="3549738" cy="3296552"/>
            <a:chOff x="5771456" y="790714"/>
            <a:chExt cx="3549738" cy="3296552"/>
          </a:xfrm>
        </p:grpSpPr>
        <p:pic>
          <p:nvPicPr>
            <p:cNvPr id="3" name="图片 2"/>
            <p:cNvPicPr>
              <a:picLocks noChangeAspect="1"/>
            </p:cNvPicPr>
            <p:nvPr/>
          </p:nvPicPr>
          <p:blipFill rotWithShape="1">
            <a:blip r:embed="rId3" cstate="screen"/>
            <a:srcRect/>
            <a:stretch>
              <a:fillRect/>
            </a:stretch>
          </p:blipFill>
          <p:spPr>
            <a:xfrm>
              <a:off x="6156176" y="2499742"/>
              <a:ext cx="2539509" cy="1587524"/>
            </a:xfrm>
            <a:prstGeom prst="rect">
              <a:avLst/>
            </a:prstGeom>
          </p:spPr>
        </p:pic>
        <p:sp>
          <p:nvSpPr>
            <p:cNvPr id="8" name="椭圆形标注 7"/>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我要搞钱！</a:t>
              </a:r>
            </a:p>
          </p:txBody>
        </p:sp>
        <p:pic>
          <p:nvPicPr>
            <p:cNvPr id="5" name="图片 4"/>
            <p:cNvPicPr>
              <a:picLocks noChangeAspect="1"/>
            </p:cNvPicPr>
            <p:nvPr/>
          </p:nvPicPr>
          <p:blipFill>
            <a:blip r:embed="rId4" cstate="screen"/>
            <a:stretch>
              <a:fillRect/>
            </a:stretch>
          </p:blipFill>
          <p:spPr>
            <a:xfrm>
              <a:off x="5887373" y="2175354"/>
              <a:ext cx="1342251" cy="563314"/>
            </a:xfrm>
            <a:prstGeom prst="rect">
              <a:avLst/>
            </a:prstGeom>
          </p:spPr>
        </p:pic>
        <p:grpSp>
          <p:nvGrpSpPr>
            <p:cNvPr id="12" name="组合 11"/>
            <p:cNvGrpSpPr/>
            <p:nvPr/>
          </p:nvGrpSpPr>
          <p:grpSpPr>
            <a:xfrm>
              <a:off x="7668344" y="2175354"/>
              <a:ext cx="1652850" cy="844971"/>
              <a:chOff x="7336447" y="2175354"/>
              <a:chExt cx="1652850" cy="844971"/>
            </a:xfrm>
          </p:grpSpPr>
          <p:pic>
            <p:nvPicPr>
              <p:cNvPr id="13" name="图片 12"/>
              <p:cNvPicPr>
                <a:picLocks noChangeAspect="1"/>
              </p:cNvPicPr>
              <p:nvPr/>
            </p:nvPicPr>
            <p:blipFill>
              <a:blip r:embed="rId4" cstate="screen"/>
              <a:stretch>
                <a:fillRect/>
              </a:stretch>
            </p:blipFill>
            <p:spPr>
              <a:xfrm>
                <a:off x="7336447" y="2175354"/>
                <a:ext cx="1342251" cy="563314"/>
              </a:xfrm>
              <a:prstGeom prst="rect">
                <a:avLst/>
              </a:prstGeom>
            </p:spPr>
          </p:pic>
          <p:pic>
            <p:nvPicPr>
              <p:cNvPr id="14" name="图片 13"/>
              <p:cNvPicPr>
                <a:picLocks noChangeAspect="1"/>
              </p:cNvPicPr>
              <p:nvPr/>
            </p:nvPicPr>
            <p:blipFill>
              <a:blip r:embed="rId4" cstate="screen"/>
              <a:stretch>
                <a:fillRect/>
              </a:stretch>
            </p:blipFill>
            <p:spPr>
              <a:xfrm>
                <a:off x="7439980" y="2269240"/>
                <a:ext cx="1342251" cy="563314"/>
              </a:xfrm>
              <a:prstGeom prst="rect">
                <a:avLst/>
              </a:prstGeom>
            </p:spPr>
          </p:pic>
          <p:pic>
            <p:nvPicPr>
              <p:cNvPr id="15" name="图片 14"/>
              <p:cNvPicPr>
                <a:picLocks noChangeAspect="1"/>
              </p:cNvPicPr>
              <p:nvPr/>
            </p:nvPicPr>
            <p:blipFill>
              <a:blip r:embed="rId4" cstate="screen"/>
              <a:stretch>
                <a:fillRect/>
              </a:stretch>
            </p:blipFill>
            <p:spPr>
              <a:xfrm>
                <a:off x="7543513" y="2363126"/>
                <a:ext cx="1342251" cy="563314"/>
              </a:xfrm>
              <a:prstGeom prst="rect">
                <a:avLst/>
              </a:prstGeom>
            </p:spPr>
          </p:pic>
          <p:pic>
            <p:nvPicPr>
              <p:cNvPr id="16" name="图片 15"/>
              <p:cNvPicPr>
                <a:picLocks noChangeAspect="1"/>
              </p:cNvPicPr>
              <p:nvPr/>
            </p:nvPicPr>
            <p:blipFill>
              <a:blip r:embed="rId4" cstate="screen"/>
              <a:stretch>
                <a:fillRect/>
              </a:stretch>
            </p:blipFill>
            <p:spPr>
              <a:xfrm>
                <a:off x="7647046" y="2457011"/>
                <a:ext cx="1342251" cy="563314"/>
              </a:xfrm>
              <a:prstGeom prst="rect">
                <a:avLst/>
              </a:prstGeom>
            </p:spPr>
          </p:pic>
        </p:grpSp>
        <p:sp>
          <p:nvSpPr>
            <p:cNvPr id="18" name="右箭头 17"/>
            <p:cNvSpPr/>
            <p:nvPr/>
          </p:nvSpPr>
          <p:spPr>
            <a:xfrm>
              <a:off x="7308860" y="2248066"/>
              <a:ext cx="268803" cy="4052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ea typeface="方正粗宋简体" panose="03000509000000000000" pitchFamily="65" charset="-122"/>
                <a:cs typeface="Arial Black" panose="020B0A04020102020204" pitchFamily="34" charset="0"/>
              </a:endParaRPr>
            </a:p>
          </p:txBody>
        </p:sp>
      </p:gr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pic>
        <p:nvPicPr>
          <p:cNvPr id="2" name="图片 1"/>
          <p:cNvPicPr>
            <a:picLocks noChangeAspect="1"/>
          </p:cNvPicPr>
          <p:nvPr/>
        </p:nvPicPr>
        <p:blipFill>
          <a:blip r:embed="rId6">
            <a:extLst>
              <a:ext uri="{BEBA8EAE-BF5A-486C-A8C5-ECC9F3942E4B}">
                <a14:imgProps xmlns:a14="http://schemas.microsoft.com/office/drawing/2010/main">
                  <a14:imgLayer r:embed="rId7">
                    <a14:imgEffect>
                      <a14:artisticLineDrawing/>
                    </a14:imgEffect>
                  </a14:imgLayer>
                </a14:imgProps>
              </a:ext>
              <a:ext uri="{28A0092B-C50C-407E-A947-70E740481C1C}">
                <a14:useLocalDpi xmlns:a14="http://schemas.microsoft.com/office/drawing/2010/main" val="0"/>
              </a:ext>
            </a:extLst>
          </a:blip>
          <a:stretch>
            <a:fillRect/>
          </a:stretch>
        </p:blipFill>
        <p:spPr>
          <a:xfrm rot="21215745">
            <a:off x="3343542" y="99086"/>
            <a:ext cx="3085011" cy="1653942"/>
          </a:xfrm>
          <a:prstGeom prst="rect">
            <a:avLst/>
          </a:prstGeom>
        </p:spPr>
      </p:pic>
      <p:sp>
        <p:nvSpPr>
          <p:cNvPr id="17" name="文本框 16"/>
          <p:cNvSpPr txBox="1"/>
          <p:nvPr/>
        </p:nvSpPr>
        <p:spPr>
          <a:xfrm>
            <a:off x="5271440" y="1477100"/>
            <a:ext cx="2217274" cy="1323439"/>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8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全息</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stretch>
            <a:fillRect/>
          </a:stretch>
        </p:blipFill>
        <p:spPr>
          <a:xfrm>
            <a:off x="5544553" y="267494"/>
            <a:ext cx="3244236" cy="2157747"/>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p:cNvPicPr>
            <a:picLocks noChangeAspect="1"/>
          </p:cNvPicPr>
          <p:nvPr/>
        </p:nvPicPr>
        <p:blipFill>
          <a:blip r:embed="rId3"/>
          <a:stretch>
            <a:fillRect/>
          </a:stretch>
        </p:blipFill>
        <p:spPr>
          <a:xfrm>
            <a:off x="4192238" y="1758198"/>
            <a:ext cx="3664014" cy="242032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文本框 3"/>
          <p:cNvSpPr txBox="1"/>
          <p:nvPr/>
        </p:nvSpPr>
        <p:spPr>
          <a:xfrm>
            <a:off x="683568" y="699542"/>
            <a:ext cx="264687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什么是有机结构？</a:t>
            </a:r>
          </a:p>
        </p:txBody>
      </p:sp>
      <p:sp>
        <p:nvSpPr>
          <p:cNvPr id="5" name="文本框 4"/>
          <p:cNvSpPr txBox="1"/>
          <p:nvPr/>
        </p:nvSpPr>
        <p:spPr>
          <a:xfrm>
            <a:off x="899592" y="1224503"/>
            <a:ext cx="1518364"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有机结构 </a:t>
            </a:r>
          </a:p>
        </p:txBody>
      </p:sp>
      <p:sp>
        <p:nvSpPr>
          <p:cNvPr id="6" name="矩形 5"/>
          <p:cNvSpPr/>
          <p:nvPr/>
        </p:nvSpPr>
        <p:spPr>
          <a:xfrm>
            <a:off x="2288163" y="1268055"/>
            <a:ext cx="1760418" cy="1077218"/>
          </a:xfrm>
          <a:prstGeom prst="rect">
            <a:avLst/>
          </a:prstGeom>
        </p:spPr>
        <p:txBody>
          <a:bodyPr wrap="none">
            <a:spAutoFit/>
          </a:bodyPr>
          <a:lstStyle/>
          <a:p>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大树 </a:t>
            </a:r>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土豆</a:t>
            </a:r>
            <a:endPar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树状 </a:t>
            </a:r>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a:t>
            </a:r>
            <a:endPar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 </a:t>
            </a:r>
            <a:r>
              <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b="1" dirty="0">
                <a:ln w="10160">
                  <a:solidFill>
                    <a:schemeClr val="accent5"/>
                  </a:solidFill>
                  <a:prstDash val="solid"/>
                </a:ln>
                <a:solidFill>
                  <a:srgbClr val="C00000"/>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构</a:t>
            </a:r>
            <a:endParaRPr lang="en-US" altLang="zh-C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6" name="文本框 35"/>
          <p:cNvSpPr txBox="1"/>
          <p:nvPr/>
        </p:nvSpPr>
        <p:spPr>
          <a:xfrm>
            <a:off x="908505" y="1709515"/>
            <a:ext cx="1300356"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矛 </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盾</a:t>
            </a:r>
          </a:p>
        </p:txBody>
      </p:sp>
      <p:sp>
        <p:nvSpPr>
          <p:cNvPr id="219" name="文本框 218"/>
          <p:cNvSpPr txBox="1"/>
          <p:nvPr/>
        </p:nvSpPr>
        <p:spPr>
          <a:xfrm>
            <a:off x="900597" y="2556941"/>
            <a:ext cx="1415772" cy="461665"/>
          </a:xfrm>
          <a:prstGeom prst="rect">
            <a:avLst/>
          </a:prstGeom>
          <a:noFill/>
          <a:ln>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无性繁殖</a:t>
            </a:r>
          </a:p>
        </p:txBody>
      </p:sp>
      <p:sp>
        <p:nvSpPr>
          <p:cNvPr id="220" name="文本框 219"/>
          <p:cNvSpPr txBox="1"/>
          <p:nvPr/>
        </p:nvSpPr>
        <p:spPr>
          <a:xfrm>
            <a:off x="2844813" y="2556941"/>
            <a:ext cx="1415772" cy="461665"/>
          </a:xfrm>
          <a:prstGeom prst="rect">
            <a:avLst/>
          </a:prstGeom>
          <a:noFill/>
          <a:ln>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a:t>
            </a:r>
          </a:p>
        </p:txBody>
      </p:sp>
      <p:sp>
        <p:nvSpPr>
          <p:cNvPr id="221" name="右箭头 220"/>
          <p:cNvSpPr/>
          <p:nvPr/>
        </p:nvSpPr>
        <p:spPr>
          <a:xfrm>
            <a:off x="2435997" y="2592877"/>
            <a:ext cx="335282" cy="38979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22" name="文本框 221"/>
          <p:cNvSpPr txBox="1"/>
          <p:nvPr/>
        </p:nvSpPr>
        <p:spPr>
          <a:xfrm>
            <a:off x="893875" y="3147679"/>
            <a:ext cx="3419526" cy="923330"/>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进化的成果，约</a:t>
            </a:r>
            <a:r>
              <a:rPr lang="en-US" altLang="zh-CN" dirty="0">
                <a:latin typeface="幼圆" panose="02010509060101010101" pitchFamily="49" charset="-122"/>
                <a:ea typeface="幼圆" panose="02010509060101010101" pitchFamily="49" charset="-122"/>
                <a:cs typeface="Arial Black" panose="020B0A04020102020204" pitchFamily="34" charset="0"/>
              </a:rPr>
              <a:t>10</a:t>
            </a:r>
            <a:r>
              <a:rPr lang="zh-CN" altLang="en-US" dirty="0">
                <a:latin typeface="幼圆" panose="02010509060101010101" pitchFamily="49" charset="-122"/>
                <a:ea typeface="幼圆" panose="02010509060101010101" pitchFamily="49" charset="-122"/>
                <a:cs typeface="Arial Black" panose="020B0A04020102020204" pitchFamily="34" charset="0"/>
              </a:rPr>
              <a:t>亿年前出现。</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地球</a:t>
            </a:r>
            <a:r>
              <a:rPr lang="en-US" altLang="zh-CN" dirty="0">
                <a:latin typeface="幼圆" panose="02010509060101010101" pitchFamily="49" charset="-122"/>
                <a:ea typeface="幼圆" panose="02010509060101010101" pitchFamily="49" charset="-122"/>
                <a:cs typeface="Arial Black" panose="020B0A04020102020204" pitchFamily="34" charset="0"/>
              </a:rPr>
              <a:t>40</a:t>
            </a:r>
            <a:r>
              <a:rPr lang="zh-CN" altLang="en-US" dirty="0">
                <a:latin typeface="幼圆" panose="02010509060101010101" pitchFamily="49" charset="-122"/>
                <a:ea typeface="幼圆" panose="02010509060101010101" pitchFamily="49" charset="-122"/>
                <a:cs typeface="Arial Black" panose="020B0A04020102020204" pitchFamily="34" charset="0"/>
              </a:rPr>
              <a:t>多亿岁。</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单细胞生物</a:t>
            </a:r>
            <a:r>
              <a:rPr lang="en-US" altLang="zh-CN" dirty="0">
                <a:latin typeface="幼圆" panose="02010509060101010101" pitchFamily="49" charset="-122"/>
                <a:ea typeface="幼圆" panose="02010509060101010101" pitchFamily="49" charset="-122"/>
                <a:cs typeface="Arial Black" panose="020B0A04020102020204" pitchFamily="34" charset="0"/>
              </a:rPr>
              <a:t>35</a:t>
            </a:r>
            <a:r>
              <a:rPr lang="zh-CN" altLang="en-US" dirty="0">
                <a:latin typeface="幼圆" panose="02010509060101010101" pitchFamily="49" charset="-122"/>
                <a:ea typeface="幼圆" panose="02010509060101010101" pitchFamily="49" charset="-122"/>
                <a:cs typeface="Arial Black" panose="020B0A04020102020204" pitchFamily="34" charset="0"/>
              </a:rPr>
              <a:t>亿年前出现。</a:t>
            </a:r>
          </a:p>
        </p:txBody>
      </p:sp>
      <p:cxnSp>
        <p:nvCxnSpPr>
          <p:cNvPr id="8" name="直接箭头连接符 7"/>
          <p:cNvCxnSpPr/>
          <p:nvPr/>
        </p:nvCxnSpPr>
        <p:spPr>
          <a:xfrm flipV="1">
            <a:off x="3831227" y="1053034"/>
            <a:ext cx="1944216" cy="9115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图片 6"/>
          <p:cNvPicPr>
            <a:picLocks noChangeAspect="1"/>
          </p:cNvPicPr>
          <p:nvPr/>
        </p:nvPicPr>
        <p:blipFill>
          <a:blip r:embed="rId4" cstate="screen"/>
          <a:stretch>
            <a:fillRect/>
          </a:stretch>
        </p:blipFill>
        <p:spPr>
          <a:xfrm>
            <a:off x="6953003" y="2614079"/>
            <a:ext cx="1835786" cy="228371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3" name="文本框 222"/>
          <p:cNvSpPr txBox="1"/>
          <p:nvPr/>
        </p:nvSpPr>
        <p:spPr>
          <a:xfrm>
            <a:off x="826474" y="4319071"/>
            <a:ext cx="6340197" cy="584775"/>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有性繁殖为系统带来了差异和发展</a:t>
            </a:r>
          </a:p>
        </p:txBody>
      </p:sp>
      <p:sp>
        <p:nvSpPr>
          <p:cNvPr id="9" name="文本框 8"/>
          <p:cNvSpPr txBox="1"/>
          <p:nvPr/>
        </p:nvSpPr>
        <p:spPr>
          <a:xfrm>
            <a:off x="7740352" y="4304401"/>
            <a:ext cx="1082348" cy="307777"/>
          </a:xfrm>
          <a:prstGeom prst="rect">
            <a:avLst/>
          </a:prstGeom>
          <a:noFill/>
        </p:spPr>
        <p:txBody>
          <a:bodyPr wrap="none" rtlCol="0">
            <a:spAutoFit/>
          </a:bodyPr>
          <a:lstStyle/>
          <a:p>
            <a:r>
              <a:rPr lang="zh-CN" altLang="en-US" sz="1400" b="1" dirty="0">
                <a:effectLst>
                  <a:glow rad="63500">
                    <a:schemeClr val="bg1">
                      <a:alpha val="40000"/>
                    </a:schemeClr>
                  </a:glow>
                </a:effectLst>
                <a:latin typeface="幼圆" panose="02010509060101010101" pitchFamily="49" charset="-122"/>
                <a:ea typeface="幼圆" panose="02010509060101010101" pitchFamily="49" charset="-122"/>
                <a:cs typeface="Arial Black" panose="020B0A04020102020204" pitchFamily="34" charset="0"/>
              </a:rPr>
              <a:t>香蕉的灭绝</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5164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4" name="矩形 3"/>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Effect>
                      <a14:sharpenSoften amount="55000"/>
                    </a14:imgEffect>
                  </a14:imgLayer>
                </a14:imgProps>
              </a:ext>
            </a:extLst>
          </a:blip>
          <a:srcRect l="10270" t="12786" r="11143" b="15343"/>
          <a:stretch>
            <a:fillRect/>
          </a:stretch>
        </p:blipFill>
        <p:spPr>
          <a:xfrm>
            <a:off x="4499992" y="2582019"/>
            <a:ext cx="3107368" cy="2130112"/>
          </a:xfrm>
          <a:prstGeom prst="roundRect">
            <a:avLst>
              <a:gd name="adj" fmla="val 12366"/>
            </a:avLst>
          </a:prstGeom>
          <a:solidFill>
            <a:srgbClr val="00B0F0">
              <a:alpha val="5000"/>
            </a:srgbClr>
          </a:solidFill>
          <a:ln w="88900" cap="sq" cmpd="sng">
            <a:gradFill flip="none" rotWithShape="1">
              <a:gsLst>
                <a:gs pos="0">
                  <a:srgbClr val="03D4A8">
                    <a:alpha val="47000"/>
                    <a:lumMod val="70000"/>
                  </a:srgbClr>
                </a:gs>
                <a:gs pos="0">
                  <a:srgbClr val="00B0F0">
                    <a:alpha val="48000"/>
                  </a:srgbClr>
                </a:gs>
                <a:gs pos="70000">
                  <a:srgbClr val="0087E6"/>
                </a:gs>
                <a:gs pos="88000">
                  <a:srgbClr val="005CBF"/>
                </a:gs>
              </a:gsLst>
              <a:lin ang="5400000" scaled="1"/>
              <a:tileRect/>
            </a:gradFill>
            <a:prstDash val="solid"/>
            <a:round/>
          </a:ln>
          <a:effectLst>
            <a:glow rad="1435100">
              <a:schemeClr val="accent5">
                <a:satMod val="175000"/>
                <a:alpha val="28000"/>
              </a:schemeClr>
            </a:glow>
            <a:outerShdw blurRad="152400" dist="12000" dir="900000" sy="98000" kx="110000" ky="200000" algn="tl" rotWithShape="0">
              <a:srgbClr val="000000">
                <a:alpha val="30000"/>
              </a:srgbClr>
            </a:outerShdw>
            <a:softEdge rad="355600"/>
          </a:effectLst>
          <a:scene3d>
            <a:camera prst="perspectiveRelaxed">
              <a:rot lat="19045425" lon="1862096" rev="20085625"/>
            </a:camera>
            <a:lightRig rig="threePt" dir="t"/>
          </a:scene3d>
          <a:sp3d z="25400" contourW="6350" prstMaterial="matte">
            <a:bevelT w="101600" h="101600"/>
            <a:contourClr>
              <a:srgbClr val="969696"/>
            </a:contourClr>
          </a:sp3d>
        </p:spPr>
      </p:pic>
      <p:sp>
        <p:nvSpPr>
          <p:cNvPr id="7" name="TextBox 6"/>
          <p:cNvSpPr txBox="1"/>
          <p:nvPr/>
        </p:nvSpPr>
        <p:spPr>
          <a:xfrm>
            <a:off x="971600" y="771550"/>
            <a:ext cx="1107996" cy="369332"/>
          </a:xfrm>
          <a:prstGeom prst="rect">
            <a:avLst/>
          </a:prstGeom>
          <a:noFill/>
        </p:spPr>
        <p:txBody>
          <a:bodyPr wrap="none" rtlCol="0">
            <a:spAutoFit/>
          </a:bodyPr>
          <a:lstStyle/>
          <a:p>
            <a:r>
              <a:rPr lang="zh-CN" altLang="en-US" dirty="0">
                <a:solidFill>
                  <a:srgbClr val="00B0F0"/>
                </a:solidFill>
                <a:latin typeface="幼圆" panose="02010509060101010101" pitchFamily="49" charset="-122"/>
                <a:ea typeface="幼圆" panose="02010509060101010101" pitchFamily="49" charset="-122"/>
                <a:cs typeface="Arial Black" panose="020B0A04020102020204" pitchFamily="34" charset="0"/>
              </a:rPr>
              <a:t>块茎结构</a:t>
            </a:r>
          </a:p>
        </p:txBody>
      </p:sp>
      <p:sp>
        <p:nvSpPr>
          <p:cNvPr id="8" name="TextBox 7"/>
          <p:cNvSpPr txBox="1"/>
          <p:nvPr/>
        </p:nvSpPr>
        <p:spPr>
          <a:xfrm>
            <a:off x="1187624" y="1419622"/>
            <a:ext cx="2749471" cy="1938992"/>
          </a:xfrm>
          <a:prstGeom prst="rect">
            <a:avLst/>
          </a:prstGeom>
          <a:noFill/>
          <a:ln w="3175">
            <a:solidFill>
              <a:schemeClr val="bg1">
                <a:lumMod val="85000"/>
              </a:schemeClr>
            </a:solidFill>
          </a:ln>
        </p:spPr>
        <p:txBody>
          <a:bodyPr wrap="none" rtlCol="0">
            <a:spAutoFit/>
          </a:bodyPr>
          <a:lstStyle/>
          <a:p>
            <a:r>
              <a:rPr lang="zh-CN" altLang="en-US" sz="4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有机的结构</a:t>
            </a:r>
            <a:endParaRPr lang="en-US" altLang="zh-CN" sz="4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4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自然的结构</a:t>
            </a:r>
            <a:endParaRPr lang="en-US" altLang="zh-CN" sz="4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4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全息的结构</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906855"/>
            <a:ext cx="3057247"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TextBox 3"/>
          <p:cNvSpPr txBox="1"/>
          <p:nvPr/>
        </p:nvSpPr>
        <p:spPr>
          <a:xfrm>
            <a:off x="630877" y="555526"/>
            <a:ext cx="249299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现在应该可以解释清楚</a:t>
            </a:r>
          </a:p>
        </p:txBody>
      </p:sp>
      <p:sp>
        <p:nvSpPr>
          <p:cNvPr id="5" name="矩形 4"/>
          <p:cNvSpPr/>
          <p:nvPr/>
        </p:nvSpPr>
        <p:spPr>
          <a:xfrm>
            <a:off x="755576" y="1694587"/>
            <a:ext cx="6696744" cy="1569660"/>
          </a:xfrm>
          <a:prstGeom prst="rect">
            <a:avLst/>
          </a:prstGeom>
          <a:ln w="3175">
            <a:solidFill>
              <a:srgbClr val="0070C0"/>
            </a:solidFill>
          </a:ln>
        </p:spPr>
        <p:txBody>
          <a:bodyPr wrap="square">
            <a:spAutoFit/>
          </a:bodyPr>
          <a:lstStyle/>
          <a:p>
            <a:pPr algn="just"/>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 </a:t>
            </a:r>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Holographic and Organic </a:t>
            </a:r>
            <a:r>
              <a:rPr lang="en-US" altLang="zh-CN" dirty="0" err="1">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Syetems</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，是指组成部分带有全局信息，能够自主繁殖，具有使命感和能动性，以块茎结构为典型代表的有机系统。</a:t>
            </a:r>
          </a:p>
          <a:p>
            <a:pPr algn="just"/>
            <a:endPar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just"/>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全息有机系统的使命是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生存</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发展</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和</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重建</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8194" name="Picture 2"/>
          <p:cNvPicPr>
            <a:picLocks noChangeArrowheads="1"/>
          </p:cNvPicPr>
          <p:nvPr/>
        </p:nvPicPr>
        <p:blipFill rotWithShape="1">
          <a:blip r:embed="rId2" cstate="screen"/>
          <a:srcRect/>
          <a:stretch>
            <a:fillRect/>
          </a:stretch>
        </p:blipFill>
        <p:spPr bwMode="auto">
          <a:xfrm>
            <a:off x="811370" y="3579862"/>
            <a:ext cx="1553721" cy="108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rrowheads="1"/>
          </p:cNvPicPr>
          <p:nvPr/>
        </p:nvPicPr>
        <p:blipFill rotWithShape="1">
          <a:blip r:embed="rId3" cstate="screen"/>
          <a:srcRect/>
          <a:stretch>
            <a:fillRect/>
          </a:stretch>
        </p:blipFill>
        <p:spPr bwMode="auto">
          <a:xfrm>
            <a:off x="2483110" y="3579862"/>
            <a:ext cx="1553721" cy="108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rrowheads="1"/>
          </p:cNvPicPr>
          <p:nvPr/>
        </p:nvPicPr>
        <p:blipFill>
          <a:blip r:embed="rId4" cstate="screen"/>
          <a:srcRect/>
          <a:stretch>
            <a:fillRect/>
          </a:stretch>
        </p:blipFill>
        <p:spPr bwMode="auto">
          <a:xfrm>
            <a:off x="4154850" y="3579862"/>
            <a:ext cx="1553721" cy="108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rrowheads="1"/>
          </p:cNvPicPr>
          <p:nvPr/>
        </p:nvPicPr>
        <p:blipFill>
          <a:blip r:embed="rId5" cstate="screen"/>
          <a:srcRect/>
          <a:stretch>
            <a:fillRect/>
          </a:stretch>
        </p:blipFill>
        <p:spPr bwMode="auto">
          <a:xfrm>
            <a:off x="5826591" y="3579862"/>
            <a:ext cx="1553721" cy="108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5443680" y="-4813"/>
            <a:ext cx="2498844"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a:t>
            </a:r>
            <a: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系统论</a:t>
            </a:r>
          </a:p>
        </p:txBody>
      </p:sp>
      <p:sp>
        <p:nvSpPr>
          <p:cNvPr id="11" name="文本框 10">
            <a:hlinkClick r:id="rId6" action="ppaction://hlinksldjump"/>
          </p:cNvPr>
          <p:cNvSpPr txBox="1"/>
          <p:nvPr/>
        </p:nvSpPr>
        <p:spPr>
          <a:xfrm>
            <a:off x="7596336" y="175035"/>
            <a:ext cx="905308"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BSV3QXYJ</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611560" y="555526"/>
            <a:ext cx="3057247"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6" name="矩形 5"/>
          <p:cNvSpPr/>
          <p:nvPr/>
        </p:nvSpPr>
        <p:spPr>
          <a:xfrm>
            <a:off x="755576" y="1203598"/>
            <a:ext cx="4680520" cy="3816429"/>
          </a:xfrm>
          <a:prstGeom prst="rect">
            <a:avLst/>
          </a:prstGeom>
          <a:ln w="3175">
            <a:solidFill>
              <a:srgbClr val="0070C0"/>
            </a:solidFill>
          </a:ln>
        </p:spPr>
        <p:txBody>
          <a:bodyPr wrap="square">
            <a:spAutoFit/>
          </a:bodyPr>
          <a:lstStyle/>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局部可见整体</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即系统的一部分包含着系统的全部信息，根据这个信息可以看见甚至恢复整体。比如种子可以长成植株。</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具有解构模式</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当然，结构化和解构化是需要相结合的。</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具有代偿功能</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当系统的某一部分失效后，可以用系统的其他在一定程度上给予弥补，避免系统失败。虚拟化和云计算就具有显著的代偿功能。</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具有再生或重建功能</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系统能够复活，或者使下一代出生。</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5</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允许冗余</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不追求大一统，允许一定程度的冗余。其实这也是代偿等功能的基础。</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6</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生命力顽强</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系统的吸引子强大，承载着强烈的使命，驱动力强劲，迭代积极，进化速度快，适应能力强。</a:t>
            </a:r>
          </a:p>
          <a:p>
            <a:pPr indent="269875"/>
            <a:r>
              <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7</a:t>
            </a:r>
            <a:r>
              <a:rPr lang="zh-CN" altLang="en-US"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自组织力强</a:t>
            </a:r>
            <a:endParaRPr lang="en-US" altLang="zh-CN" sz="1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269875"/>
            <a:r>
              <a:rPr lang="zh-CN" altLang="en-US" sz="1200" dirty="0">
                <a:latin typeface="幼圆" panose="02010509060101010101" pitchFamily="49" charset="-122"/>
                <a:ea typeface="幼圆" panose="02010509060101010101" pitchFamily="49" charset="-122"/>
                <a:cs typeface="Arial Black" panose="020B0A04020102020204" pitchFamily="34" charset="0"/>
              </a:rPr>
              <a:t>即使没有上级组织力的指挥，本系统也会按照使命的召唤，自组织起来，努力前行。</a:t>
            </a:r>
          </a:p>
        </p:txBody>
      </p:sp>
      <p:pic>
        <p:nvPicPr>
          <p:cNvPr id="5" name="图片 4"/>
          <p:cNvPicPr>
            <a:picLocks noChangeAspect="1"/>
          </p:cNvPicPr>
          <p:nvPr/>
        </p:nvPicPr>
        <p:blipFill>
          <a:blip r:embed="rId2"/>
          <a:stretch>
            <a:fillRect/>
          </a:stretch>
        </p:blipFill>
        <p:spPr>
          <a:xfrm>
            <a:off x="5652120" y="1203599"/>
            <a:ext cx="2160240" cy="2664295"/>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20" name="图片 19"/>
          <p:cNvPicPr>
            <a:picLocks noChangeAspect="1"/>
          </p:cNvPicPr>
          <p:nvPr/>
        </p:nvPicPr>
        <p:blipFill rotWithShape="1">
          <a:blip r:embed="rId2" cstate="screen"/>
          <a:srcRect/>
          <a:stretch>
            <a:fillRect/>
          </a:stretch>
        </p:blipFill>
        <p:spPr>
          <a:xfrm>
            <a:off x="5736864" y="2194977"/>
            <a:ext cx="2459548" cy="149792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5" name="组合 4"/>
          <p:cNvGrpSpPr/>
          <p:nvPr/>
        </p:nvGrpSpPr>
        <p:grpSpPr>
          <a:xfrm>
            <a:off x="755576" y="627534"/>
            <a:ext cx="877163" cy="1239722"/>
            <a:chOff x="755576" y="627534"/>
            <a:chExt cx="877163" cy="1239722"/>
          </a:xfrm>
        </p:grpSpPr>
        <p:sp>
          <p:nvSpPr>
            <p:cNvPr id="3"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 name="TextBox 3"/>
            <p:cNvSpPr txBox="1"/>
            <p:nvPr/>
          </p:nvSpPr>
          <p:spPr>
            <a:xfrm>
              <a:off x="886714" y="1497924"/>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数据</a:t>
              </a:r>
            </a:p>
          </p:txBody>
        </p:sp>
      </p:grpSp>
      <p:grpSp>
        <p:nvGrpSpPr>
          <p:cNvPr id="6" name="组合 5"/>
          <p:cNvGrpSpPr/>
          <p:nvPr/>
        </p:nvGrpSpPr>
        <p:grpSpPr>
          <a:xfrm>
            <a:off x="1907703" y="627534"/>
            <a:ext cx="877164" cy="1239722"/>
            <a:chOff x="755575" y="627534"/>
            <a:chExt cx="877164" cy="1239722"/>
          </a:xfrm>
        </p:grpSpPr>
        <p:sp>
          <p:nvSpPr>
            <p:cNvPr id="7"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 name="TextBox 7"/>
            <p:cNvSpPr txBox="1"/>
            <p:nvPr/>
          </p:nvSpPr>
          <p:spPr>
            <a:xfrm>
              <a:off x="886713" y="149792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联网</a:t>
              </a:r>
            </a:p>
          </p:txBody>
        </p:sp>
      </p:grpSp>
      <p:grpSp>
        <p:nvGrpSpPr>
          <p:cNvPr id="9" name="组合 8"/>
          <p:cNvGrpSpPr/>
          <p:nvPr/>
        </p:nvGrpSpPr>
        <p:grpSpPr>
          <a:xfrm>
            <a:off x="3059831" y="627534"/>
            <a:ext cx="877164" cy="1239722"/>
            <a:chOff x="755575" y="627534"/>
            <a:chExt cx="877164" cy="1239722"/>
          </a:xfrm>
        </p:grpSpPr>
        <p:sp>
          <p:nvSpPr>
            <p:cNvPr id="10"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1" name="TextBox 10"/>
            <p:cNvSpPr txBox="1"/>
            <p:nvPr/>
          </p:nvSpPr>
          <p:spPr>
            <a:xfrm>
              <a:off x="886713" y="149792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计算</a:t>
              </a:r>
            </a:p>
          </p:txBody>
        </p:sp>
      </p:grpSp>
      <p:grpSp>
        <p:nvGrpSpPr>
          <p:cNvPr id="12" name="组合 11"/>
          <p:cNvGrpSpPr/>
          <p:nvPr/>
        </p:nvGrpSpPr>
        <p:grpSpPr>
          <a:xfrm>
            <a:off x="4211960" y="627534"/>
            <a:ext cx="892886" cy="1239722"/>
            <a:chOff x="755576" y="627534"/>
            <a:chExt cx="892886" cy="1239722"/>
          </a:xfrm>
        </p:grpSpPr>
        <p:sp>
          <p:nvSpPr>
            <p:cNvPr id="13" name="TextBox 12"/>
            <p:cNvSpPr txBox="1"/>
            <p:nvPr/>
          </p:nvSpPr>
          <p:spPr>
            <a:xfrm>
              <a:off x="755576" y="627534"/>
              <a:ext cx="877163"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移</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4" name="TextBox 13"/>
            <p:cNvSpPr txBox="1"/>
            <p:nvPr/>
          </p:nvSpPr>
          <p:spPr>
            <a:xfrm>
              <a:off x="771298"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动应用</a:t>
              </a:r>
            </a:p>
          </p:txBody>
        </p:sp>
      </p:grpSp>
      <p:sp>
        <p:nvSpPr>
          <p:cNvPr id="15" name="TextBox 14"/>
          <p:cNvSpPr txBox="1"/>
          <p:nvPr/>
        </p:nvSpPr>
        <p:spPr>
          <a:xfrm>
            <a:off x="5364088" y="915566"/>
            <a:ext cx="203132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都是全息有机系统</a:t>
            </a:r>
          </a:p>
        </p:txBody>
      </p:sp>
      <p:sp>
        <p:nvSpPr>
          <p:cNvPr id="19" name="TextBox 18"/>
          <p:cNvSpPr txBox="1"/>
          <p:nvPr/>
        </p:nvSpPr>
        <p:spPr>
          <a:xfrm>
            <a:off x="571472" y="3681863"/>
            <a:ext cx="7072362" cy="707886"/>
          </a:xfrm>
          <a:prstGeom prst="rect">
            <a:avLst/>
          </a:prstGeom>
          <a:noFill/>
        </p:spPr>
        <p:txBody>
          <a:bodyPr wrap="square" rtlCol="0">
            <a:spAutoFit/>
          </a:bodyPr>
          <a:lstStyle/>
          <a:p>
            <a:r>
              <a:rPr lang="zh-CN" altLang="en-US" sz="20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物联网</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将快速推进人造全息有机系统的发展进程。</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软件量油</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不能只关注个体绝对值，忽视相对值，是机械系统观。</a:t>
            </a:r>
          </a:p>
        </p:txBody>
      </p:sp>
      <p:sp>
        <p:nvSpPr>
          <p:cNvPr id="23" name="TextBox 22"/>
          <p:cNvSpPr txBox="1"/>
          <p:nvPr/>
        </p:nvSpPr>
        <p:spPr>
          <a:xfrm>
            <a:off x="571472" y="1928808"/>
            <a:ext cx="5800728" cy="1785104"/>
          </a:xfrm>
          <a:prstGeom prst="rect">
            <a:avLst/>
          </a:prstGeom>
          <a:noFill/>
        </p:spPr>
        <p:txBody>
          <a:bodyPr wrap="square" rtlCol="0">
            <a:spAutoFit/>
          </a:bodyPr>
          <a:lstStyle/>
          <a:p>
            <a:r>
              <a:rPr lang="zh-CN" altLang="en-US" sz="20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就是准全息。大数据是自组织的。</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大数据的每个数据，每个字节，每个位，都有价值。</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这种价值虽然是边际递减的，但是也要榨取干净。</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大数据时代，像以往那样“锱铢必较”地制定标准，已无必要，也不可能了，也不符合技术发展趋势了，非结构化才是未来，是有机</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必须“标准</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自标准”。</a:t>
            </a:r>
          </a:p>
        </p:txBody>
      </p:sp>
      <p:sp>
        <p:nvSpPr>
          <p:cNvPr id="18" name="TextBox 17"/>
          <p:cNvSpPr txBox="1"/>
          <p:nvPr/>
        </p:nvSpPr>
        <p:spPr>
          <a:xfrm>
            <a:off x="571472" y="4357700"/>
            <a:ext cx="7072362" cy="400110"/>
          </a:xfrm>
          <a:prstGeom prst="rect">
            <a:avLst/>
          </a:prstGeom>
          <a:noFill/>
        </p:spPr>
        <p:txBody>
          <a:bodyPr wrap="square" rtlCol="0">
            <a:spAutoFit/>
          </a:bodyPr>
          <a:lstStyle/>
          <a:p>
            <a:r>
              <a:rPr lang="zh-CN" altLang="en-US" sz="2000" dirty="0">
                <a:solidFill>
                  <a:srgbClr val="0099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开发数据库</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块茎结构、有全息性。</a:t>
            </a:r>
          </a:p>
        </p:txBody>
      </p:sp>
      <p:sp>
        <p:nvSpPr>
          <p:cNvPr id="21" name="文本框 20"/>
          <p:cNvSpPr txBox="1"/>
          <p:nvPr/>
        </p:nvSpPr>
        <p:spPr>
          <a:xfrm>
            <a:off x="5370836" y="1477790"/>
            <a:ext cx="2364750" cy="523220"/>
          </a:xfrm>
          <a:prstGeom prst="rect">
            <a:avLst/>
          </a:prstGeom>
          <a:noFill/>
          <a:ln w="12700">
            <a:solidFill>
              <a:srgbClr val="C00000"/>
            </a:solidFill>
          </a:ln>
        </p:spPr>
        <p:txBody>
          <a:bodyPr wrap="none" rtlCol="0">
            <a:spAutoFit/>
          </a:bodyPr>
          <a:lstStyle/>
          <a:p>
            <a:pPr algn="ct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 ≈ 全息</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5" name="组合 4"/>
          <p:cNvGrpSpPr/>
          <p:nvPr/>
        </p:nvGrpSpPr>
        <p:grpSpPr>
          <a:xfrm>
            <a:off x="755576" y="627534"/>
            <a:ext cx="877163" cy="1239722"/>
            <a:chOff x="755576" y="627534"/>
            <a:chExt cx="877163" cy="1239722"/>
          </a:xfrm>
        </p:grpSpPr>
        <p:sp>
          <p:nvSpPr>
            <p:cNvPr id="3" name="TextBox 2"/>
            <p:cNvSpPr txBox="1"/>
            <p:nvPr/>
          </p:nvSpPr>
          <p:spPr>
            <a:xfrm>
              <a:off x="755576" y="627534"/>
              <a:ext cx="877163" cy="923330"/>
            </a:xfrm>
            <a:prstGeom prst="rect">
              <a:avLst/>
            </a:prstGeom>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4" name="TextBox 3"/>
            <p:cNvSpPr txBox="1"/>
            <p:nvPr/>
          </p:nvSpPr>
          <p:spPr>
            <a:xfrm>
              <a:off x="886714" y="1497924"/>
              <a:ext cx="646331"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数据</a:t>
              </a:r>
            </a:p>
          </p:txBody>
        </p:sp>
      </p:grpSp>
      <p:grpSp>
        <p:nvGrpSpPr>
          <p:cNvPr id="6" name="组合 5"/>
          <p:cNvGrpSpPr/>
          <p:nvPr/>
        </p:nvGrpSpPr>
        <p:grpSpPr>
          <a:xfrm>
            <a:off x="1907703" y="627534"/>
            <a:ext cx="877164" cy="1239722"/>
            <a:chOff x="755575" y="627534"/>
            <a:chExt cx="877164" cy="1239722"/>
          </a:xfrm>
        </p:grpSpPr>
        <p:sp>
          <p:nvSpPr>
            <p:cNvPr id="7" name="TextBox 6"/>
            <p:cNvSpPr txBox="1"/>
            <p:nvPr/>
          </p:nvSpPr>
          <p:spPr>
            <a:xfrm>
              <a:off x="755575" y="627534"/>
              <a:ext cx="877164" cy="923330"/>
            </a:xfrm>
            <a:prstGeom prst="rect">
              <a:avLst/>
            </a:prstGeom>
            <a:solidFill>
              <a:srgbClr val="0070C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8" name="TextBox 7"/>
            <p:cNvSpPr txBox="1"/>
            <p:nvPr/>
          </p:nvSpPr>
          <p:spPr>
            <a:xfrm>
              <a:off x="886713" y="149792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联网</a:t>
              </a:r>
            </a:p>
          </p:txBody>
        </p:sp>
      </p:grpSp>
      <p:grpSp>
        <p:nvGrpSpPr>
          <p:cNvPr id="9" name="组合 8"/>
          <p:cNvGrpSpPr/>
          <p:nvPr/>
        </p:nvGrpSpPr>
        <p:grpSpPr>
          <a:xfrm>
            <a:off x="3059831" y="627534"/>
            <a:ext cx="877164" cy="1239722"/>
            <a:chOff x="755575" y="627534"/>
            <a:chExt cx="877164" cy="1239722"/>
          </a:xfrm>
        </p:grpSpPr>
        <p:sp>
          <p:nvSpPr>
            <p:cNvPr id="10" name="TextBox 9"/>
            <p:cNvSpPr txBox="1"/>
            <p:nvPr/>
          </p:nvSpPr>
          <p:spPr>
            <a:xfrm>
              <a:off x="755575" y="627534"/>
              <a:ext cx="877164" cy="923330"/>
            </a:xfrm>
            <a:prstGeom prst="rect">
              <a:avLst/>
            </a:prstGeom>
            <a:solidFill>
              <a:srgbClr val="00B050"/>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云</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1" name="TextBox 10"/>
            <p:cNvSpPr txBox="1"/>
            <p:nvPr/>
          </p:nvSpPr>
          <p:spPr>
            <a:xfrm>
              <a:off x="886713" y="1497924"/>
              <a:ext cx="646332"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计算</a:t>
              </a:r>
            </a:p>
          </p:txBody>
        </p:sp>
      </p:grpSp>
      <p:grpSp>
        <p:nvGrpSpPr>
          <p:cNvPr id="12" name="组合 11"/>
          <p:cNvGrpSpPr/>
          <p:nvPr/>
        </p:nvGrpSpPr>
        <p:grpSpPr>
          <a:xfrm>
            <a:off x="4211960" y="627534"/>
            <a:ext cx="892886" cy="1239722"/>
            <a:chOff x="755576" y="627534"/>
            <a:chExt cx="892886" cy="1239722"/>
          </a:xfrm>
        </p:grpSpPr>
        <p:sp>
          <p:nvSpPr>
            <p:cNvPr id="13" name="TextBox 12"/>
            <p:cNvSpPr txBox="1"/>
            <p:nvPr/>
          </p:nvSpPr>
          <p:spPr>
            <a:xfrm>
              <a:off x="755576" y="627534"/>
              <a:ext cx="877163" cy="923330"/>
            </a:xfrm>
            <a:prstGeom prst="rect">
              <a:avLst/>
            </a:prstGeom>
            <a:solidFill>
              <a:srgbClr val="FF9933"/>
            </a:solidFill>
            <a:ln>
              <a:noFill/>
            </a:ln>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移</a:t>
              </a:r>
              <a:endParaRPr lang="en-US" altLang="zh-CN" sz="5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4" name="TextBox 13"/>
            <p:cNvSpPr txBox="1"/>
            <p:nvPr/>
          </p:nvSpPr>
          <p:spPr>
            <a:xfrm>
              <a:off x="771298" y="1497924"/>
              <a:ext cx="877164"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cs typeface="Arial Black" panose="020B0A04020102020204" pitchFamily="34" charset="0"/>
                </a:rPr>
                <a:t>动应用</a:t>
              </a:r>
            </a:p>
          </p:txBody>
        </p:sp>
      </p:grpSp>
      <p:grpSp>
        <p:nvGrpSpPr>
          <p:cNvPr id="18" name="组合 17"/>
          <p:cNvGrpSpPr/>
          <p:nvPr/>
        </p:nvGrpSpPr>
        <p:grpSpPr>
          <a:xfrm>
            <a:off x="712487" y="2138249"/>
            <a:ext cx="2304256" cy="2602079"/>
            <a:chOff x="712487" y="2138249"/>
            <a:chExt cx="2304256" cy="2602079"/>
          </a:xfrm>
        </p:grpSpPr>
        <p:pic>
          <p:nvPicPr>
            <p:cNvPr id="16" name="图片 15"/>
            <p:cNvPicPr>
              <a:picLocks noChangeAspect="1"/>
            </p:cNvPicPr>
            <p:nvPr/>
          </p:nvPicPr>
          <p:blipFill rotWithShape="1">
            <a:blip r:embed="rId2" cstate="screen"/>
            <a:srcRect/>
            <a:stretch>
              <a:fillRect/>
            </a:stretch>
          </p:blipFill>
          <p:spPr>
            <a:xfrm>
              <a:off x="712487" y="2138249"/>
              <a:ext cx="2304256" cy="1431749"/>
            </a:xfrm>
            <a:prstGeom prst="rect">
              <a:avLst/>
            </a:prstGeom>
            <a:ln w="3175">
              <a:solidFill>
                <a:schemeClr val="accent5">
                  <a:lumMod val="40000"/>
                  <a:lumOff val="60000"/>
                </a:schemeClr>
              </a:solidFill>
            </a:ln>
          </p:spPr>
        </p:pic>
        <p:pic>
          <p:nvPicPr>
            <p:cNvPr id="9218" name="Picture 2"/>
            <p:cNvPicPr>
              <a:picLocks noChangeAspect="1" noChangeArrowheads="1"/>
            </p:cNvPicPr>
            <p:nvPr/>
          </p:nvPicPr>
          <p:blipFill>
            <a:blip r:embed="rId3" cstate="screen"/>
            <a:srcRect/>
            <a:stretch>
              <a:fillRect/>
            </a:stretch>
          </p:blipFill>
          <p:spPr bwMode="auto">
            <a:xfrm>
              <a:off x="712487" y="3435846"/>
              <a:ext cx="2304256" cy="1304482"/>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图片 16"/>
          <p:cNvPicPr>
            <a:picLocks noChangeAspect="1"/>
          </p:cNvPicPr>
          <p:nvPr/>
        </p:nvPicPr>
        <p:blipFill rotWithShape="1">
          <a:blip r:embed="rId4" cstate="screen"/>
          <a:srcRect/>
          <a:stretch>
            <a:fillRect/>
          </a:stretch>
        </p:blipFill>
        <p:spPr>
          <a:xfrm>
            <a:off x="3131840" y="2138249"/>
            <a:ext cx="2442364" cy="2602079"/>
          </a:xfrm>
          <a:prstGeom prst="rect">
            <a:avLst/>
          </a:prstGeom>
          <a:ln w="3175">
            <a:solidFill>
              <a:schemeClr val="accent5">
                <a:lumMod val="40000"/>
                <a:lumOff val="60000"/>
              </a:schemeClr>
            </a:solidFill>
          </a:ln>
        </p:spPr>
      </p:pic>
      <p:sp>
        <p:nvSpPr>
          <p:cNvPr id="19" name="TextBox 18"/>
          <p:cNvSpPr txBox="1"/>
          <p:nvPr/>
        </p:nvSpPr>
        <p:spPr>
          <a:xfrm>
            <a:off x="5343244" y="339502"/>
            <a:ext cx="2641770" cy="1988999"/>
          </a:xfrm>
          <a:prstGeom prst="star32">
            <a:avLst>
              <a:gd name="adj" fmla="val 46831"/>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dist"/>
            <a:r>
              <a:rPr lang="zh-CN" altLang="en-US" sz="4000" dirty="0">
                <a:solidFill>
                  <a:srgbClr val="00CC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区块链</a:t>
            </a:r>
            <a:endParaRPr lang="en-US" altLang="zh-CN" sz="4000" dirty="0">
              <a:solidFill>
                <a:srgbClr val="00CC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典型的</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a:t>
            </a:r>
          </a:p>
        </p:txBody>
      </p:sp>
      <p:pic>
        <p:nvPicPr>
          <p:cNvPr id="7170" name="Picture 2"/>
          <p:cNvPicPr>
            <a:picLocks noChangeAspect="1" noChangeArrowheads="1"/>
          </p:cNvPicPr>
          <p:nvPr/>
        </p:nvPicPr>
        <p:blipFill>
          <a:blip r:embed="rId5" cstate="screen"/>
          <a:srcRect/>
          <a:stretch>
            <a:fillRect/>
          </a:stretch>
        </p:blipFill>
        <p:spPr bwMode="auto">
          <a:xfrm>
            <a:off x="5796136" y="2571750"/>
            <a:ext cx="2016224" cy="166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5616116" y="4242666"/>
            <a:ext cx="2376263" cy="584775"/>
          </a:xfrm>
          <a:prstGeom prst="rect">
            <a:avLst/>
          </a:prstGeom>
          <a:noFill/>
        </p:spPr>
        <p:txBody>
          <a:bodyPr wrap="square" rtlCol="0">
            <a:spAutoFit/>
          </a:bodyPr>
          <a:lstStyle/>
          <a:p>
            <a:pPr algn="ct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非全息有机的关系型</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数据库的垄断被突破</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22" name="文本框 21"/>
          <p:cNvSpPr txBox="1"/>
          <p:nvPr/>
        </p:nvSpPr>
        <p:spPr>
          <a:xfrm>
            <a:off x="1763688" y="1502675"/>
            <a:ext cx="4801315" cy="1200329"/>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全息有机系统论的一些</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基本思想和原理</a:t>
            </a:r>
          </a:p>
        </p:txBody>
      </p:sp>
      <p:pic>
        <p:nvPicPr>
          <p:cNvPr id="23" name="图片 22"/>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a14:imgEffect>
                    <a14:imgEffect>
                      <a14:sharpenSoften amount="55000"/>
                    </a14:imgEffect>
                  </a14:imgLayer>
                </a14:imgProps>
              </a:ext>
            </a:extLst>
          </a:blip>
          <a:srcRect l="10270" t="12786" r="11143" b="15343"/>
          <a:stretch>
            <a:fillRect/>
          </a:stretch>
        </p:blipFill>
        <p:spPr>
          <a:xfrm>
            <a:off x="971600" y="2540868"/>
            <a:ext cx="3107368" cy="2130112"/>
          </a:xfrm>
          <a:prstGeom prst="roundRect">
            <a:avLst>
              <a:gd name="adj" fmla="val 12366"/>
            </a:avLst>
          </a:prstGeom>
          <a:solidFill>
            <a:srgbClr val="00B0F0">
              <a:alpha val="5000"/>
            </a:srgbClr>
          </a:solidFill>
          <a:ln w="88900" cap="sq" cmpd="sng">
            <a:gradFill flip="none" rotWithShape="1">
              <a:gsLst>
                <a:gs pos="0">
                  <a:srgbClr val="03D4A8">
                    <a:alpha val="47000"/>
                    <a:lumMod val="70000"/>
                  </a:srgbClr>
                </a:gs>
                <a:gs pos="0">
                  <a:srgbClr val="00B0F0">
                    <a:alpha val="48000"/>
                  </a:srgbClr>
                </a:gs>
                <a:gs pos="70000">
                  <a:srgbClr val="0087E6"/>
                </a:gs>
                <a:gs pos="88000">
                  <a:srgbClr val="005CBF"/>
                </a:gs>
              </a:gsLst>
              <a:lin ang="5400000" scaled="1"/>
              <a:tileRect/>
            </a:gradFill>
            <a:prstDash val="solid"/>
            <a:round/>
          </a:ln>
          <a:effectLst>
            <a:glow rad="1435100">
              <a:schemeClr val="accent5">
                <a:satMod val="175000"/>
                <a:alpha val="28000"/>
              </a:schemeClr>
            </a:glow>
            <a:outerShdw blurRad="152400" dist="12000" dir="900000" sy="98000" kx="110000" ky="200000" algn="tl" rotWithShape="0">
              <a:srgbClr val="000000">
                <a:alpha val="30000"/>
              </a:srgbClr>
            </a:outerShdw>
            <a:softEdge rad="355600"/>
          </a:effectLst>
          <a:scene3d>
            <a:camera prst="perspectiveRelaxed">
              <a:rot lat="19045425" lon="1862096" rev="20085625"/>
            </a:camera>
            <a:lightRig rig="threePt" dir="t"/>
          </a:scene3d>
          <a:sp3d z="25400" contourW="6350" prstMaterial="matte">
            <a:bevelT w="101600" h="101600"/>
            <a:contourClr>
              <a:srgbClr val="969696"/>
            </a:contour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6588224" y="843558"/>
            <a:ext cx="2235668" cy="3019524"/>
            <a:chOff x="4714876" y="975556"/>
            <a:chExt cx="4071966" cy="5453840"/>
          </a:xfrm>
        </p:grpSpPr>
        <p:grpSp>
          <p:nvGrpSpPr>
            <p:cNvPr id="18" name="组合 17"/>
            <p:cNvGrpSpPr/>
            <p:nvPr/>
          </p:nvGrpSpPr>
          <p:grpSpPr>
            <a:xfrm>
              <a:off x="4786314" y="1142984"/>
              <a:ext cx="3786214" cy="4929222"/>
              <a:chOff x="4429124" y="500042"/>
              <a:chExt cx="4425908" cy="6000792"/>
            </a:xfrm>
          </p:grpSpPr>
          <p:pic>
            <p:nvPicPr>
              <p:cNvPr id="20" name="Picture 24" descr="c:\documents and settings\administrator\application data\360se6\User Data\temp\u=2438134144,3827665479&amp;fm=21&amp;gp=0.jpg"/>
              <p:cNvPicPr>
                <a:picLocks noChangeAspect="1" noChangeArrowheads="1"/>
              </p:cNvPicPr>
              <p:nvPr/>
            </p:nvPicPr>
            <p:blipFill>
              <a:blip r:embed="rId2" cstate="screen"/>
              <a:srcRect/>
              <a:stretch>
                <a:fillRect/>
              </a:stretch>
            </p:blipFill>
            <p:spPr bwMode="auto">
              <a:xfrm>
                <a:off x="4429124" y="4857760"/>
                <a:ext cx="1964544" cy="1500197"/>
              </a:xfrm>
              <a:prstGeom prst="rect">
                <a:avLst/>
              </a:prstGeom>
              <a:noFill/>
            </p:spPr>
          </p:pic>
          <p:pic>
            <p:nvPicPr>
              <p:cNvPr id="21" name="Picture 26" descr="c:\documents and settings\administrator\application data\360se6\User Data\temp\u=276625909,2948202665&amp;fm=21&amp;gp=0.jpg"/>
              <p:cNvPicPr>
                <a:picLocks noChangeAspect="1" noChangeArrowheads="1"/>
              </p:cNvPicPr>
              <p:nvPr/>
            </p:nvPicPr>
            <p:blipFill>
              <a:blip r:embed="rId3" cstate="screen"/>
              <a:srcRect/>
              <a:stretch>
                <a:fillRect/>
              </a:stretch>
            </p:blipFill>
            <p:spPr bwMode="auto">
              <a:xfrm>
                <a:off x="5786446" y="4572008"/>
                <a:ext cx="2305050" cy="1928826"/>
              </a:xfrm>
              <a:prstGeom prst="rect">
                <a:avLst/>
              </a:prstGeom>
              <a:noFill/>
            </p:spPr>
          </p:pic>
          <p:pic>
            <p:nvPicPr>
              <p:cNvPr id="22" name="Picture 20" descr="c:\documents and settings\administrator\application data\360se6\User Data\temp\u=2144512632,714212108&amp;fm=21&amp;gp=0.jpg"/>
              <p:cNvPicPr>
                <a:picLocks noChangeAspect="1" noChangeArrowheads="1"/>
              </p:cNvPicPr>
              <p:nvPr/>
            </p:nvPicPr>
            <p:blipFill>
              <a:blip r:embed="rId4" cstate="screen"/>
              <a:srcRect/>
              <a:stretch>
                <a:fillRect/>
              </a:stretch>
            </p:blipFill>
            <p:spPr bwMode="auto">
              <a:xfrm>
                <a:off x="5786446" y="2428868"/>
                <a:ext cx="1615797" cy="1143008"/>
              </a:xfrm>
              <a:prstGeom prst="rect">
                <a:avLst/>
              </a:prstGeom>
              <a:noFill/>
            </p:spPr>
          </p:pic>
          <p:pic>
            <p:nvPicPr>
              <p:cNvPr id="23" name="Picture 8" descr="c:\documents and settings\administrator\application data\360se6\User Data\temp\u=2559472333,3898756282&amp;fm=21&amp;gp=0.jpg"/>
              <p:cNvPicPr>
                <a:picLocks noChangeAspect="1" noChangeArrowheads="1"/>
              </p:cNvPicPr>
              <p:nvPr/>
            </p:nvPicPr>
            <p:blipFill>
              <a:blip r:embed="rId5" cstate="screen"/>
              <a:srcRect/>
              <a:stretch>
                <a:fillRect/>
              </a:stretch>
            </p:blipFill>
            <p:spPr bwMode="auto">
              <a:xfrm>
                <a:off x="7429520" y="500042"/>
                <a:ext cx="1143008" cy="1500198"/>
              </a:xfrm>
              <a:prstGeom prst="rect">
                <a:avLst/>
              </a:prstGeom>
              <a:noFill/>
            </p:spPr>
          </p:pic>
          <p:pic>
            <p:nvPicPr>
              <p:cNvPr id="24" name="Picture 2" descr="c:\documents and settings\administrator\application data\360se6\User Data\temp\u=1149694520,2104017503&amp;fm=21&amp;gp=0.jpg"/>
              <p:cNvPicPr>
                <a:picLocks noChangeAspect="1" noChangeArrowheads="1"/>
              </p:cNvPicPr>
              <p:nvPr/>
            </p:nvPicPr>
            <p:blipFill>
              <a:blip r:embed="rId6" cstate="screen"/>
              <a:srcRect/>
              <a:stretch>
                <a:fillRect/>
              </a:stretch>
            </p:blipFill>
            <p:spPr bwMode="auto">
              <a:xfrm>
                <a:off x="4714876" y="857232"/>
                <a:ext cx="1329720" cy="1000132"/>
              </a:xfrm>
              <a:prstGeom prst="rect">
                <a:avLst/>
              </a:prstGeom>
              <a:noFill/>
            </p:spPr>
          </p:pic>
          <p:pic>
            <p:nvPicPr>
              <p:cNvPr id="25" name="Picture 4" descr="c:\documents and settings\administrator\application data\360se6\User Data\temp\u=4203407112,3640543008&amp;fm=21&amp;gp=0.jpg"/>
              <p:cNvPicPr>
                <a:picLocks noChangeAspect="1" noChangeArrowheads="1"/>
              </p:cNvPicPr>
              <p:nvPr/>
            </p:nvPicPr>
            <p:blipFill>
              <a:blip r:embed="rId7" cstate="screen"/>
              <a:srcRect/>
              <a:stretch>
                <a:fillRect/>
              </a:stretch>
            </p:blipFill>
            <p:spPr bwMode="auto">
              <a:xfrm>
                <a:off x="6286512" y="857232"/>
                <a:ext cx="1071569" cy="1042389"/>
              </a:xfrm>
              <a:prstGeom prst="rect">
                <a:avLst/>
              </a:prstGeom>
              <a:noFill/>
            </p:spPr>
          </p:pic>
          <p:pic>
            <p:nvPicPr>
              <p:cNvPr id="26" name="Picture 6" descr="c:\documents and settings\administrator\application data\360se6\User Data\temp\u=3432307581,665927221&amp;fm=21&amp;gp=0.jpg"/>
              <p:cNvPicPr>
                <a:picLocks noChangeAspect="1" noChangeArrowheads="1"/>
              </p:cNvPicPr>
              <p:nvPr/>
            </p:nvPicPr>
            <p:blipFill>
              <a:blip r:embed="rId8" cstate="screen"/>
              <a:srcRect/>
              <a:stretch>
                <a:fillRect/>
              </a:stretch>
            </p:blipFill>
            <p:spPr bwMode="auto">
              <a:xfrm>
                <a:off x="4786314" y="2357430"/>
                <a:ext cx="1143007" cy="1098916"/>
              </a:xfrm>
              <a:prstGeom prst="rect">
                <a:avLst/>
              </a:prstGeom>
              <a:noFill/>
            </p:spPr>
          </p:pic>
          <p:pic>
            <p:nvPicPr>
              <p:cNvPr id="27" name="Picture 10" descr="c:\documents and settings\administrator\application data\360se6\User Data\temp\u=1241813533,1275771457&amp;fm=21&amp;gp=0.jpg"/>
              <p:cNvPicPr>
                <a:picLocks noChangeAspect="1" noChangeArrowheads="1"/>
              </p:cNvPicPr>
              <p:nvPr/>
            </p:nvPicPr>
            <p:blipFill>
              <a:blip r:embed="rId9" cstate="screen"/>
              <a:srcRect/>
              <a:stretch>
                <a:fillRect/>
              </a:stretch>
            </p:blipFill>
            <p:spPr bwMode="auto">
              <a:xfrm>
                <a:off x="7929586" y="3786190"/>
                <a:ext cx="791013" cy="1500198"/>
              </a:xfrm>
              <a:prstGeom prst="rect">
                <a:avLst/>
              </a:prstGeom>
              <a:noFill/>
            </p:spPr>
          </p:pic>
          <p:pic>
            <p:nvPicPr>
              <p:cNvPr id="28" name="Picture 14" descr="c:\documents and settings\administrator\application data\360se6\User Data\temp\u=2058682516,33085329&amp;fm=21&amp;gp=0.jpg"/>
              <p:cNvPicPr>
                <a:picLocks noChangeAspect="1" noChangeArrowheads="1"/>
              </p:cNvPicPr>
              <p:nvPr/>
            </p:nvPicPr>
            <p:blipFill>
              <a:blip r:embed="rId10" cstate="screen"/>
              <a:srcRect/>
              <a:stretch>
                <a:fillRect/>
              </a:stretch>
            </p:blipFill>
            <p:spPr bwMode="auto">
              <a:xfrm>
                <a:off x="4786314" y="3714752"/>
                <a:ext cx="1192389" cy="928694"/>
              </a:xfrm>
              <a:prstGeom prst="rect">
                <a:avLst/>
              </a:prstGeom>
              <a:noFill/>
            </p:spPr>
          </p:pic>
          <p:pic>
            <p:nvPicPr>
              <p:cNvPr id="29" name="Picture 16" descr="c:\documents and settings\administrator\application data\360se6\User Data\temp\u=3359856869,1110623057&amp;fm=21&amp;gp=0.jpg"/>
              <p:cNvPicPr>
                <a:picLocks noChangeAspect="1" noChangeArrowheads="1"/>
              </p:cNvPicPr>
              <p:nvPr/>
            </p:nvPicPr>
            <p:blipFill>
              <a:blip r:embed="rId11" cstate="screen"/>
              <a:srcRect/>
              <a:stretch>
                <a:fillRect/>
              </a:stretch>
            </p:blipFill>
            <p:spPr bwMode="auto">
              <a:xfrm>
                <a:off x="6215074" y="3643314"/>
                <a:ext cx="1246917" cy="1143008"/>
              </a:xfrm>
              <a:prstGeom prst="rect">
                <a:avLst/>
              </a:prstGeom>
              <a:noFill/>
            </p:spPr>
          </p:pic>
          <p:pic>
            <p:nvPicPr>
              <p:cNvPr id="30" name="Picture 22" descr="c:\documents and settings\administrator\application data\360se6\User Data\temp\u=1597159010,1606076155&amp;fm=21&amp;gp=0.jpg"/>
              <p:cNvPicPr>
                <a:picLocks noChangeAspect="1" noChangeArrowheads="1"/>
              </p:cNvPicPr>
              <p:nvPr/>
            </p:nvPicPr>
            <p:blipFill>
              <a:blip r:embed="rId12" cstate="screen"/>
              <a:srcRect/>
              <a:stretch>
                <a:fillRect/>
              </a:stretch>
            </p:blipFill>
            <p:spPr bwMode="auto">
              <a:xfrm>
                <a:off x="7286644" y="2500306"/>
                <a:ext cx="1568388" cy="1071570"/>
              </a:xfrm>
              <a:prstGeom prst="rect">
                <a:avLst/>
              </a:prstGeom>
              <a:noFill/>
            </p:spPr>
          </p:pic>
        </p:grpSp>
        <p:sp>
          <p:nvSpPr>
            <p:cNvPr id="19" name="圆角矩形 18"/>
            <p:cNvSpPr/>
            <p:nvPr/>
          </p:nvSpPr>
          <p:spPr>
            <a:xfrm>
              <a:off x="4714876" y="975556"/>
              <a:ext cx="4071966" cy="5453840"/>
            </a:xfrm>
            <a:prstGeom prst="roundRect">
              <a:avLst/>
            </a:pr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grpSp>
      <p:pic>
        <p:nvPicPr>
          <p:cNvPr id="31" name="Picture 28" descr="c:\documents and settings\administrator\application data\360se6\User Data\temp\3822085_180009101141_2.jpg"/>
          <p:cNvPicPr>
            <a:picLocks noChangeAspect="1" noChangeArrowheads="1"/>
          </p:cNvPicPr>
          <p:nvPr/>
        </p:nvPicPr>
        <p:blipFill>
          <a:blip r:embed="rId13" cstate="screen"/>
          <a:srcRect/>
          <a:stretch>
            <a:fillRect/>
          </a:stretch>
        </p:blipFill>
        <p:spPr bwMode="auto">
          <a:xfrm>
            <a:off x="5050549" y="771249"/>
            <a:ext cx="1377441" cy="1838185"/>
          </a:xfrm>
          <a:prstGeom prst="rect">
            <a:avLst/>
          </a:prstGeom>
          <a:noFill/>
        </p:spPr>
      </p:pic>
      <p:sp>
        <p:nvSpPr>
          <p:cNvPr id="33" name="TextBox 31"/>
          <p:cNvSpPr txBox="1"/>
          <p:nvPr/>
        </p:nvSpPr>
        <p:spPr>
          <a:xfrm>
            <a:off x="4693563" y="3671687"/>
            <a:ext cx="3478837" cy="661720"/>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松耦合：</a:t>
            </a:r>
            <a:endParaRPr lang="en-US" altLang="zh-CN"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latin typeface="幼圆" panose="02010509060101010101" pitchFamily="49" charset="-122"/>
                <a:ea typeface="幼圆" panose="02010509060101010101" pitchFamily="49" charset="-122"/>
                <a:cs typeface="Arial Black" panose="020B0A04020102020204" pitchFamily="34" charset="0"/>
              </a:rPr>
              <a:t>个别系统故障不影响系统整体功能</a:t>
            </a:r>
          </a:p>
        </p:txBody>
      </p:sp>
      <p:sp>
        <p:nvSpPr>
          <p:cNvPr id="34" name="TextBox 32"/>
          <p:cNvSpPr txBox="1"/>
          <p:nvPr/>
        </p:nvSpPr>
        <p:spPr>
          <a:xfrm>
            <a:off x="4693562" y="2664555"/>
            <a:ext cx="1822863" cy="954107"/>
          </a:xfrm>
          <a:prstGeom prst="rect">
            <a:avLst/>
          </a:prstGeom>
          <a:noFill/>
        </p:spPr>
        <p:txBody>
          <a:bodyPr wrap="squar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紧耦合：</a:t>
            </a:r>
            <a:endParaRPr lang="en-US" altLang="zh-CN"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latin typeface="幼圆" panose="02010509060101010101" pitchFamily="49" charset="-122"/>
                <a:ea typeface="幼圆" panose="02010509060101010101" pitchFamily="49" charset="-122"/>
                <a:cs typeface="Arial Black" panose="020B0A04020102020204" pitchFamily="34" charset="0"/>
              </a:rPr>
              <a:t>零件损坏将导致整个系统失败</a:t>
            </a:r>
          </a:p>
        </p:txBody>
      </p:sp>
      <p:sp>
        <p:nvSpPr>
          <p:cNvPr id="35" name="TextBox 33"/>
          <p:cNvSpPr txBox="1"/>
          <p:nvPr/>
        </p:nvSpPr>
        <p:spPr>
          <a:xfrm>
            <a:off x="4788024" y="4424794"/>
            <a:ext cx="4134465"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系统越大，耦合度应越松</a:t>
            </a:r>
          </a:p>
        </p:txBody>
      </p:sp>
      <p:sp>
        <p:nvSpPr>
          <p:cNvPr id="38" name="文本框 37">
            <a:hlinkClick r:id="rId14" action="ppaction://hlinksldjump"/>
          </p:cNvPr>
          <p:cNvSpPr txBox="1"/>
          <p:nvPr/>
        </p:nvSpPr>
        <p:spPr>
          <a:xfrm>
            <a:off x="5826116" y="371139"/>
            <a:ext cx="89494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BSV3JGJG</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2" name="文本框 1"/>
          <p:cNvSpPr txBox="1"/>
          <p:nvPr/>
        </p:nvSpPr>
        <p:spPr>
          <a:xfrm>
            <a:off x="575522" y="939197"/>
            <a:ext cx="4493538"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小</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系统要强化</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紧</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耦合</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系统要重视</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松</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耦合</a:t>
            </a:r>
          </a:p>
        </p:txBody>
      </p:sp>
      <p:pic>
        <p:nvPicPr>
          <p:cNvPr id="3" name="图片 2"/>
          <p:cNvPicPr/>
          <p:nvPr/>
        </p:nvPicPr>
        <p:blipFill>
          <a:blip r:embed="rId15" cstate="screen"/>
          <a:stretch>
            <a:fillRect/>
          </a:stretch>
        </p:blipFill>
        <p:spPr>
          <a:xfrm>
            <a:off x="1356729" y="2211710"/>
            <a:ext cx="3117210" cy="184004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p:cNvPicPr/>
          <p:nvPr/>
        </p:nvPicPr>
        <p:blipFill>
          <a:blip r:embed="rId16"/>
          <a:stretch>
            <a:fillRect/>
          </a:stretch>
        </p:blipFill>
        <p:spPr>
          <a:xfrm>
            <a:off x="446678" y="3192525"/>
            <a:ext cx="3117210" cy="183500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本框 14"/>
          <p:cNvSpPr txBox="1"/>
          <p:nvPr/>
        </p:nvSpPr>
        <p:spPr>
          <a:xfrm>
            <a:off x="1832008" y="2707413"/>
            <a:ext cx="2265364" cy="369332"/>
          </a:xfrm>
          <a:prstGeom prst="rect">
            <a:avLst/>
          </a:prstGeom>
          <a:noFill/>
        </p:spPr>
        <p:txBody>
          <a:bodyPr wrap="none" rtlCol="0">
            <a:spAutoFit/>
          </a:bodyPr>
          <a:lstStyle>
            <a:defPPr>
              <a:defRPr lang="zh-CN"/>
            </a:defPPr>
            <a:lvl1pPr>
              <a:defRPr>
                <a:latin typeface="方正粗宋简体" panose="03000509000000000000" pitchFamily="65" charset="-122"/>
                <a:ea typeface="方正粗宋简体" panose="03000509000000000000" pitchFamily="65" charset="-122"/>
              </a:defRPr>
            </a:lvl1pPr>
          </a:lstStyle>
          <a:p>
            <a:r>
              <a:rPr lang="en-US" altLang="zh-CN" dirty="0">
                <a:cs typeface="Arial Black" panose="020B0A04020102020204" pitchFamily="34" charset="0"/>
              </a:rPr>
              <a:t>DQMDS</a:t>
            </a:r>
            <a:r>
              <a:rPr lang="zh-CN" altLang="en-US" dirty="0">
                <a:cs typeface="Arial Black" panose="020B0A04020102020204" pitchFamily="34" charset="0"/>
              </a:rPr>
              <a:t>是个松系统</a:t>
            </a:r>
          </a:p>
        </p:txBody>
      </p:sp>
      <p:sp>
        <p:nvSpPr>
          <p:cNvPr id="39" name="文本框 38"/>
          <p:cNvSpPr txBox="1"/>
          <p:nvPr/>
        </p:nvSpPr>
        <p:spPr>
          <a:xfrm>
            <a:off x="1082444" y="3744839"/>
            <a:ext cx="1861407" cy="369332"/>
          </a:xfrm>
          <a:prstGeom prst="rect">
            <a:avLst/>
          </a:prstGeom>
          <a:noFill/>
        </p:spPr>
        <p:txBody>
          <a:bodyPr wrap="none" rtlCol="0">
            <a:spAutoFit/>
          </a:bodyPr>
          <a:lstStyle/>
          <a:p>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EMS</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是个紧系统</a:t>
            </a:r>
          </a:p>
        </p:txBody>
      </p:sp>
      <p:sp>
        <p:nvSpPr>
          <p:cNvPr id="40" name="TextBox 1"/>
          <p:cNvSpPr txBox="1"/>
          <p:nvPr/>
        </p:nvSpPr>
        <p:spPr>
          <a:xfrm>
            <a:off x="378791" y="248029"/>
            <a:ext cx="544732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建构</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解构原理</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3568" y="699542"/>
            <a:ext cx="357020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为什么要解构和解耦呢？</a:t>
            </a:r>
          </a:p>
        </p:txBody>
      </p:sp>
      <p:sp>
        <p:nvSpPr>
          <p:cNvPr id="5" name="文本框 4"/>
          <p:cNvSpPr txBox="1"/>
          <p:nvPr/>
        </p:nvSpPr>
        <p:spPr>
          <a:xfrm>
            <a:off x="971601" y="1347614"/>
            <a:ext cx="7416824" cy="646331"/>
          </a:xfrm>
          <a:prstGeom prst="rect">
            <a:avLst/>
          </a:prstGeom>
          <a:noFill/>
        </p:spPr>
        <p:txBody>
          <a:bodyPr wrap="square" rtlCol="0">
            <a:spAutoFit/>
          </a:bodyPr>
          <a:lstStyle/>
          <a:p>
            <a:pPr indent="26543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因为世界是</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高维</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的（全息思维、量子思维），人类难以整体理解和组织，只能拆开考察和操控。</a:t>
            </a:r>
          </a:p>
        </p:txBody>
      </p:sp>
      <p:pic>
        <p:nvPicPr>
          <p:cNvPr id="6" name="图片 5"/>
          <p:cNvPicPr/>
          <p:nvPr/>
        </p:nvPicPr>
        <p:blipFill>
          <a:blip r:embed="rId2"/>
          <a:stretch>
            <a:fillRect/>
          </a:stretch>
        </p:blipFill>
        <p:spPr>
          <a:xfrm>
            <a:off x="1043608" y="2460104"/>
            <a:ext cx="2232248" cy="155180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p:cNvPicPr/>
          <p:nvPr/>
        </p:nvPicPr>
        <p:blipFill rotWithShape="1">
          <a:blip r:embed="rId3" cstate="screen"/>
          <a:srcRect/>
          <a:stretch>
            <a:fillRect/>
          </a:stretch>
        </p:blipFill>
        <p:spPr>
          <a:xfrm>
            <a:off x="3311860" y="2460104"/>
            <a:ext cx="2232248" cy="155180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图片 7"/>
          <p:cNvPicPr/>
          <p:nvPr/>
        </p:nvPicPr>
        <p:blipFill>
          <a:blip r:embed="rId4"/>
          <a:stretch>
            <a:fillRect/>
          </a:stretch>
        </p:blipFill>
        <p:spPr>
          <a:xfrm>
            <a:off x="5580112" y="2460104"/>
            <a:ext cx="2232248" cy="155180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文本框 1"/>
          <p:cNvSpPr txBox="1"/>
          <p:nvPr/>
        </p:nvSpPr>
        <p:spPr>
          <a:xfrm>
            <a:off x="2123728" y="4124126"/>
            <a:ext cx="4801314" cy="7078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升维思考，降维打击</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376785" y="3064642"/>
            <a:ext cx="4291559" cy="1015663"/>
          </a:xfrm>
          <a:prstGeom prst="rect">
            <a:avLst/>
          </a:prstGeom>
          <a:noFill/>
        </p:spPr>
        <p:txBody>
          <a:bodyPr wrap="none" rtlCol="0">
            <a:spAutoFit/>
          </a:bodyPr>
          <a:lstStyle/>
          <a:p>
            <a:r>
              <a:rPr lang="en-US" altLang="zh-CN"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 (</a:t>
            </a:r>
            <a:r>
              <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en-US" altLang="zh-CN"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6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 name="TextBox 1"/>
          <p:cNvSpPr txBox="1"/>
          <p:nvPr/>
        </p:nvSpPr>
        <p:spPr>
          <a:xfrm>
            <a:off x="683568" y="627534"/>
            <a:ext cx="2646878"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什么是系统？</a:t>
            </a:r>
          </a:p>
        </p:txBody>
      </p:sp>
      <p:sp>
        <p:nvSpPr>
          <p:cNvPr id="3" name="矩形 2"/>
          <p:cNvSpPr/>
          <p:nvPr/>
        </p:nvSpPr>
        <p:spPr>
          <a:xfrm>
            <a:off x="3419872" y="771550"/>
            <a:ext cx="4608512" cy="369332"/>
          </a:xfrm>
          <a:prstGeom prst="rect">
            <a:avLst/>
          </a:prstGeom>
          <a:ln w="3175">
            <a:solidFill>
              <a:schemeClr val="tx1"/>
            </a:solidFill>
          </a:ln>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由两个以上</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部分</a:t>
            </a:r>
            <a:r>
              <a:rPr lang="zh-CN" altLang="en-US" dirty="0">
                <a:latin typeface="幼圆" panose="02010509060101010101" pitchFamily="49" charset="-122"/>
                <a:ea typeface="幼圆" panose="02010509060101010101" pitchFamily="49" charset="-122"/>
                <a:cs typeface="Arial Black" panose="020B0A04020102020204" pitchFamily="34" charset="0"/>
              </a:rPr>
              <a:t>组成、具有一定</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功能</a:t>
            </a:r>
            <a:r>
              <a:rPr lang="zh-CN" altLang="en-US" dirty="0">
                <a:latin typeface="幼圆" panose="02010509060101010101" pitchFamily="49" charset="-122"/>
                <a:ea typeface="幼圆" panose="02010509060101010101" pitchFamily="49" charset="-122"/>
                <a:cs typeface="Arial Black" panose="020B0A04020102020204" pitchFamily="34" charset="0"/>
              </a:rPr>
              <a:t>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结构</a:t>
            </a:r>
          </a:p>
        </p:txBody>
      </p:sp>
      <p:sp>
        <p:nvSpPr>
          <p:cNvPr id="17" name="TextBox 16"/>
          <p:cNvSpPr txBox="1"/>
          <p:nvPr/>
        </p:nvSpPr>
        <p:spPr>
          <a:xfrm>
            <a:off x="1012614" y="1542602"/>
            <a:ext cx="2544286" cy="400110"/>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数学表达最简单：</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函数</a:t>
            </a:r>
          </a:p>
        </p:txBody>
      </p:sp>
      <p:sp>
        <p:nvSpPr>
          <p:cNvPr id="19" name="TextBox 18"/>
          <p:cNvSpPr txBox="1"/>
          <p:nvPr/>
        </p:nvSpPr>
        <p:spPr>
          <a:xfrm>
            <a:off x="1012614" y="1902642"/>
            <a:ext cx="4633000"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）存在若干个独立的要素或部件：</a:t>
            </a:r>
            <a:r>
              <a:rPr lang="en-US" altLang="zh-CN"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X1,X2,…</a:t>
            </a:r>
            <a:r>
              <a:rPr lang="en-US" altLang="zh-CN"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0" name="TextBox 19"/>
          <p:cNvSpPr txBox="1"/>
          <p:nvPr/>
        </p:nvSpPr>
        <p:spPr>
          <a:xfrm>
            <a:off x="4355976" y="3249308"/>
            <a:ext cx="2938625" cy="646331"/>
          </a:xfrm>
          <a:prstGeom prst="rect">
            <a:avLst/>
          </a:prstGeom>
          <a:noFill/>
        </p:spPr>
        <p:txBody>
          <a:bodyPr wrap="none" rtlCol="0">
            <a:spAutoFit/>
          </a:bodyPr>
          <a:lstStyle/>
          <a:p>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X2</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36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2" name="TextBox 21"/>
          <p:cNvSpPr txBox="1"/>
          <p:nvPr/>
        </p:nvSpPr>
        <p:spPr>
          <a:xfrm>
            <a:off x="1012614" y="2190674"/>
            <a:ext cx="4323620"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2</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）现在把它们组成一个整体，发生联系：</a:t>
            </a:r>
            <a:r>
              <a:rPr lang="en-US" altLang="zh-CN"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endParaRPr lang="zh-CN" altLang="en-US"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3" name="TextBox 22"/>
          <p:cNvSpPr txBox="1"/>
          <p:nvPr/>
        </p:nvSpPr>
        <p:spPr>
          <a:xfrm>
            <a:off x="1736271" y="2910754"/>
            <a:ext cx="1755609" cy="1323439"/>
          </a:xfrm>
          <a:prstGeom prst="rect">
            <a:avLst/>
          </a:prstGeom>
          <a:noFill/>
        </p:spPr>
        <p:txBody>
          <a:bodyPr wrap="none" rtlCol="0">
            <a:spAutoFit/>
          </a:bodyPr>
          <a:lstStyle/>
          <a:p>
            <a:r>
              <a:rPr lang="en-US" altLang="zh-CN"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 </a:t>
            </a:r>
            <a:r>
              <a:rPr lang="en-US" altLang="zh-CN"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8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4" name="TextBox 23"/>
          <p:cNvSpPr txBox="1"/>
          <p:nvPr/>
        </p:nvSpPr>
        <p:spPr>
          <a:xfrm>
            <a:off x="1012614" y="2406698"/>
            <a:ext cx="2214068" cy="461665"/>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3</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）系统就形成了：</a:t>
            </a:r>
            <a:r>
              <a:rPr lang="en-US" altLang="zh-CN" sz="2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a:t>
            </a:r>
            <a:endParaRPr lang="zh-CN" altLang="en-US"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nvGrpSpPr>
          <p:cNvPr id="27" name="组合 26"/>
          <p:cNvGrpSpPr/>
          <p:nvPr/>
        </p:nvGrpSpPr>
        <p:grpSpPr>
          <a:xfrm>
            <a:off x="2601914" y="3768010"/>
            <a:ext cx="3982479" cy="1107996"/>
            <a:chOff x="2601914" y="3501014"/>
            <a:chExt cx="3982479" cy="1107996"/>
          </a:xfrm>
        </p:grpSpPr>
        <p:sp>
          <p:nvSpPr>
            <p:cNvPr id="25" name="TextBox 24"/>
            <p:cNvSpPr txBox="1"/>
            <p:nvPr/>
          </p:nvSpPr>
          <p:spPr>
            <a:xfrm>
              <a:off x="3491880" y="3731847"/>
              <a:ext cx="3092513" cy="646331"/>
            </a:xfrm>
            <a:prstGeom prst="rect">
              <a:avLst/>
            </a:prstGeom>
            <a:noFill/>
          </p:spPr>
          <p:txBody>
            <a:bodyPr wrap="none" rtlCol="0">
              <a:spAutoFit/>
            </a:bodyPr>
            <a:lstStyle/>
            <a:p>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6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endParaRPr lang="zh-CN" altLang="en-US" sz="36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6" name="TextBox 25"/>
            <p:cNvSpPr txBox="1"/>
            <p:nvPr/>
          </p:nvSpPr>
          <p:spPr>
            <a:xfrm>
              <a:off x="2601914" y="3501014"/>
              <a:ext cx="598241" cy="1107996"/>
            </a:xfrm>
            <a:prstGeom prst="rect">
              <a:avLst/>
            </a:prstGeom>
            <a:noFill/>
          </p:spPr>
          <p:txBody>
            <a:bodyPr wrap="none" rtlCol="0">
              <a:spAutoFit/>
            </a:bodyPr>
            <a:lstStyle/>
            <a:p>
              <a:r>
                <a:rPr lang="en-US" altLang="zh-CN"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endParaRPr lang="zh-CN" altLang="en-US" sz="66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sp>
        <p:nvSpPr>
          <p:cNvPr id="4" name="文本框 3"/>
          <p:cNvSpPr txBox="1"/>
          <p:nvPr/>
        </p:nvSpPr>
        <p:spPr>
          <a:xfrm>
            <a:off x="728963" y="320047"/>
            <a:ext cx="1274708"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再思考一下</a:t>
            </a:r>
          </a:p>
        </p:txBody>
      </p:sp>
      <p:sp>
        <p:nvSpPr>
          <p:cNvPr id="15" name="文本框 14"/>
          <p:cNvSpPr txBox="1"/>
          <p:nvPr/>
        </p:nvSpPr>
        <p:spPr>
          <a:xfrm>
            <a:off x="6084168" y="1393197"/>
            <a:ext cx="2974380" cy="1021556"/>
          </a:xfrm>
          <a:prstGeom prst="wedgeRoundRectCallout">
            <a:avLst>
              <a:gd name="adj1" fmla="val -114039"/>
              <a:gd name="adj2" fmla="val 118282"/>
              <a:gd name="adj3" fmla="val 16667"/>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“函数”，英文</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function</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，原本就是“功能”之意，李善兰翻译得不好。</a:t>
            </a:r>
          </a:p>
        </p:txBody>
      </p:sp>
      <p:sp>
        <p:nvSpPr>
          <p:cNvPr id="5" name="文本框 4"/>
          <p:cNvSpPr txBox="1"/>
          <p:nvPr/>
        </p:nvSpPr>
        <p:spPr>
          <a:xfrm>
            <a:off x="7038369" y="4080305"/>
            <a:ext cx="1980029" cy="954107"/>
          </a:xfrm>
          <a:prstGeom prst="wedgeRectCallout">
            <a:avLst>
              <a:gd name="adj1" fmla="val -213140"/>
              <a:gd name="adj2" fmla="val -89125"/>
            </a:avLst>
          </a:prstGeom>
          <a:noFill/>
          <a:ln>
            <a:solidFill>
              <a:srgbClr val="0070C0"/>
            </a:solidFill>
          </a:ln>
        </p:spPr>
        <p:txBody>
          <a:bodyPr wrap="none" rtlCol="0">
            <a:spAutoFit/>
          </a:bodyPr>
          <a:lstStyle/>
          <a:p>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F</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就是</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就是</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功能</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9"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par>
                          <p:cTn id="23" fill="hold">
                            <p:stCondLst>
                              <p:cond delay="0"/>
                            </p:stCondLst>
                            <p:childTnLst>
                              <p:par>
                                <p:cTn id="24" presetID="9"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dissolve">
                                      <p:cBhvr>
                                        <p:cTn id="26" dur="500"/>
                                        <p:tgtEl>
                                          <p:spTgt spid="23"/>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p:bldP spid="20" grpId="0"/>
      <p:bldP spid="22" grpId="0"/>
      <p:bldP spid="23" grpId="0"/>
      <p:bldP spid="24" grpId="0"/>
      <p:bldP spid="15"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pic>
        <p:nvPicPr>
          <p:cNvPr id="6" name="图片 5"/>
          <p:cNvPicPr>
            <a:picLocks noChangeAspect="1"/>
          </p:cNvPicPr>
          <p:nvPr/>
        </p:nvPicPr>
        <p:blipFill>
          <a:blip r:embed="rId2"/>
          <a:stretch>
            <a:fillRect/>
          </a:stretch>
        </p:blipFill>
        <p:spPr>
          <a:xfrm>
            <a:off x="5724128" y="1563638"/>
            <a:ext cx="2872800" cy="2872800"/>
          </a:xfrm>
          <a:prstGeom prst="rect">
            <a:avLst/>
          </a:prstGeom>
        </p:spPr>
      </p:pic>
      <p:sp>
        <p:nvSpPr>
          <p:cNvPr id="7" name="椭圆形标注 6"/>
          <p:cNvSpPr/>
          <p:nvPr/>
        </p:nvSpPr>
        <p:spPr>
          <a:xfrm>
            <a:off x="6372200" y="398299"/>
            <a:ext cx="2512760" cy="103453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800"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yyds</a:t>
            </a:r>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5" name="图片 4"/>
          <p:cNvPicPr>
            <a:picLocks noChangeAspect="1"/>
          </p:cNvPicPr>
          <p:nvPr/>
        </p:nvPicPr>
        <p:blipFill>
          <a:blip r:embed="rId3"/>
          <a:stretch>
            <a:fillRect/>
          </a:stretch>
        </p:blipFill>
        <p:spPr>
          <a:xfrm>
            <a:off x="467544" y="915566"/>
            <a:ext cx="4954400" cy="3707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5724127" y="1059582"/>
            <a:ext cx="3160834" cy="3376856"/>
            <a:chOff x="5724127" y="1059582"/>
            <a:chExt cx="3160834" cy="3376856"/>
          </a:xfrm>
        </p:grpSpPr>
        <p:pic>
          <p:nvPicPr>
            <p:cNvPr id="2052" name="Picture 4" descr="https://gimg2.baidu.com/image_search/src=http%3A%2F%2Fpic.962.net%2Fup%2F2019-1%2F15477871525552152.jpg&amp;refer=http%3A%2F%2Fpic.962.net&amp;app=2002&amp;size=f9999,10000&amp;q=a80&amp;n=0&amp;g=0n&amp;fmt=jpeg?sec=1636602311&amp;t=a709fd510803812cf03545d7adb55e96"/>
            <p:cNvPicPr>
              <a:picLocks noChangeAspect="1" noChangeArrowheads="1"/>
            </p:cNvPicPr>
            <p:nvPr/>
          </p:nvPicPr>
          <p:blipFill rotWithShape="1">
            <a:blip r:embed="rId4" cstate="screen"/>
            <a:srcRect l="-112"/>
            <a:stretch>
              <a:fillRect/>
            </a:stretch>
          </p:blipFill>
          <p:spPr bwMode="auto">
            <a:xfrm>
              <a:off x="5724129" y="1563638"/>
              <a:ext cx="3160832" cy="287280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724127" y="1059582"/>
              <a:ext cx="3096344" cy="576064"/>
            </a:xfrm>
            <a:prstGeom prst="wedgeRoundRectCallout">
              <a:avLst>
                <a:gd name="adj1" fmla="val 8977"/>
                <a:gd name="adj2" fmla="val 8193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cs typeface="Arial Black" panose="020B0A04020102020204" pitchFamily="34" charset="0"/>
                </a:rPr>
                <a:t>啊！为毛尼？</a:t>
              </a:r>
            </a:p>
          </p:txBody>
        </p:sp>
      </p:grpSp>
      <p:grpSp>
        <p:nvGrpSpPr>
          <p:cNvPr id="12" name="组合 11"/>
          <p:cNvGrpSpPr/>
          <p:nvPr/>
        </p:nvGrpSpPr>
        <p:grpSpPr>
          <a:xfrm>
            <a:off x="5652120" y="3939902"/>
            <a:ext cx="3312368" cy="1071225"/>
            <a:chOff x="5652120" y="3939902"/>
            <a:chExt cx="3312368" cy="1071225"/>
          </a:xfrm>
        </p:grpSpPr>
        <p:pic>
          <p:nvPicPr>
            <p:cNvPr id="13" name="图片 12"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5"/>
                                        </p:tgtEl>
                                        <p:attrNameLst>
                                          <p:attrName>r</p:attrName>
                                        </p:attrNameLst>
                                      </p:cBhvr>
                                    </p:animRot>
                                  </p:childTnLst>
                                </p:cTn>
                              </p:par>
                            </p:childTnLst>
                          </p:cTn>
                        </p:par>
                        <p:par>
                          <p:cTn id="7" fill="hold">
                            <p:stCondLst>
                              <p:cond delay="3000"/>
                            </p:stCondLst>
                            <p:childTnLst>
                              <p:par>
                                <p:cTn id="8" presetID="5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3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screen"/>
          <a:srcRect/>
          <a:stretch>
            <a:fillRect/>
          </a:stretch>
        </p:blipFill>
        <p:spPr>
          <a:xfrm>
            <a:off x="579879" y="2256275"/>
            <a:ext cx="3528393" cy="129614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6" name="矩形 15"/>
          <p:cNvSpPr/>
          <p:nvPr/>
        </p:nvSpPr>
        <p:spPr>
          <a:xfrm>
            <a:off x="5148064" y="195486"/>
            <a:ext cx="3456384" cy="4752528"/>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
        <p:nvSpPr>
          <p:cNvPr id="5" name="文本框 4"/>
          <p:cNvSpPr txBox="1"/>
          <p:nvPr/>
        </p:nvSpPr>
        <p:spPr>
          <a:xfrm>
            <a:off x="467544" y="699542"/>
            <a:ext cx="4326826" cy="61555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一个系统，可以有很多维度（</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X1,…,</a:t>
            </a:r>
            <a:r>
              <a:rPr lang="en-US" altLang="zh-CN" dirty="0" err="1">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Xn</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但人类只能理解和操控最多</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4</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维。</a:t>
            </a:r>
          </a:p>
        </p:txBody>
      </p:sp>
      <p:sp>
        <p:nvSpPr>
          <p:cNvPr id="6" name="文本框 5"/>
          <p:cNvSpPr txBox="1"/>
          <p:nvPr/>
        </p:nvSpPr>
        <p:spPr>
          <a:xfrm>
            <a:off x="655211" y="1554927"/>
            <a:ext cx="3628757" cy="584775"/>
          </a:xfrm>
          <a:prstGeom prst="rect">
            <a:avLst/>
          </a:prstGeom>
          <a:noFill/>
          <a:ln w="3175">
            <a:solidFill>
              <a:schemeClr val="tx1"/>
            </a:solidFill>
          </a:ln>
        </p:spPr>
        <p:txBody>
          <a:bodyPr wrap="square" rtlCol="0">
            <a:spAutoFit/>
          </a:bodyPr>
          <a:lstStyle/>
          <a:p>
            <a:pPr algn="ct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32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Y</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Z</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chemeClr val="bg1">
                    <a:lumMod val="50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nvGrpSpPr>
          <p:cNvPr id="15" name="组合 14"/>
          <p:cNvGrpSpPr/>
          <p:nvPr/>
        </p:nvGrpSpPr>
        <p:grpSpPr>
          <a:xfrm>
            <a:off x="5329495" y="326290"/>
            <a:ext cx="3236785" cy="2772143"/>
            <a:chOff x="5329495" y="830346"/>
            <a:chExt cx="3236785" cy="2772143"/>
          </a:xfrm>
        </p:grpSpPr>
        <p:sp>
          <p:nvSpPr>
            <p:cNvPr id="7" name="文本框 6"/>
            <p:cNvSpPr txBox="1"/>
            <p:nvPr/>
          </p:nvSpPr>
          <p:spPr>
            <a:xfrm>
              <a:off x="5329495" y="830346"/>
              <a:ext cx="3236785" cy="400110"/>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不受维度限制的科学只有</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数学</a:t>
              </a:r>
            </a:p>
          </p:txBody>
        </p:sp>
        <p:sp>
          <p:nvSpPr>
            <p:cNvPr id="8" name="文本框 7"/>
            <p:cNvSpPr txBox="1"/>
            <p:nvPr/>
          </p:nvSpPr>
          <p:spPr>
            <a:xfrm>
              <a:off x="5396020" y="1203598"/>
              <a:ext cx="2962671" cy="338554"/>
            </a:xfrm>
            <a:prstGeom prst="rect">
              <a:avLst/>
            </a:prstGeom>
            <a:noFill/>
          </p:spPr>
          <p:txBody>
            <a:bodyPr wrap="none" rtlCol="0">
              <a:spAutoFit/>
            </a:bodyPr>
            <a:lstStyle/>
            <a:p>
              <a:pPr algn="ct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数学能够做（</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建构</a:t>
              </a:r>
              <a:r>
                <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解构</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）分析</a:t>
              </a:r>
            </a:p>
          </p:txBody>
        </p:sp>
        <mc:AlternateContent xmlns:mc="http://schemas.openxmlformats.org/markup-compatibility/2006" xmlns:a14="http://schemas.microsoft.com/office/drawing/2010/main">
          <mc:Choice Requires="a14">
            <p:sp>
              <p:nvSpPr>
                <p:cNvPr id="9" name="文本框 8"/>
                <p:cNvSpPr txBox="1"/>
                <p:nvPr/>
              </p:nvSpPr>
              <p:spPr>
                <a:xfrm>
                  <a:off x="5604835" y="1635646"/>
                  <a:ext cx="2342757"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fPr>
                          <m:num>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𝑆</m:t>
                            </m:r>
                          </m:num>
                          <m:den>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𝑋</m:t>
                            </m:r>
                            <m:r>
                              <a:rPr lang="en-US" altLang="zh-CN" sz="1800" b="0" i="1"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den>
                        </m:f>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m:rPr>
                            <m:nor/>
                          </m:rPr>
                          <a:rPr lang="en-US" altLang="zh-CN" sz="1800" b="0" i="0"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f</m:t>
                        </m:r>
                        <m:r>
                          <m:rPr>
                            <m:nor/>
                          </m:rPr>
                          <a:rPr lang="en-US" altLang="zh-CN" sz="1800" b="0" i="0"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x</m:t>
                        </m:r>
                        <m:r>
                          <m:rPr>
                            <m:nor/>
                          </m:rPr>
                          <a:rPr lang="en-US" altLang="zh-CN" sz="1800" b="0" i="0"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𝑥𝑛</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oMath>
                    </m:oMathPara>
                  </a14:m>
                  <a:endPar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604835" y="1635646"/>
                  <a:ext cx="2342757" cy="526683"/>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604835" y="2261091"/>
                  <a:ext cx="2342757"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fPr>
                          <m:num>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𝑆</m:t>
                            </m:r>
                          </m:num>
                          <m:den>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𝑋</m:t>
                            </m:r>
                            <m:r>
                              <a:rPr lang="en-US" altLang="zh-CN" sz="1800" b="0" i="1"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den>
                        </m:f>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m:rPr>
                            <m:nor/>
                          </m:rPr>
                          <a:rPr lang="en-US" altLang="zh-CN" sz="1800" b="0" i="0"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f</m:t>
                        </m:r>
                        <m:r>
                          <m:rPr>
                            <m:nor/>
                          </m:rPr>
                          <a:rPr lang="en-US" altLang="zh-CN" sz="1800" b="0" i="0"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x</m:t>
                        </m:r>
                        <m:r>
                          <m:rPr>
                            <m:nor/>
                          </m:rPr>
                          <a:rPr lang="en-US" altLang="zh-CN" sz="1800" b="0" i="0"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𝑥𝑛</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oMath>
                    </m:oMathPara>
                  </a14:m>
                  <a:endPar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604835" y="2261091"/>
                  <a:ext cx="2342757" cy="526683"/>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604835" y="3075806"/>
                  <a:ext cx="2351541"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18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fPr>
                          <m:num>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𝑆</m:t>
                            </m:r>
                          </m:num>
                          <m:den>
                            <m:r>
                              <a:rPr lang="en-US" altLang="zh-CN" sz="180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𝑋</m:t>
                            </m:r>
                            <m:r>
                              <a:rPr lang="en-US" altLang="zh-CN" sz="1800" b="0" i="1"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𝑛</m:t>
                            </m:r>
                          </m:den>
                        </m:f>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m:rPr>
                            <m:nor/>
                          </m:rPr>
                          <a:rPr lang="en-US" altLang="zh-CN" sz="1800" b="0" i="0"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f</m:t>
                        </m:r>
                        <m:r>
                          <m:rPr>
                            <m:nor/>
                          </m:rPr>
                          <a:rPr lang="en-US" altLang="zh-CN" sz="1800" b="0" i="0"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x</m:t>
                        </m:r>
                        <m:r>
                          <m:rPr>
                            <m:nor/>
                          </m:rPr>
                          <a:rPr lang="en-US" altLang="zh-CN" sz="1800" b="0" i="0" baseline="-25000" smtClean="0">
                            <a:solidFill>
                              <a:srgbClr val="0070C0"/>
                            </a:solidFill>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n</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800" b="0" i="1" baseline="-25000"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8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𝑥𝑛</m:t>
                        </m:r>
                        <m:r>
                          <a:rPr lang="en-US" altLang="zh-CN" sz="18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oMath>
                    </m:oMathPara>
                  </a14:m>
                  <a:endPar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604835" y="3075806"/>
                  <a:ext cx="2351541" cy="526683"/>
                </a:xfrm>
                <a:prstGeom prst="rect">
                  <a:avLst/>
                </a:prstGeom>
                <a:blipFill rotWithShape="1">
                  <a:blip r:embed="rId5"/>
                </a:blipFill>
              </p:spPr>
              <p:txBody>
                <a:bodyPr/>
                <a:lstStyle/>
                <a:p>
                  <a:r>
                    <a:rPr lang="zh-CN" altLang="en-US">
                      <a:noFill/>
                    </a:rPr>
                    <a:t> </a:t>
                  </a:r>
                </a:p>
              </p:txBody>
            </p:sp>
          </mc:Fallback>
        </mc:AlternateContent>
        <p:sp>
          <p:nvSpPr>
            <p:cNvPr id="14" name="文本框 13"/>
            <p:cNvSpPr txBox="1"/>
            <p:nvPr/>
          </p:nvSpPr>
          <p:spPr>
            <a:xfrm>
              <a:off x="6567014" y="2715766"/>
              <a:ext cx="620683"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cxnSp>
        <p:nvCxnSpPr>
          <p:cNvPr id="18" name="直接箭头连接符 17"/>
          <p:cNvCxnSpPr/>
          <p:nvPr/>
        </p:nvCxnSpPr>
        <p:spPr>
          <a:xfrm flipV="1">
            <a:off x="2475111" y="1504456"/>
            <a:ext cx="3032993" cy="10909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p:cNvCxnSpPr/>
          <p:nvPr/>
        </p:nvCxnSpPr>
        <p:spPr>
          <a:xfrm flipV="1">
            <a:off x="2720187" y="2196868"/>
            <a:ext cx="2798114" cy="4773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p:cNvCxnSpPr/>
          <p:nvPr/>
        </p:nvCxnSpPr>
        <p:spPr>
          <a:xfrm>
            <a:off x="3275856" y="2739727"/>
            <a:ext cx="2242445" cy="923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8" name="文本框 27"/>
              <p:cNvSpPr txBox="1"/>
              <p:nvPr/>
            </p:nvSpPr>
            <p:spPr>
              <a:xfrm>
                <a:off x="5967376" y="3596795"/>
                <a:ext cx="391389"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naryPr>
                        <m:sub/>
                        <m:sup/>
                        <m:e>
                          <m:r>
                            <a:rPr lang="en-US" altLang="zh-CN"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rPr>
                            <m:t> </m:t>
                          </m:r>
                        </m:e>
                      </m:nary>
                    </m:oMath>
                  </m:oMathPara>
                </a14:m>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5967376" y="3596795"/>
                <a:ext cx="391389" cy="726546"/>
              </a:xfrm>
              <a:prstGeom prst="rect">
                <a:avLst/>
              </a:prstGeom>
              <a:blipFill rotWithShape="1">
                <a:blip r:embed="rId6"/>
                <a:stretch>
                  <a:fillRect l="-72" t="-21" r="-13823"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138633" y="3603314"/>
                <a:ext cx="484748"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naryPr>
                        <m:sub/>
                        <m:sup/>
                        <m:e>
                          <m:r>
                            <a:rPr lang="en-US" altLang="zh-CN"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rPr>
                            <m:t>…</m:t>
                          </m:r>
                        </m:e>
                      </m:nary>
                    </m:oMath>
                  </m:oMathPara>
                </a14:m>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6138633" y="3603314"/>
                <a:ext cx="484748" cy="686213"/>
              </a:xfrm>
              <a:prstGeom prst="rect">
                <a:avLst/>
              </a:prstGeom>
              <a:blipFill rotWithShape="1">
                <a:blip r:embed="rId7"/>
                <a:stretch>
                  <a:fillRect l="-18" t="-47" r="-14210"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570662" y="3616962"/>
                <a:ext cx="1641475" cy="686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zh-CN" altLang="en-US"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naryPr>
                        <m:sub/>
                        <m:sup/>
                        <m:e>
                          <m:r>
                            <a:rPr lang="en-US" altLang="zh-CN"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rPr>
                            <m:t>𝑓</m:t>
                          </m:r>
                          <m:r>
                            <a:rPr lang="en-US" altLang="zh-CN"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600" i="1">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600" i="1" baseline="-2500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1</m:t>
                          </m:r>
                          <m:r>
                            <a:rPr lang="en-US" altLang="zh-CN" sz="1600" i="1">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600" i="1">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m:t>
                          </m:r>
                          <m:r>
                            <a:rPr lang="en-US" altLang="zh-CN" sz="1600" i="1" baseline="-2500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2</m:t>
                          </m:r>
                          <m:r>
                            <a:rPr lang="en-US" altLang="zh-CN" sz="1600" i="1">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r>
                            <a:rPr lang="en-US" altLang="zh-CN" sz="1600" i="1">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𝑥𝑛</m:t>
                          </m:r>
                          <m:r>
                            <a:rPr lang="en-US" altLang="zh-CN"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m:t>
                          </m:r>
                        </m:e>
                      </m:nary>
                    </m:oMath>
                  </m:oMathPara>
                </a14:m>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570662" y="3616962"/>
                <a:ext cx="1641475" cy="686213"/>
              </a:xfrm>
              <a:prstGeom prst="rect">
                <a:avLst/>
              </a:prstGeom>
              <a:blipFill rotWithShape="1">
                <a:blip r:embed="rId8"/>
                <a:stretch>
                  <a:fillRect l="-19" r="-3192" b="60"/>
                </a:stretch>
              </a:blipFill>
            </p:spPr>
            <p:txBody>
              <a:bodyPr/>
              <a:lstStyle/>
              <a:p>
                <a:r>
                  <a:rPr lang="zh-CN" altLang="en-US">
                    <a:noFill/>
                  </a:rPr>
                  <a:t> </a:t>
                </a:r>
              </a:p>
            </p:txBody>
          </p:sp>
        </mc:Fallback>
      </mc:AlternateContent>
      <p:sp>
        <p:nvSpPr>
          <p:cNvPr id="31" name="文本框 30"/>
          <p:cNvSpPr txBox="1"/>
          <p:nvPr/>
        </p:nvSpPr>
        <p:spPr>
          <a:xfrm>
            <a:off x="5292080" y="3698458"/>
            <a:ext cx="909223" cy="523220"/>
          </a:xfrm>
          <a:prstGeom prst="rect">
            <a:avLst/>
          </a:prstGeom>
          <a:noFill/>
        </p:spPr>
        <p:txBody>
          <a:bodyPr wrap="none" rtlCol="0">
            <a:spAutoFit/>
          </a:bodyPr>
          <a:lstStyle/>
          <a:p>
            <a:r>
              <a:rPr lang="en-US" altLang="zh-CN" sz="2800" b="1" i="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S </a:t>
            </a:r>
            <a:r>
              <a:rPr lang="en-US" altLang="zh-CN" sz="28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en-US" altLang="zh-CN" sz="2800" b="1" i="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endParaRPr lang="zh-CN" altLang="en-US" sz="2800" b="1" i="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34" name="文本框 33"/>
          <p:cNvSpPr txBox="1"/>
          <p:nvPr/>
        </p:nvSpPr>
        <p:spPr>
          <a:xfrm>
            <a:off x="6478402" y="4231430"/>
            <a:ext cx="1851789" cy="707886"/>
          </a:xfrm>
          <a:prstGeom prst="rect">
            <a:avLst/>
          </a:prstGeom>
          <a:noFill/>
        </p:spPr>
        <p:txBody>
          <a:bodyPr wrap="none" rtlCol="0">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偏微分就是</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解构</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积分就是</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建构</a:t>
            </a:r>
          </a:p>
        </p:txBody>
      </p:sp>
      <p:cxnSp>
        <p:nvCxnSpPr>
          <p:cNvPr id="32" name="直接箭头连接符 31"/>
          <p:cNvCxnSpPr/>
          <p:nvPr/>
        </p:nvCxnSpPr>
        <p:spPr>
          <a:xfrm>
            <a:off x="1551026" y="2811354"/>
            <a:ext cx="3853390" cy="10325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文本框 21"/>
          <p:cNvSpPr txBox="1"/>
          <p:nvPr/>
        </p:nvSpPr>
        <p:spPr>
          <a:xfrm>
            <a:off x="275183" y="3843870"/>
            <a:ext cx="4031873" cy="1015663"/>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总体效益是建构，边际效益是解构</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宏观经济是建构，微观经济是解构</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整体的是建构，局部的是解构</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3568" y="699542"/>
            <a:ext cx="634019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为什么大数据能够发现人类发现不了的规律？</a:t>
            </a:r>
          </a:p>
        </p:txBody>
      </p:sp>
      <p:pic>
        <p:nvPicPr>
          <p:cNvPr id="5" name="图片 4"/>
          <p:cNvPicPr>
            <a:picLocks noChangeAspect="1"/>
          </p:cNvPicPr>
          <p:nvPr/>
        </p:nvPicPr>
        <p:blipFill>
          <a:blip r:embed="rId2"/>
          <a:stretch>
            <a:fillRect/>
          </a:stretch>
        </p:blipFill>
        <p:spPr>
          <a:xfrm>
            <a:off x="5204379" y="1214296"/>
            <a:ext cx="3329947" cy="2497460"/>
          </a:xfrm>
          <a:prstGeom prst="rect">
            <a:avLst/>
          </a:prstGeom>
          <a:ln>
            <a:noFill/>
          </a:ln>
          <a:effectLst>
            <a:softEdge rad="112500"/>
          </a:effectLst>
        </p:spPr>
      </p:pic>
      <p:sp>
        <p:nvSpPr>
          <p:cNvPr id="6" name="文本框 5"/>
          <p:cNvSpPr txBox="1"/>
          <p:nvPr/>
        </p:nvSpPr>
        <p:spPr>
          <a:xfrm>
            <a:off x="675767" y="1768083"/>
            <a:ext cx="3752217" cy="584775"/>
          </a:xfrm>
          <a:prstGeom prst="rect">
            <a:avLst/>
          </a:prstGeom>
          <a:noFill/>
          <a:ln w="3175">
            <a:solidFill>
              <a:schemeClr val="tx1"/>
            </a:solidFill>
          </a:ln>
        </p:spPr>
        <p:txBody>
          <a:bodyPr wrap="square" rtlCol="0">
            <a:spAutoFit/>
          </a:bodyPr>
          <a:lstStyle/>
          <a:p>
            <a:pPr algn="ct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32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Y</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Z</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chemeClr val="bg1">
                    <a:lumMod val="50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7" name="文本框 6"/>
          <p:cNvSpPr txBox="1"/>
          <p:nvPr/>
        </p:nvSpPr>
        <p:spPr>
          <a:xfrm>
            <a:off x="675767" y="3122813"/>
            <a:ext cx="4680521" cy="584775"/>
          </a:xfrm>
          <a:prstGeom prst="rect">
            <a:avLst/>
          </a:prstGeom>
          <a:noFill/>
          <a:ln w="3175">
            <a:solidFill>
              <a:schemeClr val="tx1"/>
            </a:solidFill>
          </a:ln>
        </p:spPr>
        <p:txBody>
          <a:bodyPr wrap="square" rtlCol="0">
            <a:spAutoFit/>
          </a:bodyPr>
          <a:lstStyle/>
          <a:p>
            <a:pPr algn="ct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32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FFC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3200" dirty="0" err="1">
                <a:solidFill>
                  <a:srgbClr val="00B0F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r>
              <a:rPr lang="en-US" altLang="zh-CN"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32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8" name="文本框 7"/>
          <p:cNvSpPr txBox="1"/>
          <p:nvPr/>
        </p:nvSpPr>
        <p:spPr>
          <a:xfrm>
            <a:off x="798935" y="1347614"/>
            <a:ext cx="2037737"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人：大脑只有四维</a:t>
            </a:r>
          </a:p>
        </p:txBody>
      </p:sp>
      <p:sp>
        <p:nvSpPr>
          <p:cNvPr id="9" name="文本框 8"/>
          <p:cNvSpPr txBox="1"/>
          <p:nvPr/>
        </p:nvSpPr>
        <p:spPr>
          <a:xfrm>
            <a:off x="798935" y="2695645"/>
            <a:ext cx="3236784" cy="353943"/>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大数据：数学 </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电脑，无限维</a:t>
            </a:r>
          </a:p>
        </p:txBody>
      </p:sp>
      <p:pic>
        <p:nvPicPr>
          <p:cNvPr id="10" name="图片 9"/>
          <p:cNvPicPr>
            <a:picLocks noChangeAspect="1"/>
          </p:cNvPicPr>
          <p:nvPr/>
        </p:nvPicPr>
        <p:blipFill>
          <a:blip r:embed="rId3"/>
          <a:stretch>
            <a:fillRect/>
          </a:stretch>
        </p:blipFill>
        <p:spPr>
          <a:xfrm>
            <a:off x="7630296" y="4075971"/>
            <a:ext cx="890093" cy="890093"/>
          </a:xfrm>
          <a:prstGeom prst="rect">
            <a:avLst/>
          </a:prstGeom>
        </p:spPr>
      </p:pic>
      <p:sp>
        <p:nvSpPr>
          <p:cNvPr id="11" name="文本框 10"/>
          <p:cNvSpPr txBox="1"/>
          <p:nvPr/>
        </p:nvSpPr>
        <p:spPr>
          <a:xfrm>
            <a:off x="4183311" y="4538942"/>
            <a:ext cx="2563639" cy="442674"/>
          </a:xfrm>
          <a:prstGeom prst="wedgeRoundRectCallout">
            <a:avLst>
              <a:gd name="adj1" fmla="val 85355"/>
              <a:gd name="adj2" fmla="val -29004"/>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这就是维度的差别。</a:t>
            </a:r>
          </a:p>
        </p:txBody>
      </p:sp>
      <p:sp>
        <p:nvSpPr>
          <p:cNvPr id="12" name="文本框 11"/>
          <p:cNvSpPr txBox="1"/>
          <p:nvPr/>
        </p:nvSpPr>
        <p:spPr>
          <a:xfrm>
            <a:off x="2065168" y="3986721"/>
            <a:ext cx="5328592" cy="442674"/>
          </a:xfrm>
          <a:prstGeom prst="wedgeRoundRectCallout">
            <a:avLst>
              <a:gd name="adj1" fmla="val -64073"/>
              <a:gd name="adj2" fmla="val -26519"/>
              <a:gd name="adj3" fmla="val 16667"/>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那些听不见音乐的人认为那些跳舞的人疯了。</a:t>
            </a:r>
          </a:p>
        </p:txBody>
      </p:sp>
      <p:pic>
        <p:nvPicPr>
          <p:cNvPr id="2" name="图片 1"/>
          <p:cNvPicPr>
            <a:picLocks noChangeAspect="1"/>
          </p:cNvPicPr>
          <p:nvPr/>
        </p:nvPicPr>
        <p:blipFill>
          <a:blip r:embed="rId4" cstate="screen"/>
          <a:stretch>
            <a:fillRect/>
          </a:stretch>
        </p:blipFill>
        <p:spPr>
          <a:xfrm>
            <a:off x="539552" y="3994211"/>
            <a:ext cx="702480" cy="9525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242032" y="4639669"/>
            <a:ext cx="646331"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cs typeface="Arial Black" panose="020B0A04020102020204" pitchFamily="34" charset="0"/>
              </a:rPr>
              <a:t>尼采</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11560" y="627534"/>
            <a:ext cx="3482043"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 ≈ 大数据</a:t>
            </a:r>
          </a:p>
        </p:txBody>
      </p:sp>
      <p:sp>
        <p:nvSpPr>
          <p:cNvPr id="5" name="文本框 4"/>
          <p:cNvSpPr txBox="1"/>
          <p:nvPr/>
        </p:nvSpPr>
        <p:spPr>
          <a:xfrm>
            <a:off x="4644008" y="735255"/>
            <a:ext cx="133882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目标与手段</a:t>
            </a:r>
          </a:p>
        </p:txBody>
      </p:sp>
      <p:pic>
        <p:nvPicPr>
          <p:cNvPr id="7" name="图片 6"/>
          <p:cNvPicPr>
            <a:picLocks noChangeAspect="1"/>
          </p:cNvPicPr>
          <p:nvPr/>
        </p:nvPicPr>
        <p:blipFill>
          <a:blip r:embed="rId2" cstate="screen"/>
          <a:stretch>
            <a:fillRect/>
          </a:stretch>
        </p:blipFill>
        <p:spPr>
          <a:xfrm>
            <a:off x="5436095" y="1986999"/>
            <a:ext cx="3048000" cy="1905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179512" y="1286381"/>
            <a:ext cx="3226435" cy="523220"/>
          </a:xfrm>
          <a:prstGeom prst="rect">
            <a:avLst/>
          </a:prstGeom>
          <a:noFill/>
          <a:ln w="3175">
            <a:solidFill>
              <a:schemeClr val="tx1"/>
            </a:solidFill>
          </a:ln>
        </p:spPr>
        <p:txBody>
          <a:bodyPr wrap="square" rtlCol="0">
            <a:spAutoFit/>
          </a:bodyPr>
          <a:lstStyle/>
          <a:p>
            <a:pPr algn="ct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2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Y</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Z</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chemeClr val="bg1">
                    <a:lumMod val="50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9" name="文本框 8"/>
          <p:cNvSpPr txBox="1"/>
          <p:nvPr/>
        </p:nvSpPr>
        <p:spPr>
          <a:xfrm>
            <a:off x="4788024" y="1286381"/>
            <a:ext cx="4182428" cy="523220"/>
          </a:xfrm>
          <a:prstGeom prst="rect">
            <a:avLst/>
          </a:prstGeom>
          <a:noFill/>
          <a:ln w="3175">
            <a:solidFill>
              <a:schemeClr val="tx1"/>
            </a:solidFill>
          </a:ln>
        </p:spPr>
        <p:txBody>
          <a:bodyPr wrap="square" rtlCol="0">
            <a:spAutoFit/>
          </a:bodyPr>
          <a:lstStyle/>
          <a:p>
            <a:pPr algn="ct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S = F ( </a:t>
            </a:r>
            <a:r>
              <a:rPr lang="en-US" altLang="zh-CN" sz="2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X1</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FFC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X2</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2800" dirty="0" err="1">
                <a:solidFill>
                  <a:srgbClr val="00B0F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Xn</a:t>
            </a:r>
            <a:r>
              <a:rPr lang="en-US" altLang="zh-CN"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 </a:t>
            </a:r>
            <a:endParaRPr lang="zh-CN" altLang="en-US" sz="28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11" name="图片 10"/>
          <p:cNvPicPr>
            <a:picLocks noChangeAspect="1"/>
          </p:cNvPicPr>
          <p:nvPr/>
        </p:nvPicPr>
        <p:blipFill rotWithShape="1">
          <a:blip r:embed="rId3" cstate="screen"/>
          <a:srcRect/>
          <a:stretch>
            <a:fillRect/>
          </a:stretch>
        </p:blipFill>
        <p:spPr>
          <a:xfrm flipH="1">
            <a:off x="3347864" y="1277991"/>
            <a:ext cx="539999" cy="540000"/>
          </a:xfrm>
          <a:prstGeom prst="rect">
            <a:avLst/>
          </a:prstGeom>
          <a:ln w="3175">
            <a:solidFill>
              <a:schemeClr val="tx1"/>
            </a:solidFill>
          </a:ln>
        </p:spPr>
      </p:pic>
      <p:pic>
        <p:nvPicPr>
          <p:cNvPr id="14" name="图片 13"/>
          <p:cNvPicPr>
            <a:picLocks noChangeAspect="1"/>
          </p:cNvPicPr>
          <p:nvPr/>
        </p:nvPicPr>
        <p:blipFill rotWithShape="1">
          <a:blip r:embed="rId4" cstate="screen"/>
          <a:srcRect/>
          <a:stretch>
            <a:fillRect/>
          </a:stretch>
        </p:blipFill>
        <p:spPr>
          <a:xfrm flipH="1">
            <a:off x="4404326" y="1277991"/>
            <a:ext cx="542716" cy="540000"/>
          </a:xfrm>
          <a:prstGeom prst="rect">
            <a:avLst/>
          </a:prstGeom>
          <a:ln w="3175">
            <a:solidFill>
              <a:schemeClr val="tx1"/>
            </a:solidFill>
          </a:ln>
        </p:spPr>
      </p:pic>
      <p:sp>
        <p:nvSpPr>
          <p:cNvPr id="15" name="文本框 14"/>
          <p:cNvSpPr txBox="1"/>
          <p:nvPr/>
        </p:nvSpPr>
        <p:spPr>
          <a:xfrm>
            <a:off x="3879984" y="1347936"/>
            <a:ext cx="510076" cy="400110"/>
          </a:xfrm>
          <a:prstGeom prst="rect">
            <a:avLst/>
          </a:prstGeom>
          <a:noFill/>
        </p:spPr>
        <p:txBody>
          <a:bodyPr wrap="none" rtlCol="0">
            <a:spAutoFit/>
          </a:bodyPr>
          <a:lstStyle/>
          <a:p>
            <a:pPr algn="ctr"/>
            <a:r>
              <a:rPr lang="en-US" altLang="zh-CN" sz="2000" dirty="0">
                <a:solidFill>
                  <a:schemeClr val="bg1">
                    <a:lumMod val="6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VS</a:t>
            </a:r>
            <a:endParaRPr lang="zh-CN" altLang="en-US" sz="2000" dirty="0">
              <a:solidFill>
                <a:schemeClr val="bg1">
                  <a:lumMod val="6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6" name="图片 5"/>
          <p:cNvPicPr>
            <a:picLocks noChangeAspect="1"/>
          </p:cNvPicPr>
          <p:nvPr/>
        </p:nvPicPr>
        <p:blipFill>
          <a:blip r:embed="rId5" cstate="screen"/>
          <a:stretch>
            <a:fillRect/>
          </a:stretch>
        </p:blipFill>
        <p:spPr>
          <a:xfrm>
            <a:off x="5202836" y="3156475"/>
            <a:ext cx="3514519" cy="2016224"/>
          </a:xfrm>
          <a:prstGeom prst="ellipse">
            <a:avLst/>
          </a:prstGeom>
          <a:ln w="19050" cap="rnd">
            <a:solidFill>
              <a:schemeClr val="bg1">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图片 16"/>
          <p:cNvPicPr>
            <a:picLocks noChangeAspect="1"/>
          </p:cNvPicPr>
          <p:nvPr/>
        </p:nvPicPr>
        <p:blipFill>
          <a:blip r:embed="rId6"/>
          <a:stretch>
            <a:fillRect/>
          </a:stretch>
        </p:blipFill>
        <p:spPr>
          <a:xfrm>
            <a:off x="503586" y="2835746"/>
            <a:ext cx="4212430" cy="2400300"/>
          </a:xfrm>
          <a:prstGeom prst="rect">
            <a:avLst/>
          </a:prstGeom>
          <a:ln>
            <a:noFill/>
          </a:ln>
          <a:effectLst>
            <a:softEdge rad="112500"/>
          </a:effectLst>
        </p:spPr>
      </p:pic>
      <p:sp>
        <p:nvSpPr>
          <p:cNvPr id="18" name="文本框 17"/>
          <p:cNvSpPr txBox="1"/>
          <p:nvPr/>
        </p:nvSpPr>
        <p:spPr>
          <a:xfrm>
            <a:off x="460846" y="4743390"/>
            <a:ext cx="4458272" cy="400110"/>
          </a:xfrm>
          <a:prstGeom prst="rect">
            <a:avLst/>
          </a:prstGeom>
          <a:noFill/>
        </p:spPr>
        <p:txBody>
          <a:bodyPr wrap="none" rtlCol="0">
            <a:spAutoFit/>
          </a:bodyPr>
          <a:lstStyle/>
          <a:p>
            <a:r>
              <a:rPr lang="en-US" altLang="zh-CN"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三体</a:t>
            </a:r>
            <a:r>
              <a:rPr lang="en-US" altLang="zh-CN"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solidFill>
                  <a:schemeClr val="bg1"/>
                </a:solidFill>
                <a:latin typeface="方正超粗黑简体" panose="03000509000000000000" pitchFamily="65" charset="-122"/>
                <a:ea typeface="方正超粗黑简体" panose="03000509000000000000" pitchFamily="65" charset="-122"/>
                <a:cs typeface="Arial Black" panose="020B0A04020102020204" pitchFamily="34" charset="0"/>
              </a:rPr>
              <a:t>：降维打击。 你们是虫子！</a:t>
            </a:r>
          </a:p>
        </p:txBody>
      </p:sp>
      <p:sp>
        <p:nvSpPr>
          <p:cNvPr id="19" name="文本框 18"/>
          <p:cNvSpPr txBox="1"/>
          <p:nvPr/>
        </p:nvSpPr>
        <p:spPr>
          <a:xfrm>
            <a:off x="567185" y="1923678"/>
            <a:ext cx="4198585" cy="954107"/>
          </a:xfrm>
          <a:prstGeom prst="rect">
            <a:avLst/>
          </a:prstGeom>
          <a:noFill/>
        </p:spPr>
        <p:txBody>
          <a:bodyPr wrap="none" rtlCol="0">
            <a:spAutoFit/>
          </a:bodyPr>
          <a:lstStyle/>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人工智能对人类实施的是“</a:t>
            </a:r>
            <a:r>
              <a:rPr lang="zh-CN" altLang="en-US" sz="2000" dirty="0">
                <a:solidFill>
                  <a:srgbClr val="C00000"/>
                </a:solidFill>
                <a:latin typeface="方正粗宋简体" panose="03000509000000000000" pitchFamily="65" charset="-122"/>
                <a:ea typeface="方正粗宋简体" panose="03000509000000000000" pitchFamily="65" charset="-122"/>
                <a:cs typeface="Arial Black" panose="020B0A04020102020204" pitchFamily="34" charset="0"/>
              </a:rPr>
              <a:t>降维打击</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高维打</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维，胜在</a:t>
            </a:r>
            <a:r>
              <a:rPr lang="zh-CN" altLang="en-US" dirty="0">
                <a:solidFill>
                  <a:srgbClr val="C00000"/>
                </a:solidFill>
                <a:latin typeface="方正粗宋简体" panose="03000509000000000000" pitchFamily="65" charset="-122"/>
                <a:ea typeface="方正粗宋简体" panose="03000509000000000000" pitchFamily="65" charset="-122"/>
                <a:cs typeface="Arial Black" panose="020B0A04020102020204" pitchFamily="34" charset="0"/>
              </a:rPr>
              <a:t>全息</a:t>
            </a: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a:t>
            </a:r>
            <a:endParaRPr lang="en-US" altLang="zh-CN" dirty="0">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大数据让人类间接获得高维能力。</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22202" y="1676048"/>
            <a:ext cx="1800200" cy="2913708"/>
            <a:chOff x="611560" y="1654956"/>
            <a:chExt cx="1800200" cy="2913708"/>
          </a:xfrm>
        </p:grpSpPr>
        <p:sp>
          <p:nvSpPr>
            <p:cNvPr id="3" name="上箭头标注 2"/>
            <p:cNvSpPr/>
            <p:nvPr/>
          </p:nvSpPr>
          <p:spPr>
            <a:xfrm>
              <a:off x="611560" y="3651870"/>
              <a:ext cx="1800200" cy="916794"/>
            </a:xfrm>
            <a:prstGeom prst="upArrowCallout">
              <a:avLst>
                <a:gd name="adj1" fmla="val 146581"/>
                <a:gd name="adj2" fmla="val 106378"/>
                <a:gd name="adj3" fmla="val 16057"/>
                <a:gd name="adj4" fmla="val 75000"/>
              </a:avLst>
            </a:prstGeom>
            <a:solidFill>
              <a:srgbClr val="00206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a:t>
              </a:r>
            </a:p>
          </p:txBody>
        </p:sp>
        <p:sp>
          <p:nvSpPr>
            <p:cNvPr id="8" name="上箭头标注 7"/>
            <p:cNvSpPr/>
            <p:nvPr/>
          </p:nvSpPr>
          <p:spPr>
            <a:xfrm>
              <a:off x="611560" y="2653413"/>
              <a:ext cx="1800200" cy="916794"/>
            </a:xfrm>
            <a:prstGeom prst="upArrowCallout">
              <a:avLst>
                <a:gd name="adj1" fmla="val 146581"/>
                <a:gd name="adj2" fmla="val 106378"/>
                <a:gd name="adj3" fmla="val 16057"/>
                <a:gd name="adj4" fmla="val 75000"/>
              </a:avLst>
            </a:prstGeom>
            <a:solidFill>
              <a:srgbClr val="0070C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智能</a:t>
              </a:r>
            </a:p>
          </p:txBody>
        </p:sp>
        <p:sp>
          <p:nvSpPr>
            <p:cNvPr id="9" name="上箭头标注 8"/>
            <p:cNvSpPr/>
            <p:nvPr/>
          </p:nvSpPr>
          <p:spPr>
            <a:xfrm>
              <a:off x="611560" y="1654956"/>
              <a:ext cx="1800200" cy="916794"/>
            </a:xfrm>
            <a:prstGeom prst="upArrowCallout">
              <a:avLst>
                <a:gd name="adj1" fmla="val 146581"/>
                <a:gd name="adj2" fmla="val 106378"/>
                <a:gd name="adj3" fmla="val 16057"/>
                <a:gd name="adj4" fmla="val 75000"/>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a:t>
              </a:r>
            </a:p>
          </p:txBody>
        </p:sp>
      </p:grpSp>
      <p:sp>
        <p:nvSpPr>
          <p:cNvPr id="4" name="TextBox 3"/>
          <p:cNvSpPr txBox="1"/>
          <p:nvPr/>
        </p:nvSpPr>
        <p:spPr>
          <a:xfrm>
            <a:off x="467544" y="4685764"/>
            <a:ext cx="5570756" cy="400110"/>
          </a:xfrm>
          <a:prstGeom prst="rect">
            <a:avLst/>
          </a:prstGeom>
          <a:noFill/>
        </p:spPr>
        <p:txBody>
          <a:bodyPr wrap="non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数据多了自然就会智能，但从智能到智慧是飞跃</a:t>
            </a:r>
          </a:p>
        </p:txBody>
      </p:sp>
      <p:sp>
        <p:nvSpPr>
          <p:cNvPr id="5" name="TextBox 4"/>
          <p:cNvSpPr txBox="1"/>
          <p:nvPr/>
        </p:nvSpPr>
        <p:spPr>
          <a:xfrm>
            <a:off x="2627784" y="3943425"/>
            <a:ext cx="3816424" cy="646331"/>
          </a:xfrm>
          <a:prstGeom prst="rect">
            <a:avLst/>
          </a:prstGeom>
          <a:noFill/>
          <a:ln w="3175">
            <a:solidFill>
              <a:schemeClr val="bg1">
                <a:lumMod val="85000"/>
              </a:schemeClr>
            </a:solidFill>
          </a:ln>
        </p:spPr>
        <p:txBody>
          <a:bodyPr wrap="squar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利用</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数字</a:t>
            </a:r>
            <a:r>
              <a:rPr lang="zh-CN" altLang="en-US" dirty="0">
                <a:latin typeface="幼圆" panose="02010509060101010101" pitchFamily="49" charset="-122"/>
                <a:ea typeface="幼圆" panose="02010509060101010101" pitchFamily="49" charset="-122"/>
                <a:cs typeface="Arial Black" panose="020B0A04020102020204" pitchFamily="34" charset="0"/>
              </a:rPr>
              <a:t>技术</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建模</a:t>
            </a:r>
            <a:r>
              <a:rPr lang="zh-CN" altLang="en-US" dirty="0">
                <a:latin typeface="幼圆" panose="02010509060101010101" pitchFamily="49" charset="-122"/>
                <a:ea typeface="幼圆" panose="02010509060101010101" pitchFamily="49" charset="-122"/>
                <a:cs typeface="Arial Black" panose="020B0A04020102020204" pitchFamily="34" charset="0"/>
              </a:rPr>
              <a:t>，将信息更多、更便捷地为系统所用。</a:t>
            </a:r>
          </a:p>
        </p:txBody>
      </p:sp>
      <p:sp>
        <p:nvSpPr>
          <p:cNvPr id="16" name="TextBox 15"/>
          <p:cNvSpPr txBox="1"/>
          <p:nvPr/>
        </p:nvSpPr>
        <p:spPr>
          <a:xfrm>
            <a:off x="2627784" y="2944968"/>
            <a:ext cx="3816424" cy="646331"/>
          </a:xfrm>
          <a:prstGeom prst="rect">
            <a:avLst/>
          </a:prstGeom>
          <a:noFill/>
          <a:ln w="3175">
            <a:solidFill>
              <a:schemeClr val="bg1">
                <a:lumMod val="85000"/>
              </a:schemeClr>
            </a:solidFill>
          </a:ln>
        </p:spPr>
        <p:txBody>
          <a:bodyPr wrap="square" rtlCol="0">
            <a:spAutoFit/>
          </a:bodyPr>
          <a:lstStyle/>
          <a:p>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信息</a:t>
            </a:r>
            <a:r>
              <a:rPr lang="zh-CN" altLang="en-US" dirty="0">
                <a:latin typeface="幼圆" panose="02010509060101010101" pitchFamily="49" charset="-122"/>
                <a:ea typeface="幼圆" panose="02010509060101010101" pitchFamily="49" charset="-122"/>
                <a:cs typeface="Arial Black" panose="020B0A04020102020204" pitchFamily="34" charset="0"/>
              </a:rPr>
              <a:t>刺激</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系统体</a:t>
            </a:r>
            <a:r>
              <a:rPr lang="zh-CN" altLang="en-US" dirty="0">
                <a:latin typeface="幼圆" panose="02010509060101010101" pitchFamily="49" charset="-122"/>
                <a:ea typeface="幼圆" panose="02010509060101010101" pitchFamily="49" charset="-122"/>
                <a:cs typeface="Arial Black" panose="020B0A04020102020204" pitchFamily="34" charset="0"/>
              </a:rPr>
              <a:t>做出自动反应。客观、无意识。如自动化、膝跳反射。</a:t>
            </a:r>
          </a:p>
        </p:txBody>
      </p:sp>
      <p:sp>
        <p:nvSpPr>
          <p:cNvPr id="17" name="TextBox 16"/>
          <p:cNvSpPr txBox="1"/>
          <p:nvPr/>
        </p:nvSpPr>
        <p:spPr>
          <a:xfrm>
            <a:off x="2648314" y="1662150"/>
            <a:ext cx="3816424" cy="923330"/>
          </a:xfrm>
          <a:prstGeom prst="rect">
            <a:avLst/>
          </a:prstGeom>
          <a:noFill/>
          <a:ln w="3175">
            <a:solidFill>
              <a:schemeClr val="bg1">
                <a:lumMod val="85000"/>
              </a:schemeClr>
            </a:solidFill>
          </a:ln>
        </p:spPr>
        <p:txBody>
          <a:bodyPr wrap="square" rtlCol="0">
            <a:spAutoFit/>
          </a:bodyPr>
          <a:lstStyle/>
          <a:p>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大数据全息</a:t>
            </a:r>
            <a:r>
              <a:rPr lang="zh-CN" altLang="en-US" dirty="0">
                <a:latin typeface="幼圆" panose="02010509060101010101" pitchFamily="49" charset="-122"/>
                <a:ea typeface="幼圆" panose="02010509060101010101" pitchFamily="49" charset="-122"/>
                <a:cs typeface="Arial Black" panose="020B0A04020102020204" pitchFamily="34" charset="0"/>
              </a:rPr>
              <a:t>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吸引子</a:t>
            </a:r>
            <a:r>
              <a:rPr lang="zh-CN" altLang="en-US" dirty="0">
                <a:latin typeface="幼圆" panose="02010509060101010101" pitchFamily="49" charset="-122"/>
                <a:ea typeface="幼圆" panose="02010509060101010101" pitchFamily="49" charset="-122"/>
                <a:cs typeface="Arial Black" panose="020B0A04020102020204" pitchFamily="34" charset="0"/>
              </a:rPr>
              <a:t>的自主活动提供依据。主观、有意识、自主迭代升级。如决策，</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升维的活动</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6" name="上箭头 5"/>
          <p:cNvSpPr/>
          <p:nvPr/>
        </p:nvSpPr>
        <p:spPr>
          <a:xfrm>
            <a:off x="6804248" y="1328910"/>
            <a:ext cx="720080" cy="3756964"/>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信息的丰富程度与应用层次</a:t>
            </a:r>
          </a:p>
        </p:txBody>
      </p:sp>
      <p:sp>
        <p:nvSpPr>
          <p:cNvPr id="12" name="矩形 1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3" name="文本框 12"/>
          <p:cNvSpPr txBox="1"/>
          <p:nvPr/>
        </p:nvSpPr>
        <p:spPr>
          <a:xfrm>
            <a:off x="521703" y="783971"/>
            <a:ext cx="4493538" cy="83099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是智能、智慧的基础和必要条件</a:t>
            </a:r>
            <a:endParaRPr lang="en-US" altLang="zh-CN" sz="2000" dirty="0">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智慧系统一定是全息有机系统</a:t>
            </a:r>
            <a:endPar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nvGrpSpPr>
          <p:cNvPr id="2" name="组合 1"/>
          <p:cNvGrpSpPr/>
          <p:nvPr/>
        </p:nvGrpSpPr>
        <p:grpSpPr>
          <a:xfrm>
            <a:off x="378791" y="248029"/>
            <a:ext cx="6175835" cy="523220"/>
            <a:chOff x="378791" y="248029"/>
            <a:chExt cx="6175835" cy="523220"/>
          </a:xfrm>
        </p:grpSpPr>
        <p:sp>
          <p:nvSpPr>
            <p:cNvPr id="14" name="TextBox 1"/>
            <p:cNvSpPr txBox="1"/>
            <p:nvPr/>
          </p:nvSpPr>
          <p:spPr>
            <a:xfrm>
              <a:off x="378791" y="248029"/>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全息智能原理</a:t>
              </a:r>
            </a:p>
          </p:txBody>
        </p:sp>
        <p:sp>
          <p:nvSpPr>
            <p:cNvPr id="15" name="文本框 14">
              <a:hlinkClick r:id="rId2" action="ppaction://hlinksldjump"/>
            </p:cNvPr>
            <p:cNvSpPr txBox="1"/>
            <p:nvPr/>
          </p:nvSpPr>
          <p:spPr>
            <a:xfrm>
              <a:off x="5626867" y="338690"/>
              <a:ext cx="92775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BSV3QXZN</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2500"/>
                            </p:stCondLst>
                            <p:childTnLst>
                              <p:par>
                                <p:cTn id="19" presetID="10" presetClass="entr" presetSubtype="0" fill="hold" grpId="0" nodeType="after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4000"/>
                            </p:stCondLst>
                            <p:childTnLst>
                              <p:par>
                                <p:cTn id="23" presetID="10" presetClass="entr" presetSubtype="0" fill="hold" grpId="0" nodeType="after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5500"/>
                            </p:stCondLst>
                            <p:childTnLst>
                              <p:par>
                                <p:cTn id="27" presetID="10" presetClass="entr" presetSubtype="0" fill="hold" grpId="0" nodeType="afterEffect">
                                  <p:stCondLst>
                                    <p:cond delay="10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6" grpId="0" animBg="1"/>
      <p:bldP spid="17"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83518"/>
            <a:ext cx="2698175" cy="523220"/>
          </a:xfrm>
          <a:prstGeom prst="rect">
            <a:avLst/>
          </a:prstGeom>
        </p:spPr>
        <p:txBody>
          <a:bodyPr wrap="none">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宇宙是台计算机</a:t>
            </a:r>
          </a:p>
        </p:txBody>
      </p:sp>
      <p:sp>
        <p:nvSpPr>
          <p:cNvPr id="3" name="矩形 2"/>
          <p:cNvSpPr/>
          <p:nvPr/>
        </p:nvSpPr>
        <p:spPr>
          <a:xfrm>
            <a:off x="683568" y="1131590"/>
            <a:ext cx="4572000" cy="1015663"/>
          </a:xfrm>
          <a:prstGeom prst="rect">
            <a:avLst/>
          </a:prstGeom>
        </p:spPr>
        <p:txBody>
          <a:bodyPr>
            <a:spAutoFit/>
          </a:bodyPr>
          <a:lstStyle/>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而且是一台</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会出错</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的计算机</a:t>
            </a: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宇宙不仅仅是处理信息的计算机</a:t>
            </a:r>
          </a:p>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宇宙还是</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由信息构成</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的</a:t>
            </a:r>
          </a:p>
        </p:txBody>
      </p:sp>
      <p:sp>
        <p:nvSpPr>
          <p:cNvPr id="4" name="矩形 3"/>
          <p:cNvSpPr/>
          <p:nvPr/>
        </p:nvSpPr>
        <p:spPr>
          <a:xfrm>
            <a:off x="683891" y="2283718"/>
            <a:ext cx="5400600" cy="1261884"/>
          </a:xfrm>
          <a:prstGeom prst="rect">
            <a:avLst/>
          </a:prstGeom>
        </p:spPr>
        <p:txBody>
          <a:bodyPr wrap="square">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我们称之为过去的东西都是比特</a:t>
            </a:r>
          </a:p>
          <a:p>
            <a:r>
              <a:rPr lang="en-US"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rPr>
              <a:t>        </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格雷克</a:t>
            </a: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万物源自比特</a:t>
            </a:r>
          </a:p>
          <a:p>
            <a:r>
              <a:rPr lang="en-US"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rPr>
              <a:t>        </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惠勒，玻尔的学生，黑洞的命名者</a:t>
            </a:r>
          </a:p>
        </p:txBody>
      </p:sp>
      <p:sp>
        <p:nvSpPr>
          <p:cNvPr id="5" name="矩形 4"/>
          <p:cNvSpPr/>
          <p:nvPr/>
        </p:nvSpPr>
        <p:spPr>
          <a:xfrm>
            <a:off x="664135" y="3730248"/>
            <a:ext cx="4852610" cy="954107"/>
          </a:xfrm>
          <a:prstGeom prst="rect">
            <a:avLst/>
          </a:prstGeom>
        </p:spPr>
        <p:txBody>
          <a:bodyPr wrap="none">
            <a:spAutoFit/>
          </a:bodyPr>
          <a:lstStyle/>
          <a:p>
            <a:r>
              <a:rPr lang="zh-CN" altLang="en-US" sz="2800" b="1" dirty="0">
                <a:solidFill>
                  <a:srgbClr val="C00000"/>
                </a:solidFill>
                <a:latin typeface="幼圆" panose="02010509060101010101" pitchFamily="49" charset="-122"/>
                <a:ea typeface="幼圆" panose="02010509060101010101" pitchFamily="49" charset="-122"/>
                <a:cs typeface="Arial Black" panose="020B0A04020102020204" pitchFamily="34" charset="0"/>
              </a:rPr>
              <a:t>全息宇宙论：</a:t>
            </a:r>
            <a:endParaRPr lang="en-US" altLang="zh-CN" sz="2800" b="1" dirty="0">
              <a:solidFill>
                <a:srgbClr val="C00000"/>
              </a:solidFill>
              <a:latin typeface="幼圆" panose="02010509060101010101" pitchFamily="49" charset="-122"/>
              <a:ea typeface="幼圆" panose="02010509060101010101" pitchFamily="49" charset="-122"/>
              <a:cs typeface="Arial Black" panose="020B0A04020102020204" pitchFamily="34" charset="0"/>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世界不是物质的，而是信息的</a:t>
            </a:r>
          </a:p>
        </p:txBody>
      </p:sp>
      <p:sp>
        <p:nvSpPr>
          <p:cNvPr id="6" name="矩形 5"/>
          <p:cNvSpPr/>
          <p:nvPr/>
        </p:nvSpPr>
        <p:spPr>
          <a:xfrm>
            <a:off x="5890649" y="2880067"/>
            <a:ext cx="1723549" cy="830997"/>
          </a:xfrm>
          <a:prstGeom prst="rect">
            <a:avLst/>
          </a:prstGeom>
          <a:ln w="3175">
            <a:solidFill>
              <a:schemeClr val="bg1">
                <a:lumMod val="85000"/>
              </a:schemeClr>
            </a:solidFill>
          </a:ln>
        </p:spPr>
        <p:txBody>
          <a:bodyPr wrap="none">
            <a:spAutoFit/>
          </a:bodyPr>
          <a:lstStyle/>
          <a:p>
            <a:r>
              <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太初有信息</a:t>
            </a:r>
            <a:endParaRPr lang="en-US" altLang="zh-CN"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而后有道</a:t>
            </a:r>
          </a:p>
        </p:txBody>
      </p:sp>
      <p:pic>
        <p:nvPicPr>
          <p:cNvPr id="7" name="Picture 6" descr="c:\documents and settings\administrator\application data\360se6\User Data\temp\2008421143059510_2.jpg"/>
          <p:cNvPicPr>
            <a:picLocks noChangeAspect="1" noChangeArrowheads="1"/>
          </p:cNvPicPr>
          <p:nvPr/>
        </p:nvPicPr>
        <p:blipFill>
          <a:blip r:embed="rId2" cstate="screen"/>
          <a:srcRect/>
          <a:stretch>
            <a:fillRect/>
          </a:stretch>
        </p:blipFill>
        <p:spPr bwMode="auto">
          <a:xfrm>
            <a:off x="5255568" y="516794"/>
            <a:ext cx="2215701" cy="2215701"/>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9" name="灯片编号占位符 8"/>
          <p:cNvSpPr>
            <a:spLocks noGrp="1"/>
          </p:cNvSpPr>
          <p:nvPr>
            <p:ph type="sldNum" sz="quarter" idx="12"/>
          </p:nvPr>
        </p:nvSpPr>
        <p:spPr/>
        <p:txBody>
          <a:bodyPr/>
          <a:lstStyle/>
          <a:p>
            <a:fld id="{63181AFE-CEA3-4E49-A4C8-E3E2C1424399}"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716017" y="2114983"/>
            <a:ext cx="3168352" cy="2488565"/>
            <a:chOff x="4716017" y="1784732"/>
            <a:chExt cx="3168352" cy="2488565"/>
          </a:xfrm>
        </p:grpSpPr>
        <p:pic>
          <p:nvPicPr>
            <p:cNvPr id="1026" name="Picture 2"/>
            <p:cNvPicPr>
              <a:picLocks noChangeAspect="1" noChangeArrowheads="1"/>
            </p:cNvPicPr>
            <p:nvPr/>
          </p:nvPicPr>
          <p:blipFill rotWithShape="1">
            <a:blip r:embed="rId2" cstate="screen"/>
            <a:srcRect/>
            <a:stretch>
              <a:fillRect/>
            </a:stretch>
          </p:blipFill>
          <p:spPr bwMode="auto">
            <a:xfrm>
              <a:off x="4716017" y="1784732"/>
              <a:ext cx="3168352" cy="248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86163" y="2789515"/>
              <a:ext cx="502061" cy="646331"/>
            </a:xfrm>
            <a:prstGeom prst="rect">
              <a:avLst/>
            </a:prstGeom>
            <a:noFill/>
          </p:spPr>
          <p:txBody>
            <a:bodyPr wrap="none" rtlCol="0">
              <a:spAutoFit/>
            </a:bodyPr>
            <a:lstStyle/>
            <a:p>
              <a:r>
                <a:rPr lang="en-US" altLang="zh-CN" sz="3600" dirty="0">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atin typeface="Arial Black" panose="020B0A04020102020204" pitchFamily="34" charset="0"/>
                  <a:ea typeface="楷体" panose="02010609060101010101" pitchFamily="49" charset="-122"/>
                  <a:cs typeface="Arial Black" panose="020B0A04020102020204" pitchFamily="34" charset="0"/>
                </a:rPr>
                <a:t>@</a:t>
              </a:r>
              <a:endParaRPr lang="zh-CN" altLang="en-US" sz="3600" dirty="0">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atin typeface="Arial Black" panose="020B0A04020102020204" pitchFamily="34" charset="0"/>
                <a:ea typeface="楷体" panose="02010609060101010101" pitchFamily="49" charset="-122"/>
                <a:cs typeface="Arial Black" panose="020B0A04020102020204" pitchFamily="34" charset="0"/>
              </a:endParaRPr>
            </a:p>
          </p:txBody>
        </p:sp>
      </p:grpSp>
      <p:sp>
        <p:nvSpPr>
          <p:cNvPr id="2" name="矩形 1"/>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6" name="TextBox 5"/>
          <p:cNvSpPr txBox="1"/>
          <p:nvPr/>
        </p:nvSpPr>
        <p:spPr>
          <a:xfrm>
            <a:off x="755576" y="1029793"/>
            <a:ext cx="2492990"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企业的全息</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aphicFrame>
        <p:nvGraphicFramePr>
          <p:cNvPr id="7" name="图示 6"/>
          <p:cNvGraphicFramePr/>
          <p:nvPr/>
        </p:nvGraphicFramePr>
        <p:xfrm>
          <a:off x="539552" y="1893889"/>
          <a:ext cx="3744416"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026948" y="1578562"/>
            <a:ext cx="4857420" cy="1323439"/>
          </a:xfrm>
          <a:prstGeom prst="rect">
            <a:avLst/>
          </a:prstGeom>
          <a:noFill/>
        </p:spPr>
        <p:txBody>
          <a:bodyPr wrap="none" rtlCol="0">
            <a:spAutoFit/>
          </a:bodyPr>
          <a:lstStyle/>
          <a:p>
            <a:pPr algn="ct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IT</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使全息形成、固化</a:t>
            </a:r>
            <a:endPar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和快速繁殖</a:t>
            </a:r>
          </a:p>
        </p:txBody>
      </p:sp>
      <p:sp>
        <p:nvSpPr>
          <p:cNvPr id="8" name="右箭头 7"/>
          <p:cNvSpPr/>
          <p:nvPr/>
        </p:nvSpPr>
        <p:spPr>
          <a:xfrm>
            <a:off x="3779912" y="3046017"/>
            <a:ext cx="1008112" cy="648072"/>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sp>
        <p:nvSpPr>
          <p:cNvPr id="10" name="TextBox 9"/>
          <p:cNvSpPr txBox="1"/>
          <p:nvPr/>
        </p:nvSpPr>
        <p:spPr>
          <a:xfrm>
            <a:off x="6000760" y="4045009"/>
            <a:ext cx="1742785" cy="830997"/>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基因</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GENE</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模因</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MEME</a:t>
            </a:r>
            <a:endPar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2" name="TextBox 1"/>
          <p:cNvSpPr txBox="1"/>
          <p:nvPr/>
        </p:nvSpPr>
        <p:spPr>
          <a:xfrm>
            <a:off x="378791" y="248029"/>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全息激光战队</a:t>
            </a:r>
          </a:p>
        </p:txBody>
      </p:sp>
      <p:sp>
        <p:nvSpPr>
          <p:cNvPr id="13" name="文本框 12">
            <a:hlinkClick r:id="rId8" action="ppaction://hlinksldjump"/>
          </p:cNvPr>
          <p:cNvSpPr txBox="1"/>
          <p:nvPr/>
        </p:nvSpPr>
        <p:spPr>
          <a:xfrm>
            <a:off x="5626867" y="338690"/>
            <a:ext cx="919124"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BSV3QXJG</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283968" y="1995686"/>
            <a:ext cx="2750340" cy="2160240"/>
            <a:chOff x="3923928" y="2211710"/>
            <a:chExt cx="2750340" cy="2160240"/>
          </a:xfrm>
        </p:grpSpPr>
        <p:pic>
          <p:nvPicPr>
            <p:cNvPr id="9" name="Picture 2"/>
            <p:cNvPicPr>
              <a:picLocks noChangeAspect="1" noChangeArrowheads="1"/>
            </p:cNvPicPr>
            <p:nvPr/>
          </p:nvPicPr>
          <p:blipFill rotWithShape="1">
            <a:blip r:embed="rId2" cstate="screen"/>
            <a:srcRect/>
            <a:stretch>
              <a:fillRect/>
            </a:stretch>
          </p:blipFill>
          <p:spPr bwMode="auto">
            <a:xfrm>
              <a:off x="3923928" y="2211710"/>
              <a:ext cx="275034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2"/>
            <p:cNvSpPr txBox="1"/>
            <p:nvPr/>
          </p:nvSpPr>
          <p:spPr>
            <a:xfrm>
              <a:off x="5004048" y="2985433"/>
              <a:ext cx="572593" cy="769441"/>
            </a:xfrm>
            <a:prstGeom prst="rect">
              <a:avLst/>
            </a:prstGeom>
            <a:noFill/>
          </p:spPr>
          <p:txBody>
            <a:bodyPr wrap="none" rtlCol="0">
              <a:spAutoFit/>
            </a:bodyPr>
            <a:lstStyle/>
            <a:p>
              <a:r>
                <a:rPr lang="en-US" altLang="zh-CN" sz="4400" dirty="0">
                  <a:solidFill>
                    <a:srgbClr val="C0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sz="44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grpSp>
      <p:sp>
        <p:nvSpPr>
          <p:cNvPr id="5" name="TextBox 4"/>
          <p:cNvSpPr txBox="1"/>
          <p:nvPr/>
        </p:nvSpPr>
        <p:spPr>
          <a:xfrm>
            <a:off x="1121028" y="843558"/>
            <a:ext cx="5827236" cy="1754326"/>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全息，全息，全是信息！</a:t>
            </a:r>
            <a:endPar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全息，就是信息主导！</a:t>
            </a:r>
            <a:endPar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所以，信息化至关重要</a:t>
            </a:r>
          </a:p>
        </p:txBody>
      </p:sp>
      <p:sp>
        <p:nvSpPr>
          <p:cNvPr id="4" name="TextBox 3"/>
          <p:cNvSpPr txBox="1"/>
          <p:nvPr/>
        </p:nvSpPr>
        <p:spPr>
          <a:xfrm>
            <a:off x="539552" y="2715766"/>
            <a:ext cx="2808312" cy="2077403"/>
          </a:xfrm>
          <a:prstGeom prst="wedgeEllipseCallout">
            <a:avLst>
              <a:gd name="adj1" fmla="val 87168"/>
              <a:gd name="adj2" fmla="val -15022"/>
            </a:avLst>
          </a:prstGeom>
          <a:ln w="3175"/>
        </p:spPr>
        <p:style>
          <a:lnRef idx="2">
            <a:schemeClr val="accent5"/>
          </a:lnRef>
          <a:fillRef idx="1">
            <a:schemeClr val="lt1"/>
          </a:fillRef>
          <a:effectRef idx="0">
            <a:schemeClr val="accent5"/>
          </a:effectRef>
          <a:fontRef idx="minor">
            <a:schemeClr val="dk1"/>
          </a:fontRef>
        </p:style>
        <p:txBody>
          <a:bodyPr wrap="square" rtlCol="0">
            <a:spAutoFit/>
          </a:bodyPr>
          <a:lstStyle/>
          <a:p>
            <a:pPr indent="2717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有了这颗全息的种子作为系统吸引子，我们的队伍就有了坚强的精神灵魂。</a:t>
            </a:r>
          </a:p>
        </p:txBody>
      </p:sp>
      <p:sp>
        <p:nvSpPr>
          <p:cNvPr id="2" name="文本框 1"/>
          <p:cNvSpPr txBox="1"/>
          <p:nvPr/>
        </p:nvSpPr>
        <p:spPr>
          <a:xfrm>
            <a:off x="4572000" y="3735605"/>
            <a:ext cx="3185487" cy="738664"/>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现在，我们就可以用它来打造</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b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全息有机激光战队</a:t>
            </a: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
        <p:nvSpPr>
          <p:cNvPr id="11" name="矩形 10"/>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灯片编号占位符 2"/>
          <p:cNvSpPr>
            <a:spLocks noGrp="1"/>
          </p:cNvSpPr>
          <p:nvPr>
            <p:ph type="sldNum" sz="quarter" idx="12"/>
          </p:nvPr>
        </p:nvSpPr>
        <p:spPr/>
        <p:txBody>
          <a:bodyPr/>
          <a:lstStyle/>
          <a:p>
            <a:fld id="{63181AFE-CEA3-4E49-A4C8-E3E2C1424399}" type="slidenum">
              <a:rPr lang="zh-CN" altLang="en-US" smtClean="0"/>
              <a:t>56</a:t>
            </a:fld>
            <a:endParaRPr lang="zh-CN" altLang="en-US"/>
          </a:p>
        </p:txBody>
      </p:sp>
      <p:sp>
        <p:nvSpPr>
          <p:cNvPr id="12" name="文本框 11"/>
          <p:cNvSpPr txBox="1"/>
          <p:nvPr/>
        </p:nvSpPr>
        <p:spPr>
          <a:xfrm>
            <a:off x="502771" y="4640997"/>
            <a:ext cx="5314276" cy="40011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大庆精神、铁人精神，系统吸引子的精神灵魂</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9592" y="411510"/>
            <a:ext cx="4801315"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什么是全息激光战队？</a:t>
            </a:r>
          </a:p>
        </p:txBody>
      </p:sp>
      <p:sp>
        <p:nvSpPr>
          <p:cNvPr id="3" name="矩形 2"/>
          <p:cNvSpPr/>
          <p:nvPr/>
        </p:nvSpPr>
        <p:spPr>
          <a:xfrm>
            <a:off x="899591" y="1131590"/>
            <a:ext cx="5651631" cy="3416320"/>
          </a:xfrm>
          <a:prstGeom prst="rect">
            <a:avLst/>
          </a:prstGeom>
        </p:spPr>
        <p:txBody>
          <a:bodyPr wrap="square">
            <a:spAutoFit/>
          </a:bodyPr>
          <a:lstStyle/>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运用系统的自组织原理、自我实现原理，打造“全息激光战队（Holographic Laser Team）”。</a:t>
            </a:r>
          </a:p>
          <a:p>
            <a:pPr indent="358775"/>
            <a:endParaRPr lang="zh-CN" altLang="en-US" dirty="0">
              <a:latin typeface="幼圆" panose="02010509060101010101" pitchFamily="49" charset="-122"/>
              <a:ea typeface="幼圆" panose="02010509060101010101" pitchFamily="49" charset="-122"/>
              <a:cs typeface="Arial Black" panose="020B0A04020102020204" pitchFamily="34" charset="0"/>
            </a:endParaRP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全息激光战队，是一种团队形式：</a:t>
            </a:r>
          </a:p>
          <a:p>
            <a:pPr marL="742950" lvl="1" indent="-285750">
              <a:buFont typeface="Wingdings" panose="05000000000000000000" pitchFamily="2" charset="2"/>
              <a:buChar char="n"/>
            </a:pPr>
            <a:r>
              <a:rPr lang="zh-CN" altLang="en-US" dirty="0">
                <a:latin typeface="楷体" panose="02010609060101010101" pitchFamily="49" charset="-122"/>
                <a:ea typeface="楷体" panose="02010609060101010101" pitchFamily="49" charset="-122"/>
                <a:cs typeface="Arial Black" panose="020B0A04020102020204" pitchFamily="34" charset="0"/>
              </a:rPr>
              <a:t>它像激光一样，步调一致，齐心协力，战无不胜，攻无不克！</a:t>
            </a:r>
          </a:p>
          <a:p>
            <a:pPr marL="742950" lvl="1" indent="-285750">
              <a:buFont typeface="Wingdings" panose="05000000000000000000" pitchFamily="2" charset="2"/>
              <a:buChar char="n"/>
            </a:pPr>
            <a:r>
              <a:rPr lang="zh-CN" altLang="en-US" dirty="0">
                <a:latin typeface="楷体" panose="02010609060101010101" pitchFamily="49" charset="-122"/>
                <a:ea typeface="楷体" panose="02010609060101010101" pitchFamily="49" charset="-122"/>
                <a:cs typeface="Arial Black" panose="020B0A04020102020204" pitchFamily="34" charset="0"/>
              </a:rPr>
              <a:t>它像全息照片一样，每个成员都有团队</a:t>
            </a:r>
            <a:r>
              <a:rPr lang="en-US" altLang="zh-CN" dirty="0">
                <a:latin typeface="楷体" panose="02010609060101010101" pitchFamily="49" charset="-122"/>
                <a:ea typeface="楷体" panose="02010609060101010101" pitchFamily="49" charset="-122"/>
                <a:cs typeface="Arial Black" panose="020B0A04020102020204" pitchFamily="34" charset="0"/>
              </a:rPr>
              <a:t/>
            </a:r>
            <a:br>
              <a:rPr lang="en-US" altLang="zh-CN" dirty="0">
                <a:latin typeface="楷体" panose="02010609060101010101" pitchFamily="49" charset="-122"/>
                <a:ea typeface="楷体" panose="02010609060101010101" pitchFamily="49" charset="-122"/>
                <a:cs typeface="Arial Black" panose="020B0A04020102020204" pitchFamily="34" charset="0"/>
              </a:rPr>
            </a:br>
            <a:r>
              <a:rPr lang="zh-CN" altLang="en-US" dirty="0">
                <a:latin typeface="楷体" panose="02010609060101010101" pitchFamily="49" charset="-122"/>
                <a:ea typeface="楷体" panose="02010609060101010101" pitchFamily="49" charset="-122"/>
                <a:cs typeface="Arial Black" panose="020B0A04020102020204" pitchFamily="34" charset="0"/>
              </a:rPr>
              <a:t>整体基因，每个人</a:t>
            </a:r>
            <a:r>
              <a:rPr lang="en-US" altLang="zh-CN" dirty="0">
                <a:latin typeface="楷体" panose="02010609060101010101" pitchFamily="49" charset="-122"/>
                <a:ea typeface="楷体" panose="02010609060101010101" pitchFamily="49" charset="-122"/>
                <a:cs typeface="Arial Black" panose="020B0A04020102020204" pitchFamily="34" charset="0"/>
              </a:rPr>
              <a:t/>
            </a:r>
            <a:br>
              <a:rPr lang="en-US" altLang="zh-CN" dirty="0">
                <a:latin typeface="楷体" panose="02010609060101010101" pitchFamily="49" charset="-122"/>
                <a:ea typeface="楷体" panose="02010609060101010101" pitchFamily="49" charset="-122"/>
                <a:cs typeface="Arial Black" panose="020B0A04020102020204" pitchFamily="34" charset="0"/>
              </a:rPr>
            </a:br>
            <a:r>
              <a:rPr lang="zh-CN" altLang="en-US" dirty="0">
                <a:latin typeface="楷体" panose="02010609060101010101" pitchFamily="49" charset="-122"/>
                <a:ea typeface="楷体" panose="02010609060101010101" pitchFamily="49" charset="-122"/>
                <a:cs typeface="Arial Black" panose="020B0A04020102020204" pitchFamily="34" charset="0"/>
              </a:rPr>
              <a:t>都是一支队伍！</a:t>
            </a:r>
          </a:p>
          <a:p>
            <a:pPr marL="742950" lvl="1" indent="-285750">
              <a:buFont typeface="Wingdings" panose="05000000000000000000" pitchFamily="2" charset="2"/>
              <a:buChar char="n"/>
            </a:pPr>
            <a:r>
              <a:rPr lang="zh-CN" altLang="en-US" dirty="0">
                <a:latin typeface="楷体" panose="02010609060101010101" pitchFamily="49" charset="-122"/>
                <a:ea typeface="楷体" panose="02010609060101010101" pitchFamily="49" charset="-122"/>
                <a:cs typeface="Arial Black" panose="020B0A04020102020204" pitchFamily="34" charset="0"/>
              </a:rPr>
              <a:t>它像种子一样，落地</a:t>
            </a:r>
            <a:r>
              <a:rPr lang="en-US" altLang="zh-CN" dirty="0">
                <a:latin typeface="楷体" panose="02010609060101010101" pitchFamily="49" charset="-122"/>
                <a:ea typeface="楷体" panose="02010609060101010101" pitchFamily="49" charset="-122"/>
                <a:cs typeface="Arial Black" panose="020B0A04020102020204" pitchFamily="34" charset="0"/>
              </a:rPr>
              <a:t/>
            </a:r>
            <a:br>
              <a:rPr lang="en-US" altLang="zh-CN" dirty="0">
                <a:latin typeface="楷体" panose="02010609060101010101" pitchFamily="49" charset="-122"/>
                <a:ea typeface="楷体" panose="02010609060101010101" pitchFamily="49" charset="-122"/>
                <a:cs typeface="Arial Black" panose="020B0A04020102020204" pitchFamily="34" charset="0"/>
              </a:rPr>
            </a:br>
            <a:r>
              <a:rPr lang="zh-CN" altLang="en-US" dirty="0">
                <a:latin typeface="楷体" panose="02010609060101010101" pitchFamily="49" charset="-122"/>
                <a:ea typeface="楷体" panose="02010609060101010101" pitchFamily="49" charset="-122"/>
                <a:cs typeface="Arial Black" panose="020B0A04020102020204" pitchFamily="34" charset="0"/>
              </a:rPr>
              <a:t>生根，自我复制，</a:t>
            </a:r>
            <a:r>
              <a:rPr lang="en-US" altLang="zh-CN" dirty="0">
                <a:latin typeface="楷体" panose="02010609060101010101" pitchFamily="49" charset="-122"/>
                <a:ea typeface="楷体" panose="02010609060101010101" pitchFamily="49" charset="-122"/>
                <a:cs typeface="Arial Black" panose="020B0A04020102020204" pitchFamily="34" charset="0"/>
              </a:rPr>
              <a:t/>
            </a:r>
            <a:br>
              <a:rPr lang="en-US" altLang="zh-CN" dirty="0">
                <a:latin typeface="楷体" panose="02010609060101010101" pitchFamily="49" charset="-122"/>
                <a:ea typeface="楷体" panose="02010609060101010101" pitchFamily="49" charset="-122"/>
                <a:cs typeface="Arial Black" panose="020B0A04020102020204" pitchFamily="34" charset="0"/>
              </a:rPr>
            </a:br>
            <a:r>
              <a:rPr lang="zh-CN" altLang="en-US" dirty="0">
                <a:latin typeface="楷体" panose="02010609060101010101" pitchFamily="49" charset="-122"/>
                <a:ea typeface="楷体" panose="02010609060101010101" pitchFamily="49" charset="-122"/>
                <a:cs typeface="Arial Black" panose="020B0A04020102020204" pitchFamily="34" charset="0"/>
              </a:rPr>
              <a:t>自我修复，自我进化！</a:t>
            </a:r>
          </a:p>
        </p:txBody>
      </p:sp>
      <p:pic>
        <p:nvPicPr>
          <p:cNvPr id="4" name="图片 3" descr="一个人是团队.jpg"/>
          <p:cNvPicPr/>
          <p:nvPr/>
        </p:nvPicPr>
        <p:blipFill>
          <a:blip r:embed="rId2" cstate="screen"/>
          <a:stretch>
            <a:fillRect/>
          </a:stretch>
        </p:blipFill>
        <p:spPr>
          <a:xfrm>
            <a:off x="4739897" y="3363838"/>
            <a:ext cx="2662302" cy="1559049"/>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4558880" y="3290089"/>
            <a:ext cx="1423779" cy="400110"/>
          </a:xfrm>
          <a:prstGeom prst="rect">
            <a:avLst/>
          </a:prstGeom>
          <a:solidFill>
            <a:schemeClr val="bg1">
              <a:lumMod val="85000"/>
            </a:schemeClr>
          </a:solidFill>
          <a:ln w="28575">
            <a:solidFill>
              <a:schemeClr val="bg1">
                <a:lumMod val="95000"/>
              </a:schemeClr>
            </a:solidFill>
          </a:ln>
          <a:effectLst>
            <a:outerShdw blurRad="50800" dist="38100" dir="2700000" algn="tl" rotWithShape="0">
              <a:prstClr val="black">
                <a:alpha val="40000"/>
              </a:prstClr>
            </a:outerShdw>
          </a:effectLst>
        </p:spPr>
        <p:txBody>
          <a:bodyPr wrap="square">
            <a:spAutoFit/>
          </a:bodyPr>
          <a:lstStyle/>
          <a:p>
            <a:r>
              <a:rPr lang="zh-CN" altLang="en-US" sz="1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一个战队是一个人，</a:t>
            </a:r>
            <a:r>
              <a:rPr lang="en-US" altLang="zh-CN" sz="1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r>
            <a:br>
              <a:rPr lang="en-US" altLang="zh-CN" sz="1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br>
            <a:r>
              <a:rPr lang="zh-CN" altLang="en-US" sz="1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一个人也是一个战队！</a:t>
            </a:r>
          </a:p>
        </p:txBody>
      </p:sp>
      <p:sp>
        <p:nvSpPr>
          <p:cNvPr id="6" name="矩形 5"/>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7" name="灯片编号占位符 6"/>
          <p:cNvSpPr>
            <a:spLocks noGrp="1"/>
          </p:cNvSpPr>
          <p:nvPr>
            <p:ph type="sldNum" sz="quarter" idx="12"/>
          </p:nvPr>
        </p:nvSpPr>
        <p:spPr/>
        <p:txBody>
          <a:bodyPr/>
          <a:lstStyle/>
          <a:p>
            <a:fld id="{63181AFE-CEA3-4E49-A4C8-E3E2C1424399}" type="slidenum">
              <a:rPr lang="zh-CN" altLang="en-US" smtClean="0"/>
              <a:t>57</a:t>
            </a:fld>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cstate="screen"/>
          <a:srcRect/>
          <a:stretch>
            <a:fillRect/>
          </a:stretch>
        </p:blipFill>
        <p:spPr bwMode="auto">
          <a:xfrm>
            <a:off x="899592" y="1834901"/>
            <a:ext cx="3978910" cy="16097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44" name="Picture 4"/>
          <p:cNvPicPr>
            <a:picLocks noChangeAspect="1" noChangeArrowheads="1"/>
          </p:cNvPicPr>
          <p:nvPr/>
        </p:nvPicPr>
        <p:blipFill>
          <a:blip r:embed="rId3"/>
          <a:srcRect/>
          <a:stretch>
            <a:fillRect/>
          </a:stretch>
        </p:blipFill>
        <p:spPr bwMode="auto">
          <a:xfrm>
            <a:off x="5912102" y="2267190"/>
            <a:ext cx="2592288" cy="2434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134875" y="1691126"/>
            <a:ext cx="2146742" cy="615553"/>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一个团队就是一个人</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一个人也是一个团队</a:t>
            </a:r>
          </a:p>
        </p:txBody>
      </p:sp>
      <p:sp>
        <p:nvSpPr>
          <p:cNvPr id="8" name="TextBox 7"/>
          <p:cNvSpPr txBox="1"/>
          <p:nvPr/>
        </p:nvSpPr>
        <p:spPr>
          <a:xfrm>
            <a:off x="827584" y="843558"/>
            <a:ext cx="2339102"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全息激光战队</a:t>
            </a:r>
          </a:p>
        </p:txBody>
      </p:sp>
      <p:sp>
        <p:nvSpPr>
          <p:cNvPr id="9" name="矩形 8"/>
          <p:cNvSpPr/>
          <p:nvPr/>
        </p:nvSpPr>
        <p:spPr>
          <a:xfrm>
            <a:off x="880686" y="3939902"/>
            <a:ext cx="5059466" cy="923330"/>
          </a:xfrm>
          <a:prstGeom prst="rect">
            <a:avLst/>
          </a:prstGeom>
        </p:spPr>
        <p:txBody>
          <a:bodyPr wrap="square">
            <a:spAutoFit/>
          </a:bodyPr>
          <a:lstStyle/>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我们的队伍，是一个全系有机系统：</a:t>
            </a:r>
          </a:p>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  一个团队就是一个人，步调一致，无坚不摧。</a:t>
            </a:r>
          </a:p>
          <a:p>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  一个人就是一个团队，发展壮大，薪火相传。</a:t>
            </a:r>
          </a:p>
        </p:txBody>
      </p:sp>
      <p:grpSp>
        <p:nvGrpSpPr>
          <p:cNvPr id="4" name="组合 3"/>
          <p:cNvGrpSpPr/>
          <p:nvPr/>
        </p:nvGrpSpPr>
        <p:grpSpPr>
          <a:xfrm>
            <a:off x="5364088" y="114139"/>
            <a:ext cx="3547834" cy="1449499"/>
            <a:chOff x="5364088" y="114139"/>
            <a:chExt cx="3547834" cy="1585404"/>
          </a:xfrm>
        </p:grpSpPr>
        <p:pic>
          <p:nvPicPr>
            <p:cNvPr id="2" name="图片 1"/>
            <p:cNvPicPr>
              <a:picLocks noChangeAspect="1"/>
            </p:cNvPicPr>
            <p:nvPr/>
          </p:nvPicPr>
          <p:blipFill>
            <a:blip r:embed="rId4" cstate="screen"/>
            <a:stretch>
              <a:fillRect/>
            </a:stretch>
          </p:blipFill>
          <p:spPr>
            <a:xfrm>
              <a:off x="5364088" y="114139"/>
              <a:ext cx="3547834" cy="769813"/>
            </a:xfrm>
            <a:prstGeom prst="rect">
              <a:avLst/>
            </a:prstGeom>
          </p:spPr>
        </p:pic>
        <p:pic>
          <p:nvPicPr>
            <p:cNvPr id="3" name="图片 2"/>
            <p:cNvPicPr>
              <a:picLocks noChangeAspect="1"/>
            </p:cNvPicPr>
            <p:nvPr/>
          </p:nvPicPr>
          <p:blipFill rotWithShape="1">
            <a:blip r:embed="rId5" cstate="screen"/>
            <a:srcRect/>
            <a:stretch>
              <a:fillRect/>
            </a:stretch>
          </p:blipFill>
          <p:spPr>
            <a:xfrm>
              <a:off x="5364088" y="883656"/>
              <a:ext cx="3547834" cy="815887"/>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9592" y="411510"/>
            <a:ext cx="4801315"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什么是全息激光战队？</a:t>
            </a:r>
          </a:p>
        </p:txBody>
      </p:sp>
      <p:pic>
        <p:nvPicPr>
          <p:cNvPr id="6" name="图片 5" descr="激光战队.jpg"/>
          <p:cNvPicPr/>
          <p:nvPr/>
        </p:nvPicPr>
        <p:blipFill>
          <a:blip r:embed="rId2" cstate="screen"/>
          <a:stretch>
            <a:fillRect/>
          </a:stretch>
        </p:blipFill>
        <p:spPr>
          <a:xfrm>
            <a:off x="271954" y="3112682"/>
            <a:ext cx="2590800" cy="1619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矩形 6"/>
          <p:cNvSpPr/>
          <p:nvPr/>
        </p:nvSpPr>
        <p:spPr>
          <a:xfrm>
            <a:off x="683568" y="1250635"/>
            <a:ext cx="2880320" cy="1785104"/>
          </a:xfrm>
          <a:prstGeom prst="rect">
            <a:avLst/>
          </a:prstGeom>
          <a:ln w="3175">
            <a:solidFill>
              <a:schemeClr val="bg1">
                <a:lumMod val="85000"/>
              </a:schemeClr>
            </a:solidFill>
          </a:ln>
        </p:spPr>
        <p:txBody>
          <a:bodyPr wrap="square">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一个战队是一个人：</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像激光那样！</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像抗战70周年阅兵队列一样。</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步调一致，排山倒海，战无不胜，攻无不克。</a:t>
            </a:r>
          </a:p>
        </p:txBody>
      </p:sp>
      <p:pic>
        <p:nvPicPr>
          <p:cNvPr id="8" name="图片 7" descr="孙悟空变猴子.jpg"/>
          <p:cNvPicPr/>
          <p:nvPr/>
        </p:nvPicPr>
        <p:blipFill>
          <a:blip r:embed="rId3" cstate="print"/>
          <a:stretch>
            <a:fillRect/>
          </a:stretch>
        </p:blipFill>
        <p:spPr>
          <a:xfrm>
            <a:off x="1115616" y="3489387"/>
            <a:ext cx="2520280" cy="15472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矩形 8"/>
          <p:cNvSpPr/>
          <p:nvPr/>
        </p:nvSpPr>
        <p:spPr>
          <a:xfrm>
            <a:off x="3781400" y="1250634"/>
            <a:ext cx="3670920" cy="3724096"/>
          </a:xfrm>
          <a:prstGeom prst="rect">
            <a:avLst/>
          </a:prstGeom>
          <a:ln w="3175">
            <a:solidFill>
              <a:schemeClr val="bg1">
                <a:lumMod val="85000"/>
              </a:schemeClr>
            </a:solidFill>
          </a:ln>
        </p:spPr>
        <p:txBody>
          <a:bodyPr wrap="square">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一个人是一个战队：</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就像一粒种子，它的</a:t>
            </a:r>
            <a:r>
              <a:rPr lang="en-US" altLang="zh-CN" dirty="0">
                <a:latin typeface="幼圆" panose="02010509060101010101" pitchFamily="49" charset="-122"/>
                <a:ea typeface="幼圆" panose="02010509060101010101" pitchFamily="49" charset="-122"/>
                <a:cs typeface="Arial Black" panose="020B0A04020102020204" pitchFamily="34" charset="0"/>
              </a:rPr>
              <a:t>DNA</a:t>
            </a:r>
            <a:r>
              <a:rPr lang="zh-CN" altLang="en-US" dirty="0">
                <a:latin typeface="幼圆" panose="02010509060101010101" pitchFamily="49" charset="-122"/>
                <a:ea typeface="幼圆" panose="02010509060101010101" pitchFamily="49" charset="-122"/>
                <a:cs typeface="Arial Black" panose="020B0A04020102020204" pitchFamily="34" charset="0"/>
              </a:rPr>
              <a:t>一般你是看不到的，但它可以长成一棵植株，一棵参天大树，甚至一片森林。</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一个团队就是要有一种“全息”文化基因，让它根植于每一个成员的血脉里、思想中。</a:t>
            </a:r>
          </a:p>
          <a:p>
            <a:pPr indent="358775"/>
            <a:r>
              <a:rPr lang="zh-CN" altLang="en-US" dirty="0">
                <a:latin typeface="幼圆" panose="02010509060101010101" pitchFamily="49" charset="-122"/>
                <a:ea typeface="幼圆" panose="02010509060101010101" pitchFamily="49" charset="-122"/>
                <a:cs typeface="Arial Black" panose="020B0A04020102020204" pitchFamily="34" charset="0"/>
              </a:rPr>
              <a:t>全息的团队精神既能赋予系统的吸引子以组织力，召唤成员共赴使命；还能让成员复制这个精神的“基因”，使队伍庞大起来，甚至在整个系统遭到毁灭后，能够起死回生。</a:t>
            </a:r>
          </a:p>
        </p:txBody>
      </p:sp>
      <p:sp>
        <p:nvSpPr>
          <p:cNvPr id="10" name="矩形 9"/>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灯片编号占位符 2"/>
          <p:cNvSpPr>
            <a:spLocks noGrp="1"/>
          </p:cNvSpPr>
          <p:nvPr>
            <p:ph type="sldNum" sz="quarter" idx="12"/>
          </p:nvPr>
        </p:nvSpPr>
        <p:spPr/>
        <p:txBody>
          <a:bodyPr/>
          <a:lstStyle/>
          <a:p>
            <a:fld id="{63181AFE-CEA3-4E49-A4C8-E3E2C1424399}" type="slidenum">
              <a:rPr lang="zh-CN" altLang="en-US" smtClean="0"/>
              <a:t>59</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2"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2" name="文本框 1"/>
          <p:cNvSpPr txBox="1"/>
          <p:nvPr/>
        </p:nvSpPr>
        <p:spPr>
          <a:xfrm>
            <a:off x="5317815" y="1203598"/>
            <a:ext cx="3116882" cy="2308324"/>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忒修斯国王在其多年的航行过程中，把他的船的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每一个零件</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都换过了。</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那么，这艘船</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还是原来那艘船么</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3076" name="Picture 4" descr="https://gimg2.baidu.com/image_search/src=http%3A%2F%2Fpic.ikafan.com%2Fimgp%2FL3Byb3h5L2h0dHAvaW1hZ2U3NS4zNjBkb2MuY29tL0Rvd25sb2FkSW1nLzIwMTQvMDYvMTIxMS80MjUyNzM5NF85.jpg&amp;refer=http%3A%2F%2Fpic.ikafan.com&amp;app=2002&amp;size=f9999,10000&amp;q=a80&amp;n=0&amp;g=0n&amp;fmt=jpeg?sec=1636676066&amp;t=229330b195927c1d5d21eb845279f762"/>
          <p:cNvPicPr>
            <a:picLocks noChangeAspect="1" noChangeArrowheads="1"/>
          </p:cNvPicPr>
          <p:nvPr/>
        </p:nvPicPr>
        <p:blipFill>
          <a:blip r:embed="rId3"/>
          <a:srcRect/>
          <a:stretch>
            <a:fillRect/>
          </a:stretch>
        </p:blipFill>
        <p:spPr bwMode="auto">
          <a:xfrm>
            <a:off x="467544" y="1284898"/>
            <a:ext cx="4286250" cy="32004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364175" y="1491630"/>
            <a:ext cx="2492991" cy="646331"/>
          </a:xfrm>
          <a:prstGeom prst="rect">
            <a:avLst/>
          </a:prstGeom>
          <a:noFill/>
        </p:spPr>
        <p:txBody>
          <a:bodyPr wrap="none" rtlCol="0">
            <a:spAutoFit/>
          </a:bodyPr>
          <a:lstStyle/>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忒修斯之船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9592" y="1057841"/>
            <a:ext cx="6696744" cy="3785652"/>
          </a:xfrm>
          <a:prstGeom prst="rect">
            <a:avLst/>
          </a:prstGeom>
        </p:spPr>
        <p:txBody>
          <a:bodyPr wrap="square">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激光的形成，源于两种力量：</a:t>
            </a:r>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组织力</a:t>
            </a:r>
            <a:r>
              <a:rPr lang="zh-CN" altLang="en-US" sz="2000" dirty="0">
                <a:latin typeface="幼圆" panose="02010509060101010101" pitchFamily="49" charset="-122"/>
                <a:ea typeface="幼圆" panose="02010509060101010101" pitchFamily="49" charset="-122"/>
                <a:cs typeface="Arial Black" panose="020B0A04020102020204" pitchFamily="34" charset="0"/>
              </a:rPr>
              <a:t>和</a:t>
            </a:r>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自组织力</a:t>
            </a:r>
            <a:r>
              <a:rPr lang="zh-CN" altLang="en-US" sz="2000" dirty="0">
                <a:latin typeface="幼圆" panose="02010509060101010101" pitchFamily="49" charset="-122"/>
                <a:ea typeface="幼圆" panose="02010509060101010101" pitchFamily="49" charset="-122"/>
                <a:cs typeface="Arial Black" panose="020B0A04020102020204" pitchFamily="34" charset="0"/>
              </a:rPr>
              <a:t>。</a:t>
            </a:r>
          </a:p>
          <a:p>
            <a:r>
              <a:rPr lang="zh-CN" altLang="en-US" sz="2000" dirty="0">
                <a:latin typeface="幼圆" panose="02010509060101010101" pitchFamily="49" charset="-122"/>
                <a:ea typeface="幼圆" panose="02010509060101010101" pitchFamily="49" charset="-122"/>
                <a:cs typeface="Arial Black" panose="020B0A04020102020204" pitchFamily="34" charset="0"/>
              </a:rPr>
              <a:t>组织力就是那根灯管和两端的镜子，以及激励装置。</a:t>
            </a:r>
          </a:p>
          <a:p>
            <a:r>
              <a:rPr lang="zh-CN" altLang="en-US" sz="2000" dirty="0">
                <a:latin typeface="幼圆" panose="02010509060101010101" pitchFamily="49" charset="-122"/>
                <a:ea typeface="幼圆" panose="02010509060101010101" pitchFamily="49" charset="-122"/>
                <a:cs typeface="Arial Black" panose="020B0A04020102020204" pitchFamily="34" charset="0"/>
              </a:rPr>
              <a:t>自组织力来自于光本身，整体带动个体，裹挟或剔除。</a:t>
            </a:r>
          </a:p>
          <a:p>
            <a:endParaRPr lang="zh-CN" altLang="en-US"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全息的形成，源自于“</a:t>
            </a:r>
            <a:r>
              <a:rPr lang="zh-CN" altLang="en-US" sz="2000" dirty="0">
                <a:latin typeface="方正超粗黑简体" panose="03000509000000000000" pitchFamily="65" charset="-122"/>
                <a:ea typeface="方正超粗黑简体" panose="03000509000000000000" pitchFamily="65" charset="-122"/>
                <a:cs typeface="Arial Black" panose="020B0A04020102020204" pitchFamily="34" charset="0"/>
              </a:rPr>
              <a:t>部分包含整体</a:t>
            </a:r>
            <a:r>
              <a:rPr lang="zh-CN" altLang="en-US" sz="2000" dirty="0">
                <a:latin typeface="幼圆" panose="02010509060101010101" pitchFamily="49" charset="-122"/>
                <a:ea typeface="幼圆" panose="02010509060101010101" pitchFamily="49" charset="-122"/>
                <a:cs typeface="Arial Black" panose="020B0A04020102020204" pitchFamily="34" charset="0"/>
              </a:rPr>
              <a:t>”的宇宙秘笈。</a:t>
            </a:r>
          </a:p>
          <a:p>
            <a:endParaRPr lang="zh-CN" altLang="en-US"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激光，是机械的自组织。</a:t>
            </a:r>
          </a:p>
          <a:p>
            <a:r>
              <a:rPr lang="zh-CN" altLang="en-US" sz="2000" dirty="0">
                <a:latin typeface="幼圆" panose="02010509060101010101" pitchFamily="49" charset="-122"/>
                <a:ea typeface="幼圆" panose="02010509060101010101" pitchFamily="49" charset="-122"/>
                <a:cs typeface="Arial Black" panose="020B0A04020102020204" pitchFamily="34" charset="0"/>
              </a:rPr>
              <a:t>全息，是有机的自组织。</a:t>
            </a:r>
          </a:p>
          <a:p>
            <a:endParaRPr lang="zh-CN" altLang="en-US"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一个组织、一个团队，</a:t>
            </a:r>
            <a:endParaRPr lang="en-US" altLang="zh-CN" sz="2000" dirty="0">
              <a:latin typeface="幼圆" panose="02010509060101010101" pitchFamily="49" charset="-122"/>
              <a:ea typeface="幼圆" panose="02010509060101010101" pitchFamily="49" charset="-122"/>
              <a:cs typeface="Arial Black" panose="020B0A04020102020204" pitchFamily="34" charset="0"/>
            </a:endParaRPr>
          </a:p>
          <a:p>
            <a:r>
              <a:rPr lang="zh-CN" altLang="en-US" sz="2000" dirty="0">
                <a:latin typeface="幼圆" panose="02010509060101010101" pitchFamily="49" charset="-122"/>
                <a:ea typeface="幼圆" panose="02010509060101010101" pitchFamily="49" charset="-122"/>
                <a:cs typeface="Arial Black" panose="020B0A04020102020204" pitchFamily="34" charset="0"/>
              </a:rPr>
              <a:t>也是一样的道理。</a:t>
            </a:r>
          </a:p>
          <a:p>
            <a:r>
              <a:rPr lang="zh-CN" altLang="en-US" sz="2000" dirty="0">
                <a:latin typeface="幼圆" panose="02010509060101010101" pitchFamily="49" charset="-122"/>
                <a:ea typeface="幼圆" panose="02010509060101010101" pitchFamily="49" charset="-122"/>
                <a:cs typeface="Arial Black" panose="020B0A04020102020204" pitchFamily="34" charset="0"/>
              </a:rPr>
              <a:t>我们可以打造全息激光战队。</a:t>
            </a:r>
          </a:p>
        </p:txBody>
      </p:sp>
      <p:pic>
        <p:nvPicPr>
          <p:cNvPr id="6" name="图片 5"/>
          <p:cNvPicPr>
            <a:picLocks noChangeAspect="1"/>
          </p:cNvPicPr>
          <p:nvPr/>
        </p:nvPicPr>
        <p:blipFill rotWithShape="1">
          <a:blip r:embed="rId2" cstate="screen"/>
          <a:srcRect/>
          <a:stretch>
            <a:fillRect/>
          </a:stretch>
        </p:blipFill>
        <p:spPr>
          <a:xfrm>
            <a:off x="4307312" y="2715766"/>
            <a:ext cx="3248854" cy="173737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668759" y="411510"/>
            <a:ext cx="5262980"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如何打造全息激光战队？</a:t>
            </a:r>
          </a:p>
        </p:txBody>
      </p:sp>
      <p:sp>
        <p:nvSpPr>
          <p:cNvPr id="5" name="矩形 4"/>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灯片编号占位符 3"/>
          <p:cNvSpPr>
            <a:spLocks noGrp="1"/>
          </p:cNvSpPr>
          <p:nvPr>
            <p:ph type="sldNum" sz="quarter" idx="12"/>
          </p:nvPr>
        </p:nvSpPr>
        <p:spPr/>
        <p:txBody>
          <a:bodyPr/>
          <a:lstStyle/>
          <a:p>
            <a:fld id="{63181AFE-CEA3-4E49-A4C8-E3E2C1424399}" type="slidenum">
              <a:rPr lang="zh-CN" altLang="en-US" smtClean="0"/>
              <a:t>60</a:t>
            </a:fld>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2" cstate="screen"/>
          <a:srcRect/>
          <a:stretch>
            <a:fillRect/>
          </a:stretch>
        </p:blipFill>
        <p:spPr bwMode="auto">
          <a:xfrm>
            <a:off x="4049474" y="3363838"/>
            <a:ext cx="3978910" cy="160972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668759" y="411510"/>
            <a:ext cx="5262980"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如何打造全息激光战队？</a:t>
            </a:r>
          </a:p>
        </p:txBody>
      </p:sp>
      <p:sp>
        <p:nvSpPr>
          <p:cNvPr id="4" name="矩形 3"/>
          <p:cNvSpPr/>
          <p:nvPr/>
        </p:nvSpPr>
        <p:spPr>
          <a:xfrm>
            <a:off x="668758" y="1203598"/>
            <a:ext cx="6938642" cy="3908762"/>
          </a:xfrm>
          <a:prstGeom prst="rect">
            <a:avLst/>
          </a:prstGeom>
        </p:spPr>
        <p:txBody>
          <a:bodyPr wrap="square">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(1)首先要：组织+自组织</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组织就是领导、机构、管理体系、制度、标准。没有组织，就没有约束，组织就不能成为组织，团队就不能成为团队，战队就不能成为战队。</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自组织就是通过目标、方向、文化、宣传、沟通、交流、竞赛激发团队的自组织力。没有自组织，就没有战斗力的最大化，组织就是个死组织，团队就是个死团队，战队就是个死战队。</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因此，既要组织，也要自组</a:t>
            </a:r>
            <a:r>
              <a:rPr lang="en-US" altLang="zh-CN" sz="2000" dirty="0">
                <a:latin typeface="幼圆" panose="02010509060101010101" pitchFamily="49" charset="-122"/>
                <a:ea typeface="幼圆" panose="02010509060101010101" pitchFamily="49" charset="-122"/>
                <a:cs typeface="Arial Black" panose="020B0A04020102020204" pitchFamily="34" charset="0"/>
              </a:rPr>
              <a:t/>
            </a:r>
            <a:br>
              <a:rPr lang="en-US" altLang="zh-CN" sz="2000" dirty="0">
                <a:latin typeface="幼圆" panose="02010509060101010101" pitchFamily="49" charset="-122"/>
                <a:ea typeface="幼圆" panose="02010509060101010101" pitchFamily="49" charset="-122"/>
                <a:cs typeface="Arial Black" panose="020B0A04020102020204" pitchFamily="34" charset="0"/>
              </a:rPr>
            </a:br>
            <a:r>
              <a:rPr lang="zh-CN" altLang="en-US" sz="2000" dirty="0">
                <a:latin typeface="幼圆" panose="02010509060101010101" pitchFamily="49" charset="-122"/>
                <a:ea typeface="幼圆" panose="02010509060101010101" pitchFamily="49" charset="-122"/>
                <a:cs typeface="Arial Black" panose="020B0A04020102020204" pitchFamily="34" charset="0"/>
              </a:rPr>
              <a:t>织。二者结合好才有强大的战</a:t>
            </a:r>
            <a:r>
              <a:rPr lang="en-US" altLang="zh-CN" sz="2000" dirty="0">
                <a:latin typeface="幼圆" panose="02010509060101010101" pitchFamily="49" charset="-122"/>
                <a:ea typeface="幼圆" panose="02010509060101010101" pitchFamily="49" charset="-122"/>
                <a:cs typeface="Arial Black" panose="020B0A04020102020204" pitchFamily="34" charset="0"/>
              </a:rPr>
              <a:t/>
            </a:r>
            <a:br>
              <a:rPr lang="en-US" altLang="zh-CN" sz="2000" dirty="0">
                <a:latin typeface="幼圆" panose="02010509060101010101" pitchFamily="49" charset="-122"/>
                <a:ea typeface="幼圆" panose="02010509060101010101" pitchFamily="49" charset="-122"/>
                <a:cs typeface="Arial Black" panose="020B0A04020102020204" pitchFamily="34" charset="0"/>
              </a:rPr>
            </a:br>
            <a:r>
              <a:rPr lang="zh-CN" altLang="en-US" sz="2000" dirty="0">
                <a:latin typeface="幼圆" panose="02010509060101010101" pitchFamily="49" charset="-122"/>
                <a:ea typeface="幼圆" panose="02010509060101010101" pitchFamily="49" charset="-122"/>
                <a:cs typeface="Arial Black" panose="020B0A04020102020204" pitchFamily="34" charset="0"/>
              </a:rPr>
              <a:t>斗力。这就是激光型的组织、</a:t>
            </a:r>
            <a:r>
              <a:rPr lang="en-US" altLang="zh-CN" sz="2000" dirty="0">
                <a:latin typeface="幼圆" panose="02010509060101010101" pitchFamily="49" charset="-122"/>
                <a:ea typeface="幼圆" panose="02010509060101010101" pitchFamily="49" charset="-122"/>
                <a:cs typeface="Arial Black" panose="020B0A04020102020204" pitchFamily="34" charset="0"/>
              </a:rPr>
              <a:t/>
            </a:r>
            <a:br>
              <a:rPr lang="en-US" altLang="zh-CN" sz="2000" dirty="0">
                <a:latin typeface="幼圆" panose="02010509060101010101" pitchFamily="49" charset="-122"/>
                <a:ea typeface="幼圆" panose="02010509060101010101" pitchFamily="49" charset="-122"/>
                <a:cs typeface="Arial Black" panose="020B0A04020102020204" pitchFamily="34" charset="0"/>
              </a:rPr>
            </a:br>
            <a:r>
              <a:rPr lang="zh-CN" altLang="en-US" sz="2000" dirty="0">
                <a:latin typeface="幼圆" panose="02010509060101010101" pitchFamily="49" charset="-122"/>
                <a:ea typeface="幼圆" panose="02010509060101010101" pitchFamily="49" charset="-122"/>
                <a:cs typeface="Arial Black" panose="020B0A04020102020204" pitchFamily="34" charset="0"/>
              </a:rPr>
              <a:t>团队、战队。</a:t>
            </a:r>
          </a:p>
        </p:txBody>
      </p:sp>
      <p:sp>
        <p:nvSpPr>
          <p:cNvPr id="5" name="矩形 4"/>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灯片编号占位符 2"/>
          <p:cNvSpPr>
            <a:spLocks noGrp="1"/>
          </p:cNvSpPr>
          <p:nvPr>
            <p:ph type="sldNum" sz="quarter" idx="12"/>
          </p:nvPr>
        </p:nvSpPr>
        <p:spPr/>
        <p:txBody>
          <a:bodyPr/>
          <a:lstStyle/>
          <a:p>
            <a:fld id="{63181AFE-CEA3-4E49-A4C8-E3E2C1424399}" type="slidenum">
              <a:rPr lang="zh-CN" altLang="en-US" smtClean="0"/>
              <a:t>61</a:t>
            </a:fld>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8759" y="411510"/>
            <a:ext cx="5262980"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如何打造全息激光战队？</a:t>
            </a:r>
          </a:p>
        </p:txBody>
      </p:sp>
      <p:sp>
        <p:nvSpPr>
          <p:cNvPr id="3" name="矩形 2"/>
          <p:cNvSpPr/>
          <p:nvPr/>
        </p:nvSpPr>
        <p:spPr>
          <a:xfrm>
            <a:off x="515838" y="1162367"/>
            <a:ext cx="4333771" cy="3662541"/>
          </a:xfrm>
          <a:prstGeom prst="rect">
            <a:avLst/>
          </a:prstGeom>
        </p:spPr>
        <p:txBody>
          <a:bodyPr wrap="square">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(2)其次要：打造团队文化</a:t>
            </a:r>
          </a:p>
          <a:p>
            <a:endParaRPr lang="zh-CN" altLang="en-US" sz="2400" dirty="0">
              <a:ea typeface="楷体" panose="02010609060101010101" pitchFamily="49" charset="-122"/>
              <a:cs typeface="Arial Black" panose="020B0A04020102020204" pitchFamily="34" charset="0"/>
            </a:endParaRP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通过培训、实战等手段，让企业的每个员工、团队的每名成员，都理解并认同企业文化或团队文化。</a:t>
            </a:r>
          </a:p>
          <a:p>
            <a:pPr indent="358775"/>
            <a:endParaRPr lang="zh-CN" altLang="en-US" sz="2000" dirty="0">
              <a:latin typeface="幼圆" panose="02010509060101010101" pitchFamily="49" charset="-122"/>
              <a:ea typeface="幼圆" panose="02010509060101010101" pitchFamily="49" charset="-122"/>
              <a:cs typeface="Arial Black" panose="020B0A04020102020204" pitchFamily="34" charset="0"/>
            </a:endParaRP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让他们自觉地，甚至是不由自主地践行。</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让企业、团队文化深入成员的骨髓。</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让企业、团队文化能够遗传下去。</a:t>
            </a:r>
          </a:p>
        </p:txBody>
      </p:sp>
      <p:pic>
        <p:nvPicPr>
          <p:cNvPr id="5" name="图片 4"/>
          <p:cNvPicPr>
            <a:picLocks noChangeAspect="1"/>
          </p:cNvPicPr>
          <p:nvPr/>
        </p:nvPicPr>
        <p:blipFill rotWithShape="1">
          <a:blip r:embed="rId2" cstate="screen"/>
          <a:srcRect/>
          <a:stretch>
            <a:fillRect/>
          </a:stretch>
        </p:blipFill>
        <p:spPr>
          <a:xfrm>
            <a:off x="4583487" y="1441639"/>
            <a:ext cx="3200400" cy="307549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文本框 5"/>
          <p:cNvSpPr txBox="1"/>
          <p:nvPr/>
        </p:nvSpPr>
        <p:spPr>
          <a:xfrm>
            <a:off x="4971858" y="3354376"/>
            <a:ext cx="2533066" cy="646331"/>
          </a:xfrm>
          <a:prstGeom prst="rect">
            <a:avLst/>
          </a:prstGeom>
          <a:noFill/>
        </p:spPr>
        <p:txBody>
          <a:bodyPr wrap="none" rtlCol="0">
            <a:spAutoFit/>
          </a:bodyPr>
          <a:lstStyle/>
          <a:p>
            <a:pPr algn="ctr"/>
            <a:r>
              <a:rPr lang="zh-CN" altLang="en-US" sz="3600" spc="50" dirty="0">
                <a:ln w="9525" cmpd="sng">
                  <a:solidFill>
                    <a:schemeClr val="accent1"/>
                  </a:solidFill>
                  <a:prstDash val="solid"/>
                </a:ln>
                <a:solidFill>
                  <a:srgbClr val="70AD47">
                    <a:tint val="1000"/>
                  </a:srgbClr>
                </a:solidFill>
                <a:effectLst>
                  <a:glow rad="38100">
                    <a:schemeClr val="accent1">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基因与模因</a:t>
            </a:r>
          </a:p>
        </p:txBody>
      </p:sp>
      <p:sp>
        <p:nvSpPr>
          <p:cNvPr id="7" name="矩形 6"/>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灯片编号占位符 3"/>
          <p:cNvSpPr>
            <a:spLocks noGrp="1"/>
          </p:cNvSpPr>
          <p:nvPr>
            <p:ph type="sldNum" sz="quarter" idx="12"/>
          </p:nvPr>
        </p:nvSpPr>
        <p:spPr/>
        <p:txBody>
          <a:bodyPr/>
          <a:lstStyle/>
          <a:p>
            <a:fld id="{63181AFE-CEA3-4E49-A4C8-E3E2C1424399}" type="slidenum">
              <a:rPr lang="zh-CN" altLang="en-US" smtClean="0"/>
              <a:t>62</a:t>
            </a:fld>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15" name="组合 14"/>
          <p:cNvGrpSpPr/>
          <p:nvPr/>
        </p:nvGrpSpPr>
        <p:grpSpPr>
          <a:xfrm>
            <a:off x="4839802" y="149165"/>
            <a:ext cx="3168352" cy="3148319"/>
            <a:chOff x="3562608" y="1394430"/>
            <a:chExt cx="3168352" cy="3148319"/>
          </a:xfrm>
        </p:grpSpPr>
        <p:grpSp>
          <p:nvGrpSpPr>
            <p:cNvPr id="7" name="组合 6"/>
            <p:cNvGrpSpPr/>
            <p:nvPr/>
          </p:nvGrpSpPr>
          <p:grpSpPr>
            <a:xfrm>
              <a:off x="3562608" y="1394430"/>
              <a:ext cx="3168352" cy="2488565"/>
              <a:chOff x="4716017" y="1784732"/>
              <a:chExt cx="3168352" cy="2488565"/>
            </a:xfrm>
          </p:grpSpPr>
          <p:pic>
            <p:nvPicPr>
              <p:cNvPr id="8" name="Picture 2"/>
              <p:cNvPicPr>
                <a:picLocks noChangeAspect="1" noChangeArrowheads="1"/>
              </p:cNvPicPr>
              <p:nvPr/>
            </p:nvPicPr>
            <p:blipFill rotWithShape="1">
              <a:blip r:embed="rId2" cstate="screen">
                <a:clrChange>
                  <a:clrFrom>
                    <a:srgbClr val="FFFFFF"/>
                  </a:clrFrom>
                  <a:clrTo>
                    <a:srgbClr val="FFFFFF">
                      <a:alpha val="0"/>
                    </a:srgbClr>
                  </a:clrTo>
                </a:clrChange>
              </a:blip>
              <a:srcRect/>
              <a:stretch>
                <a:fillRect/>
              </a:stretch>
            </p:blipFill>
            <p:spPr bwMode="auto">
              <a:xfrm>
                <a:off x="4716017" y="1784732"/>
                <a:ext cx="3168352" cy="248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9"/>
              <p:cNvSpPr txBox="1"/>
              <p:nvPr/>
            </p:nvSpPr>
            <p:spPr>
              <a:xfrm>
                <a:off x="5531753" y="2923997"/>
                <a:ext cx="526106" cy="646331"/>
              </a:xfrm>
              <a:prstGeom prst="rect">
                <a:avLst/>
              </a:prstGeom>
              <a:noFill/>
            </p:spPr>
            <p:txBody>
              <a:bodyPr wrap="none" rtlCol="0">
                <a:spAutoFit/>
              </a:bodyPr>
              <a:lstStyle/>
              <a:p>
                <a:r>
                  <a:rPr lang="en-US" altLang="zh-CN" sz="3600"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sz="3600"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10" name="Picture 2"/>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5725409" y="2640751"/>
                <a:ext cx="1173216" cy="936104"/>
              </a:xfrm>
              <a:prstGeom prst="rect">
                <a:avLst/>
              </a:prstGeom>
              <a:noFill/>
              <a:ln>
                <a:noFill/>
              </a:ln>
              <a:effectLst>
                <a:glow rad="63500">
                  <a:schemeClr val="bg1">
                    <a:alpha val="66000"/>
                  </a:schemeClr>
                </a:glow>
                <a:softEdge rad="25400"/>
              </a:effectLst>
            </p:spPr>
          </p:pic>
        </p:grpSp>
        <p:sp>
          <p:nvSpPr>
            <p:cNvPr id="6" name="文本框 5"/>
            <p:cNvSpPr txBox="1"/>
            <p:nvPr/>
          </p:nvSpPr>
          <p:spPr>
            <a:xfrm>
              <a:off x="3935555" y="3896418"/>
              <a:ext cx="2422458" cy="646331"/>
            </a:xfrm>
            <a:prstGeom prst="rect">
              <a:avLst/>
            </a:prstGeom>
            <a:noFill/>
          </p:spPr>
          <p:txBody>
            <a:bodyPr wrap="none" rtlCol="0">
              <a:spAutoFit/>
            </a:bodyPr>
            <a:lstStyle/>
            <a:p>
              <a:pPr algn="ctr"/>
              <a:r>
                <a:rPr lang="zh-CN" altLang="en-US" sz="3600" spc="50" dirty="0">
                  <a:ln w="9525" cmpd="sng">
                    <a:noFill/>
                    <a:prstDash val="solid"/>
                  </a:ln>
                  <a:solidFill>
                    <a:srgbClr val="00B0F0"/>
                  </a:solidFill>
                  <a:effectLst>
                    <a:glow rad="38100">
                      <a:schemeClr val="accent1">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基因</a:t>
              </a:r>
              <a:r>
                <a:rPr lang="zh-CN" altLang="en-US" sz="2400" spc="50" dirty="0">
                  <a:ln w="9525" cmpd="sng">
                    <a:solidFill>
                      <a:schemeClr val="bg1">
                        <a:lumMod val="75000"/>
                      </a:schemeClr>
                    </a:solidFill>
                    <a:prstDash val="solid"/>
                  </a:ln>
                  <a:solidFill>
                    <a:schemeClr val="bg1">
                      <a:lumMod val="85000"/>
                    </a:schemeClr>
                  </a:solidFill>
                  <a:effectLst>
                    <a:glow rad="38100">
                      <a:schemeClr val="accent1">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与</a:t>
              </a:r>
              <a:r>
                <a:rPr lang="zh-CN" altLang="en-US" sz="3600" spc="50" dirty="0">
                  <a:ln w="9525" cmpd="sng">
                    <a:noFill/>
                    <a:prstDash val="solid"/>
                  </a:ln>
                  <a:solidFill>
                    <a:srgbClr val="FF6600"/>
                  </a:solidFill>
                  <a:effectLst>
                    <a:glow rad="38100">
                      <a:schemeClr val="accent1">
                        <a:alpha val="40000"/>
                      </a:schemeClr>
                    </a:glow>
                  </a:effectLst>
                  <a:latin typeface="方正超粗黑简体" panose="03000509000000000000" pitchFamily="65" charset="-122"/>
                  <a:ea typeface="方正超粗黑简体" panose="03000509000000000000" pitchFamily="65" charset="-122"/>
                  <a:cs typeface="Arial Black" panose="020B0A04020102020204" pitchFamily="34" charset="0"/>
                </a:rPr>
                <a:t>模因</a:t>
              </a:r>
            </a:p>
          </p:txBody>
        </p:sp>
        <p:cxnSp>
          <p:nvCxnSpPr>
            <p:cNvPr id="11" name="直接箭头连接符 10"/>
            <p:cNvCxnSpPr/>
            <p:nvPr/>
          </p:nvCxnSpPr>
          <p:spPr>
            <a:xfrm flipH="1" flipV="1">
              <a:off x="5364088" y="2931790"/>
              <a:ext cx="504056" cy="1008112"/>
            </a:xfrm>
            <a:prstGeom prst="straightConnector1">
              <a:avLst/>
            </a:prstGeom>
            <a:ln>
              <a:solidFill>
                <a:srgbClr val="FF66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407021" y="3291830"/>
              <a:ext cx="32590" cy="66658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68759" y="411510"/>
            <a:ext cx="5262980"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如何打造全息激光战队？</a:t>
            </a:r>
          </a:p>
        </p:txBody>
      </p:sp>
      <p:sp>
        <p:nvSpPr>
          <p:cNvPr id="3" name="矩形 2"/>
          <p:cNvSpPr/>
          <p:nvPr/>
        </p:nvSpPr>
        <p:spPr>
          <a:xfrm>
            <a:off x="638087" y="1131590"/>
            <a:ext cx="4451733" cy="2677656"/>
          </a:xfrm>
          <a:prstGeom prst="rect">
            <a:avLst/>
          </a:prstGeom>
        </p:spPr>
        <p:txBody>
          <a:bodyPr wrap="square">
            <a:spAutoFit/>
          </a:bodyPr>
          <a:lstStyle/>
          <a:p>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第三要：强化繁殖能力</a:t>
            </a:r>
          </a:p>
          <a:p>
            <a:pPr indent="361950"/>
            <a:r>
              <a:rPr lang="zh-CN" altLang="en-US" sz="2000" dirty="0">
                <a:latin typeface="幼圆" panose="02010509060101010101" pitchFamily="49" charset="-122"/>
                <a:ea typeface="幼圆" panose="02010509060101010101" pitchFamily="49" charset="-122"/>
                <a:cs typeface="Arial Black" panose="020B0A04020102020204" pitchFamily="34" charset="0"/>
              </a:rPr>
              <a:t>要让团队成员具有推广传承企业文化、团队文化的意愿和技能。</a:t>
            </a:r>
          </a:p>
          <a:p>
            <a:pPr indent="361950"/>
            <a:r>
              <a:rPr lang="zh-CN" altLang="en-US" sz="2000" dirty="0">
                <a:latin typeface="幼圆" panose="02010509060101010101" pitchFamily="49" charset="-122"/>
                <a:ea typeface="幼圆" panose="02010509060101010101" pitchFamily="49" charset="-122"/>
                <a:cs typeface="Arial Black" panose="020B0A04020102020204" pitchFamily="34" charset="0"/>
              </a:rPr>
              <a:t>在需要时，能够向新成员传授企业文化、团队文化。</a:t>
            </a:r>
          </a:p>
          <a:p>
            <a:pPr indent="361950"/>
            <a:r>
              <a:rPr lang="zh-CN" altLang="en-US" sz="2000" dirty="0">
                <a:latin typeface="幼圆" panose="02010509060101010101" pitchFamily="49" charset="-122"/>
                <a:ea typeface="幼圆" panose="02010509060101010101" pitchFamily="49" charset="-122"/>
                <a:cs typeface="Arial Black" panose="020B0A04020102020204" pitchFamily="34" charset="0"/>
              </a:rPr>
              <a:t>在必要时，能够向上帝造人那样，依照自己建立新的团队。能够像孙悟空一样，拔些毫毛，变出一群小猴子。</a:t>
            </a:r>
          </a:p>
        </p:txBody>
      </p:sp>
      <p:sp>
        <p:nvSpPr>
          <p:cNvPr id="14" name="文本框 13"/>
          <p:cNvSpPr txBox="1"/>
          <p:nvPr/>
        </p:nvSpPr>
        <p:spPr>
          <a:xfrm>
            <a:off x="755576" y="3927656"/>
            <a:ext cx="5416868" cy="76944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道金斯</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自私的基因</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4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我们是基因（包括模因）的生存机器！</a:t>
            </a:r>
          </a:p>
        </p:txBody>
      </p:sp>
      <p:sp>
        <p:nvSpPr>
          <p:cNvPr id="16" name="文本框 15"/>
          <p:cNvSpPr txBox="1"/>
          <p:nvPr/>
        </p:nvSpPr>
        <p:spPr>
          <a:xfrm>
            <a:off x="611560" y="4711445"/>
            <a:ext cx="4094391"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 此书中模因</a:t>
            </a:r>
            <a:r>
              <a:rPr lang="en-US" altLang="zh-CN" dirty="0">
                <a:latin typeface="幼圆" panose="02010509060101010101" pitchFamily="49" charset="-122"/>
                <a:ea typeface="幼圆" panose="02010509060101010101" pitchFamily="49" charset="-122"/>
                <a:cs typeface="Arial Black" panose="020B0A04020102020204" pitchFamily="34" charset="0"/>
              </a:rPr>
              <a:t>(meme)</a:t>
            </a:r>
            <a:r>
              <a:rPr lang="zh-CN" altLang="en-US" dirty="0">
                <a:latin typeface="幼圆" panose="02010509060101010101" pitchFamily="49" charset="-122"/>
                <a:ea typeface="幼圆" panose="02010509060101010101" pitchFamily="49" charset="-122"/>
                <a:cs typeface="Arial Black" panose="020B0A04020102020204" pitchFamily="34" charset="0"/>
              </a:rPr>
              <a:t>被翻译为“觅母”</a:t>
            </a:r>
          </a:p>
        </p:txBody>
      </p:sp>
      <p:pic>
        <p:nvPicPr>
          <p:cNvPr id="17" name="图片 16" descr="女阿色6-眨眼.gif"/>
          <p:cNvPicPr>
            <a:picLocks noChangeAspect="1"/>
          </p:cNvPicPr>
          <p:nvPr/>
        </p:nvPicPr>
        <p:blipFill>
          <a:blip r:embed="rId4" cstate="screen"/>
          <a:stretch>
            <a:fillRect/>
          </a:stretch>
        </p:blipFill>
        <p:spPr>
          <a:xfrm>
            <a:off x="7351026" y="3357383"/>
            <a:ext cx="1685551" cy="1685551"/>
          </a:xfrm>
          <a:prstGeom prst="rect">
            <a:avLst/>
          </a:prstGeom>
        </p:spPr>
      </p:pic>
      <p:sp>
        <p:nvSpPr>
          <p:cNvPr id="18" name="矩形标注 17"/>
          <p:cNvSpPr/>
          <p:nvPr/>
        </p:nvSpPr>
        <p:spPr>
          <a:xfrm>
            <a:off x="6431301" y="3357383"/>
            <a:ext cx="919725" cy="1685551"/>
          </a:xfrm>
          <a:prstGeom prst="wedgeRectCallout">
            <a:avLst>
              <a:gd name="adj1" fmla="val 103072"/>
              <a:gd name="adj2" fmla="val -22518"/>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幼圆" panose="02010509060101010101" pitchFamily="49" charset="-122"/>
                <a:ea typeface="幼圆" panose="02010509060101010101" pitchFamily="49" charset="-122"/>
                <a:cs typeface="Arial Black" panose="020B0A04020102020204" pitchFamily="34" charset="0"/>
              </a:rPr>
              <a:t>你咋不翻译成“</a:t>
            </a:r>
            <a:r>
              <a:rPr lang="zh-CN" altLang="en-US" dirty="0">
                <a:solidFill>
                  <a:srgbClr val="C00000"/>
                </a:solidFill>
                <a:latin typeface="幼圆" panose="02010509060101010101" pitchFamily="49" charset="-122"/>
                <a:ea typeface="幼圆" panose="02010509060101010101" pitchFamily="49" charset="-122"/>
                <a:cs typeface="Arial Black" panose="020B0A04020102020204" pitchFamily="34" charset="0"/>
              </a:rPr>
              <a:t>找妈</a:t>
            </a:r>
            <a:r>
              <a:rPr lang="zh-CN" altLang="en-US" dirty="0">
                <a:solidFill>
                  <a:schemeClr val="tx1"/>
                </a:solidFill>
                <a:latin typeface="幼圆" panose="02010509060101010101" pitchFamily="49" charset="-122"/>
                <a:ea typeface="幼圆" panose="02010509060101010101" pitchFamily="49" charset="-122"/>
                <a:cs typeface="Arial Black" panose="020B0A04020102020204" pitchFamily="34" charset="0"/>
              </a:rPr>
              <a:t>”尼？</a:t>
            </a:r>
          </a:p>
        </p:txBody>
      </p:sp>
      <p:pic>
        <p:nvPicPr>
          <p:cNvPr id="19" name="图片 18"/>
          <p:cNvPicPr>
            <a:picLocks noChangeAspect="1"/>
          </p:cNvPicPr>
          <p:nvPr/>
        </p:nvPicPr>
        <p:blipFill>
          <a:blip r:embed="rId5"/>
          <a:stretch>
            <a:fillRect/>
          </a:stretch>
        </p:blipFill>
        <p:spPr>
          <a:xfrm>
            <a:off x="6995059" y="4563747"/>
            <a:ext cx="266700" cy="266700"/>
          </a:xfrm>
          <a:prstGeom prst="rect">
            <a:avLst/>
          </a:prstGeom>
        </p:spPr>
      </p:pic>
      <p:cxnSp>
        <p:nvCxnSpPr>
          <p:cNvPr id="21" name="直接箭头连接符 20"/>
          <p:cNvCxnSpPr/>
          <p:nvPr/>
        </p:nvCxnSpPr>
        <p:spPr>
          <a:xfrm flipV="1">
            <a:off x="4539113" y="4397609"/>
            <a:ext cx="2147333" cy="598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63181AFE-CEA3-4E49-A4C8-E3E2C1424399}" type="slidenum">
              <a:rPr lang="zh-CN" altLang="en-US" smtClean="0"/>
              <a:t>63</a:t>
            </a:fld>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srcRect/>
          <a:stretch>
            <a:fillRect/>
          </a:stretch>
        </p:blipFill>
        <p:spPr>
          <a:xfrm>
            <a:off x="3283136" y="1804190"/>
            <a:ext cx="4536504" cy="3024640"/>
          </a:xfrm>
          <a:prstGeom prst="rect">
            <a:avLst/>
          </a:prstGeom>
        </p:spPr>
      </p:pic>
      <p:sp>
        <p:nvSpPr>
          <p:cNvPr id="2" name="文本框 1"/>
          <p:cNvSpPr txBox="1"/>
          <p:nvPr/>
        </p:nvSpPr>
        <p:spPr>
          <a:xfrm>
            <a:off x="668759" y="411510"/>
            <a:ext cx="5262980" cy="646331"/>
          </a:xfrm>
          <a:prstGeom prst="rect">
            <a:avLst/>
          </a:prstGeom>
          <a:noFill/>
        </p:spPr>
        <p:txBody>
          <a:bodyPr wrap="non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如何打造全息激光战队？</a:t>
            </a:r>
          </a:p>
        </p:txBody>
      </p:sp>
      <p:sp>
        <p:nvSpPr>
          <p:cNvPr id="4" name="文本框 3"/>
          <p:cNvSpPr txBox="1"/>
          <p:nvPr/>
        </p:nvSpPr>
        <p:spPr>
          <a:xfrm>
            <a:off x="771672" y="1252272"/>
            <a:ext cx="5960568" cy="3416320"/>
          </a:xfrm>
          <a:prstGeom prst="rect">
            <a:avLst/>
          </a:prstGeom>
          <a:noFill/>
        </p:spPr>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关键就是，打造一个优秀的系统吸引子：</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使命感强</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坚不可摧</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引力强大</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自我复制</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自我进化</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自我发展</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800100" lvl="1" indent="-342900">
              <a:buFont typeface="Wingdings" panose="05000000000000000000" pitchFamily="2" charset="2"/>
              <a:buChar char="n"/>
            </a:pP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易于物化</a:t>
            </a:r>
          </a:p>
        </p:txBody>
      </p:sp>
      <p:sp>
        <p:nvSpPr>
          <p:cNvPr id="22" name="TextBox 9"/>
          <p:cNvSpPr txBox="1"/>
          <p:nvPr/>
        </p:nvSpPr>
        <p:spPr>
          <a:xfrm>
            <a:off x="4573996" y="2603929"/>
            <a:ext cx="603050" cy="769441"/>
          </a:xfrm>
          <a:prstGeom prst="rect">
            <a:avLst/>
          </a:prstGeom>
          <a:noFill/>
        </p:spPr>
        <p:txBody>
          <a:bodyPr wrap="none" rtlCol="0">
            <a:spAutoFit/>
          </a:bodyPr>
          <a:lstStyle/>
          <a:p>
            <a:r>
              <a:rPr lang="en-US" altLang="zh-CN" sz="4400"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sz="4400"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6" name="矩形 5"/>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灯片编号占位符 2"/>
          <p:cNvSpPr>
            <a:spLocks noGrp="1"/>
          </p:cNvSpPr>
          <p:nvPr>
            <p:ph type="sldNum" sz="quarter" idx="12"/>
          </p:nvPr>
        </p:nvSpPr>
        <p:spPr/>
        <p:txBody>
          <a:bodyPr/>
          <a:lstStyle/>
          <a:p>
            <a:fld id="{63181AFE-CEA3-4E49-A4C8-E3E2C1424399}" type="slidenum">
              <a:rPr lang="zh-CN" altLang="en-US" smtClean="0"/>
              <a:t>64</a:t>
            </a:fld>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618823"/>
            <a:ext cx="6750566" cy="584775"/>
          </a:xfrm>
          <a:prstGeom prst="rect">
            <a:avLst/>
          </a:prstGeom>
          <a:noFill/>
        </p:spPr>
        <p:txBody>
          <a:bodyPr wrap="none" rtlCol="0">
            <a:spAutoFit/>
          </a:bodyPr>
          <a:lstStyle/>
          <a:p>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中国共产党是最优秀的全息有机系统</a:t>
            </a:r>
          </a:p>
        </p:txBody>
      </p:sp>
      <p:pic>
        <p:nvPicPr>
          <p:cNvPr id="9219" name="Picture 3"/>
          <p:cNvPicPr>
            <a:picLocks noChangeAspect="1" noChangeArrowheads="1"/>
          </p:cNvPicPr>
          <p:nvPr/>
        </p:nvPicPr>
        <p:blipFill>
          <a:blip r:embed="rId2"/>
          <a:srcRect/>
          <a:stretch>
            <a:fillRect/>
          </a:stretch>
        </p:blipFill>
        <p:spPr bwMode="auto">
          <a:xfrm rot="21397175">
            <a:off x="502909" y="1609437"/>
            <a:ext cx="2091527" cy="150911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220" name="Picture 4"/>
          <p:cNvPicPr>
            <a:picLocks noChangeAspect="1" noChangeArrowheads="1"/>
          </p:cNvPicPr>
          <p:nvPr/>
        </p:nvPicPr>
        <p:blipFill rotWithShape="1">
          <a:blip r:embed="rId3" cstate="screen"/>
          <a:srcRect/>
          <a:stretch>
            <a:fillRect/>
          </a:stretch>
        </p:blipFill>
        <p:spPr bwMode="auto">
          <a:xfrm>
            <a:off x="3000364" y="1623532"/>
            <a:ext cx="1856247" cy="152780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TextBox 4"/>
          <p:cNvSpPr txBox="1"/>
          <p:nvPr/>
        </p:nvSpPr>
        <p:spPr>
          <a:xfrm>
            <a:off x="971600" y="1353711"/>
            <a:ext cx="1492716"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长征是播种机</a:t>
            </a:r>
          </a:p>
        </p:txBody>
      </p:sp>
      <p:sp>
        <p:nvSpPr>
          <p:cNvPr id="6" name="TextBox 5"/>
          <p:cNvSpPr txBox="1"/>
          <p:nvPr/>
        </p:nvSpPr>
        <p:spPr>
          <a:xfrm>
            <a:off x="2714612" y="3000378"/>
            <a:ext cx="2214578" cy="738664"/>
          </a:xfrm>
          <a:prstGeom prst="rect">
            <a:avLst/>
          </a:prstGeom>
          <a:noFill/>
        </p:spPr>
        <p:txBody>
          <a:bodyPr wrap="square" rtlCol="0">
            <a:spAutoFit/>
          </a:bodyPr>
          <a:lstStyle/>
          <a:p>
            <a:pPr indent="360680" algn="just"/>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为什么东北抗联在与党中央失去联络的情况下依然能战斗？</a:t>
            </a:r>
          </a:p>
        </p:txBody>
      </p:sp>
      <p:sp>
        <p:nvSpPr>
          <p:cNvPr id="7" name="TextBox 6"/>
          <p:cNvSpPr txBox="1"/>
          <p:nvPr/>
        </p:nvSpPr>
        <p:spPr>
          <a:xfrm>
            <a:off x="460235" y="3867894"/>
            <a:ext cx="8326607" cy="1138773"/>
          </a:xfrm>
          <a:prstGeom prst="rect">
            <a:avLst/>
          </a:prstGeom>
          <a:noFill/>
          <a:ln w="3175">
            <a:solidFill>
              <a:srgbClr val="C00000"/>
            </a:solidFill>
          </a:ln>
        </p:spPr>
        <p:txBody>
          <a:bodyPr wrap="square" tIns="0" bIns="72000" rtlCol="0" anchor="ctr" anchorCtr="0">
            <a:noAutofit/>
          </a:bodyPr>
          <a:lstStyle/>
          <a:p>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为什么只有共产党才能救中国？只有共产党才能发展中国？</a:t>
            </a:r>
            <a:endParaRPr lang="en-US" altLang="zh-CN"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algn="just"/>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因为我们党把井冈山精神、长征精神、延安精神</a:t>
            </a:r>
            <a:r>
              <a:rPr lang="en-US" altLang="zh-CN"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铁人精神，打造成了坚固的全息，植入到系统的吸引子之中，并不断自我完善，在革命和建设过程中使之得以传承和发扬光大。</a:t>
            </a:r>
          </a:p>
        </p:txBody>
      </p:sp>
      <p:pic>
        <p:nvPicPr>
          <p:cNvPr id="9221" name="Picture 5"/>
          <p:cNvPicPr>
            <a:picLocks noChangeAspect="1" noChangeArrowheads="1"/>
          </p:cNvPicPr>
          <p:nvPr/>
        </p:nvPicPr>
        <p:blipFill>
          <a:blip r:embed="rId4" cstate="screen"/>
          <a:srcRect/>
          <a:stretch>
            <a:fillRect/>
          </a:stretch>
        </p:blipFill>
        <p:spPr bwMode="auto">
          <a:xfrm rot="190587">
            <a:off x="4950423" y="1632544"/>
            <a:ext cx="1907726" cy="149789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TextBox 11"/>
          <p:cNvSpPr txBox="1"/>
          <p:nvPr/>
        </p:nvSpPr>
        <p:spPr>
          <a:xfrm>
            <a:off x="4929190" y="3000378"/>
            <a:ext cx="1987154" cy="738664"/>
          </a:xfrm>
          <a:prstGeom prst="rect">
            <a:avLst/>
          </a:prstGeom>
          <a:noFill/>
        </p:spPr>
        <p:txBody>
          <a:bodyPr wrap="square" rtlCol="0">
            <a:spAutoFit/>
          </a:bodyPr>
          <a:lstStyle/>
          <a:p>
            <a:pPr indent="360680" algn="just"/>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为什么中国特色社会主义建设取得辉煌成就？</a:t>
            </a:r>
          </a:p>
        </p:txBody>
      </p:sp>
      <p:sp>
        <p:nvSpPr>
          <p:cNvPr id="13" name="TextBox 12"/>
          <p:cNvSpPr txBox="1"/>
          <p:nvPr/>
        </p:nvSpPr>
        <p:spPr>
          <a:xfrm>
            <a:off x="357158" y="3000378"/>
            <a:ext cx="2357454" cy="738664"/>
          </a:xfrm>
          <a:prstGeom prst="rect">
            <a:avLst/>
          </a:prstGeom>
          <a:noFill/>
        </p:spPr>
        <p:txBody>
          <a:bodyPr wrap="square" rtlCol="0">
            <a:spAutoFit/>
          </a:bodyPr>
          <a:lstStyle/>
          <a:p>
            <a:pPr indent="360680" algn="just"/>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为什么我们的革命能够成功？为什么党组织在遭到严重破坏后还能够恢复？</a:t>
            </a:r>
          </a:p>
        </p:txBody>
      </p:sp>
      <p:pic>
        <p:nvPicPr>
          <p:cNvPr id="41986" name="Picture 2" descr="http://n6.cmsfile.pg0.cn/group1/M00/74/D2/Cgqg2FgQVZyAeIATAABltshJbzw959.jpg"/>
          <p:cNvPicPr>
            <a:picLocks noChangeAspect="1" noChangeArrowheads="1"/>
          </p:cNvPicPr>
          <p:nvPr/>
        </p:nvPicPr>
        <p:blipFill>
          <a:blip r:embed="rId5" cstate="screen"/>
          <a:srcRect/>
          <a:stretch>
            <a:fillRect/>
          </a:stretch>
        </p:blipFill>
        <p:spPr bwMode="auto">
          <a:xfrm>
            <a:off x="6786578" y="1600137"/>
            <a:ext cx="2000264" cy="140024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 name="TextBox 13"/>
          <p:cNvSpPr txBox="1"/>
          <p:nvPr/>
        </p:nvSpPr>
        <p:spPr>
          <a:xfrm>
            <a:off x="7000892" y="3000378"/>
            <a:ext cx="1785950" cy="738664"/>
          </a:xfrm>
          <a:prstGeom prst="rect">
            <a:avLst/>
          </a:prstGeom>
          <a:noFill/>
        </p:spPr>
        <p:txBody>
          <a:bodyPr wrap="square" rtlCol="0">
            <a:spAutoFit/>
          </a:bodyPr>
          <a:lstStyle/>
          <a:p>
            <a:pPr indent="360680" algn="just"/>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为什么要从严治党？为什么要反腐倡廉？</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9618" y="2839445"/>
            <a:ext cx="3837444" cy="1938992"/>
          </a:xfrm>
          <a:prstGeom prst="rect">
            <a:avLst/>
          </a:prstGeom>
        </p:spPr>
        <p:txBody>
          <a:bodyPr wrap="square">
            <a:spAutoFit/>
          </a:bodyPr>
          <a:lstStyle/>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一切都在变，只有“</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全息的使命和信念</a:t>
            </a:r>
            <a:r>
              <a:rPr lang="zh-CN" altLang="en-US" sz="2000" dirty="0">
                <a:latin typeface="幼圆" panose="02010509060101010101" pitchFamily="49" charset="-122"/>
                <a:ea typeface="幼圆" panose="02010509060101010101" pitchFamily="49" charset="-122"/>
                <a:cs typeface="Arial Black" panose="020B0A04020102020204" pitchFamily="34" charset="0"/>
              </a:rPr>
              <a:t>”没有变。它在每一位全息战士的身体里、头脑中。</a:t>
            </a:r>
          </a:p>
          <a:p>
            <a:pPr indent="358775"/>
            <a:r>
              <a:rPr lang="zh-CN" altLang="en-US" sz="2000" dirty="0">
                <a:latin typeface="幼圆" panose="02010509060101010101" pitchFamily="49" charset="-122"/>
                <a:ea typeface="幼圆" panose="02010509060101010101" pitchFamily="49" charset="-122"/>
                <a:cs typeface="Arial Black" panose="020B0A04020102020204" pitchFamily="34" charset="0"/>
              </a:rPr>
              <a:t>不论敌人多么凶狠残暴，不论自然条件多么恶劣严酷，都不能磨灭这种“全息精神”。</a:t>
            </a:r>
          </a:p>
        </p:txBody>
      </p:sp>
      <p:pic>
        <p:nvPicPr>
          <p:cNvPr id="5" name="Picture 4"/>
          <p:cNvPicPr>
            <a:picLocks noChangeAspect="1" noChangeArrowheads="1"/>
          </p:cNvPicPr>
          <p:nvPr/>
        </p:nvPicPr>
        <p:blipFill rotWithShape="1">
          <a:blip r:embed="rId2" cstate="screen"/>
          <a:srcRect/>
          <a:stretch>
            <a:fillRect/>
          </a:stretch>
        </p:blipFill>
        <p:spPr bwMode="auto">
          <a:xfrm>
            <a:off x="395536" y="-20538"/>
            <a:ext cx="3452963" cy="284199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图片 6"/>
          <p:cNvPicPr/>
          <p:nvPr/>
        </p:nvPicPr>
        <p:blipFill>
          <a:blip r:embed="rId3"/>
          <a:stretch>
            <a:fillRect/>
          </a:stretch>
        </p:blipFill>
        <p:spPr>
          <a:xfrm>
            <a:off x="5133847" y="1398894"/>
            <a:ext cx="1080000" cy="144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图片 7"/>
          <p:cNvPicPr/>
          <p:nvPr/>
        </p:nvPicPr>
        <p:blipFill>
          <a:blip r:embed="rId4"/>
          <a:stretch>
            <a:fillRect/>
          </a:stretch>
        </p:blipFill>
        <p:spPr>
          <a:xfrm>
            <a:off x="6309012" y="1613711"/>
            <a:ext cx="1080000" cy="144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图片 8"/>
          <p:cNvPicPr/>
          <p:nvPr/>
        </p:nvPicPr>
        <p:blipFill>
          <a:blip r:embed="rId5"/>
          <a:stretch>
            <a:fillRect/>
          </a:stretch>
        </p:blipFill>
        <p:spPr>
          <a:xfrm>
            <a:off x="4714524" y="2594361"/>
            <a:ext cx="1080000" cy="144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p:nvPr/>
        </p:nvPicPr>
        <p:blipFill>
          <a:blip r:embed="rId6"/>
          <a:stretch>
            <a:fillRect/>
          </a:stretch>
        </p:blipFill>
        <p:spPr>
          <a:xfrm>
            <a:off x="6721297" y="2996414"/>
            <a:ext cx="1080000" cy="144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图片 10"/>
          <p:cNvPicPr>
            <a:picLocks noChangeAspect="1"/>
          </p:cNvPicPr>
          <p:nvPr/>
        </p:nvPicPr>
        <p:blipFill>
          <a:blip r:embed="rId7"/>
          <a:stretch>
            <a:fillRect/>
          </a:stretch>
        </p:blipFill>
        <p:spPr>
          <a:xfrm>
            <a:off x="4889823" y="123478"/>
            <a:ext cx="2613926" cy="1357966"/>
          </a:xfrm>
          <a:prstGeom prst="rect">
            <a:avLst/>
          </a:prstGeom>
          <a:ln>
            <a:noFill/>
          </a:ln>
          <a:effectLst>
            <a:outerShdw blurRad="292100" dist="139700" dir="2700000" algn="tl" rotWithShape="0">
              <a:srgbClr val="333333">
                <a:alpha val="65000"/>
              </a:srgbClr>
            </a:outerShdw>
          </a:effectLst>
        </p:spPr>
      </p:pic>
      <p:pic>
        <p:nvPicPr>
          <p:cNvPr id="6" name="图片 5"/>
          <p:cNvPicPr/>
          <p:nvPr/>
        </p:nvPicPr>
        <p:blipFill>
          <a:blip r:embed="rId8"/>
          <a:stretch>
            <a:fillRect/>
          </a:stretch>
        </p:blipFill>
        <p:spPr>
          <a:xfrm>
            <a:off x="5656786" y="3000751"/>
            <a:ext cx="1080000" cy="1440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文本框 11"/>
          <p:cNvSpPr txBox="1"/>
          <p:nvPr/>
        </p:nvSpPr>
        <p:spPr>
          <a:xfrm>
            <a:off x="4827130" y="4381822"/>
            <a:ext cx="2723823"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周保中、李兆麟、</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杨靖宇、赵尚志、赵一曼</a:t>
            </a:r>
          </a:p>
        </p:txBody>
      </p:sp>
      <p:sp>
        <p:nvSpPr>
          <p:cNvPr id="13" name="矩形 12"/>
          <p:cNvSpPr/>
          <p:nvPr/>
        </p:nvSpPr>
        <p:spPr>
          <a:xfrm>
            <a:off x="8028384" y="0"/>
            <a:ext cx="1115616" cy="51435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2" name="灯片编号占位符 1"/>
          <p:cNvSpPr>
            <a:spLocks noGrp="1"/>
          </p:cNvSpPr>
          <p:nvPr>
            <p:ph type="sldNum" sz="quarter" idx="12"/>
          </p:nvPr>
        </p:nvSpPr>
        <p:spPr/>
        <p:txBody>
          <a:bodyPr/>
          <a:lstStyle/>
          <a:p>
            <a:fld id="{63181AFE-CEA3-4E49-A4C8-E3E2C1424399}" type="slidenum">
              <a:rPr lang="zh-CN" altLang="en-US" smtClean="0"/>
              <a:t>66</a:t>
            </a:fld>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screen"/>
          <a:srcRect/>
          <a:stretch>
            <a:fillRect/>
          </a:stretch>
        </p:blipFill>
        <p:spPr>
          <a:xfrm>
            <a:off x="4669768" y="636082"/>
            <a:ext cx="3356125" cy="2929950"/>
          </a:xfrm>
          <a:prstGeom prst="rect">
            <a:avLst/>
          </a:prstGeom>
        </p:spPr>
      </p:pic>
      <p:pic>
        <p:nvPicPr>
          <p:cNvPr id="12" name="图片 11"/>
          <p:cNvPicPr>
            <a:picLocks noChangeAspect="1"/>
          </p:cNvPicPr>
          <p:nvPr/>
        </p:nvPicPr>
        <p:blipFill rotWithShape="1">
          <a:blip r:embed="rId3" cstate="screen"/>
          <a:srcRect l="23868"/>
          <a:stretch>
            <a:fillRect/>
          </a:stretch>
        </p:blipFill>
        <p:spPr>
          <a:xfrm>
            <a:off x="2447764" y="3651870"/>
            <a:ext cx="3087576" cy="135802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4" name="图片 13"/>
          <p:cNvPicPr>
            <a:picLocks noChangeAspect="1"/>
          </p:cNvPicPr>
          <p:nvPr/>
        </p:nvPicPr>
        <p:blipFill rotWithShape="1">
          <a:blip r:embed="rId4" cstate="screen"/>
          <a:srcRect/>
          <a:stretch>
            <a:fillRect/>
          </a:stretch>
        </p:blipFill>
        <p:spPr>
          <a:xfrm>
            <a:off x="912424" y="3863195"/>
            <a:ext cx="1284643" cy="84406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文本框 14"/>
          <p:cNvSpPr txBox="1"/>
          <p:nvPr/>
        </p:nvSpPr>
        <p:spPr>
          <a:xfrm>
            <a:off x="827624" y="4722698"/>
            <a:ext cx="145424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杰克</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韦尔奇</a:t>
            </a:r>
          </a:p>
        </p:txBody>
      </p:sp>
      <p:sp>
        <p:nvSpPr>
          <p:cNvPr id="16" name="文本框 15"/>
          <p:cNvSpPr txBox="1"/>
          <p:nvPr/>
        </p:nvSpPr>
        <p:spPr>
          <a:xfrm>
            <a:off x="611560" y="1131590"/>
            <a:ext cx="4248472" cy="2308324"/>
          </a:xfrm>
          <a:prstGeom prst="rect">
            <a:avLst/>
          </a:prstGeom>
          <a:noFill/>
        </p:spPr>
        <p:txBody>
          <a:bodyPr wrap="square" rtlCol="0">
            <a:spAutoFit/>
          </a:bodyPr>
          <a:lstStyle/>
          <a:p>
            <a:pPr indent="268605" algn="just"/>
            <a:r>
              <a:rPr lang="zh-CN" altLang="en-US" dirty="0">
                <a:latin typeface="幼圆" panose="02010509060101010101" pitchFamily="49" charset="-122"/>
                <a:ea typeface="幼圆" panose="02010509060101010101" pitchFamily="49" charset="-122"/>
                <a:cs typeface="Arial Black" panose="020B0A04020102020204" pitchFamily="34" charset="0"/>
              </a:rPr>
              <a:t>强调</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吸引子</a:t>
            </a:r>
            <a:r>
              <a:rPr lang="zh-CN" altLang="en-US" dirty="0">
                <a:latin typeface="幼圆" panose="02010509060101010101" pitchFamily="49" charset="-122"/>
                <a:ea typeface="幼圆" panose="02010509060101010101" pitchFamily="49" charset="-122"/>
                <a:cs typeface="Arial Black" panose="020B0A04020102020204" pitchFamily="34" charset="0"/>
              </a:rPr>
              <a:t>和</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势力云</a:t>
            </a:r>
            <a:r>
              <a:rPr lang="zh-CN" altLang="en-US" dirty="0">
                <a:latin typeface="幼圆" panose="02010509060101010101" pitchFamily="49" charset="-122"/>
                <a:ea typeface="幼圆" panose="02010509060101010101" pitchFamily="49" charset="-122"/>
                <a:cs typeface="Arial Black" panose="020B0A04020102020204" pitchFamily="34" charset="0"/>
              </a:rPr>
              <a:t>，系统体的边界被弱化的、认识论上的一种新型结构的系统。</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8605" algn="just"/>
            <a:r>
              <a:rPr lang="zh-CN" altLang="en-US" dirty="0">
                <a:latin typeface="幼圆" panose="02010509060101010101" pitchFamily="49" charset="-122"/>
                <a:ea typeface="幼圆" panose="02010509060101010101" pitchFamily="49" charset="-122"/>
                <a:cs typeface="Arial Black" panose="020B0A04020102020204" pitchFamily="34" charset="0"/>
              </a:rPr>
              <a:t>例如：星系、彗星、明星与粉丝、小米公司、云计算</a:t>
            </a:r>
            <a:r>
              <a:rPr lang="en-US" altLang="zh-CN" dirty="0">
                <a:latin typeface="幼圆" panose="02010509060101010101" pitchFamily="49" charset="-122"/>
                <a:ea typeface="幼圆" panose="02010509060101010101" pitchFamily="49" charset="-122"/>
                <a:cs typeface="Arial Black" panose="020B0A04020102020204" pitchFamily="34" charset="0"/>
              </a:rPr>
              <a:t>……</a:t>
            </a:r>
          </a:p>
          <a:p>
            <a:pPr indent="26860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特点</a:t>
            </a:r>
            <a:r>
              <a:rPr lang="zh-CN" altLang="en-US" dirty="0">
                <a:latin typeface="幼圆" panose="02010509060101010101" pitchFamily="49" charset="-122"/>
                <a:ea typeface="幼圆" panose="02010509060101010101" pitchFamily="49" charset="-122"/>
                <a:cs typeface="Arial Black" panose="020B0A04020102020204" pitchFamily="34" charset="0"/>
              </a:rPr>
              <a:t>：使命清晰、全息、多维、有机、灵活，符合当今互联网思维、量子思维。</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成员众多</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系统体规模大，核心很小</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13" name="文本框 12">
            <a:hlinkClick r:id="rId5" action="ppaction://hlinksldjump"/>
          </p:cNvPr>
          <p:cNvSpPr txBox="1"/>
          <p:nvPr/>
        </p:nvSpPr>
        <p:spPr>
          <a:xfrm>
            <a:off x="5271400" y="345253"/>
            <a:ext cx="84373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BSV3WBJ</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8" name="矩形 17"/>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pic>
        <p:nvPicPr>
          <p:cNvPr id="17" name="图片 16"/>
          <p:cNvPicPr>
            <a:picLocks noChangeAspect="1"/>
          </p:cNvPicPr>
          <p:nvPr/>
        </p:nvPicPr>
        <p:blipFill>
          <a:blip r:embed="rId6" cstate="screen"/>
          <a:stretch>
            <a:fillRect/>
          </a:stretch>
        </p:blipFill>
        <p:spPr>
          <a:xfrm>
            <a:off x="6097824" y="3579862"/>
            <a:ext cx="1638035" cy="163803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TextBox 1"/>
          <p:cNvSpPr txBox="1"/>
          <p:nvPr/>
        </p:nvSpPr>
        <p:spPr>
          <a:xfrm>
            <a:off x="378791" y="248029"/>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2049287" y="3084333"/>
            <a:ext cx="3124200" cy="176532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图片 9"/>
          <p:cNvPicPr>
            <a:picLocks noChangeAspect="1"/>
          </p:cNvPicPr>
          <p:nvPr/>
        </p:nvPicPr>
        <p:blipFill rotWithShape="1">
          <a:blip r:embed="rId3" cstate="screen"/>
          <a:srcRect/>
          <a:stretch>
            <a:fillRect/>
          </a:stretch>
        </p:blipFill>
        <p:spPr>
          <a:xfrm>
            <a:off x="6223666" y="60099"/>
            <a:ext cx="1804718" cy="1575547"/>
          </a:xfrm>
          <a:prstGeom prst="rect">
            <a:avLst/>
          </a:prstGeom>
        </p:spPr>
      </p:pic>
      <p:sp>
        <p:nvSpPr>
          <p:cNvPr id="8" name="TextBox 7"/>
          <p:cNvSpPr txBox="1"/>
          <p:nvPr/>
        </p:nvSpPr>
        <p:spPr>
          <a:xfrm>
            <a:off x="611560" y="636081"/>
            <a:ext cx="223651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无边界系统</a:t>
            </a:r>
          </a:p>
        </p:txBody>
      </p:sp>
      <p:sp>
        <p:nvSpPr>
          <p:cNvPr id="18" name="矩形 17"/>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sp>
        <p:nvSpPr>
          <p:cNvPr id="2" name="矩形 1"/>
          <p:cNvSpPr/>
          <p:nvPr/>
        </p:nvSpPr>
        <p:spPr>
          <a:xfrm>
            <a:off x="467544" y="1491630"/>
            <a:ext cx="4536504" cy="1415772"/>
          </a:xfrm>
          <a:prstGeom prst="rect">
            <a:avLst/>
          </a:prstGeom>
        </p:spPr>
        <p:txBody>
          <a:bodyPr wrap="square">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无边界系统玩网络！</a:t>
            </a:r>
          </a:p>
          <a:p>
            <a:r>
              <a:rPr lang="zh-CN" altLang="en-US" dirty="0">
                <a:latin typeface="幼圆" panose="02010509060101010101" pitchFamily="49" charset="-122"/>
                <a:ea typeface="幼圆" panose="02010509060101010101" pitchFamily="49" charset="-122"/>
                <a:cs typeface="Arial Black" panose="020B0A04020102020204" pitchFamily="34" charset="0"/>
              </a:rPr>
              <a:t>大系统观更重视</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关系</a:t>
            </a:r>
            <a:r>
              <a:rPr lang="zh-CN" altLang="en-US" dirty="0">
                <a:latin typeface="幼圆" panose="02010509060101010101" pitchFamily="49" charset="-122"/>
                <a:ea typeface="幼圆" panose="02010509060101010101" pitchFamily="49" charset="-122"/>
                <a:cs typeface="Arial Black" panose="020B0A04020102020204" pitchFamily="34" charset="0"/>
              </a:rPr>
              <a:t>，甚于重视</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实体</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无边界系统更重视</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网络</a:t>
            </a:r>
            <a:r>
              <a:rPr lang="zh-CN" altLang="en-US" dirty="0">
                <a:latin typeface="幼圆" panose="02010509060101010101" pitchFamily="49" charset="-122"/>
                <a:ea typeface="幼圆" panose="02010509060101010101" pitchFamily="49" charset="-122"/>
                <a:cs typeface="Arial Black" panose="020B0A04020102020204" pitchFamily="34" charset="0"/>
              </a:rPr>
              <a:t>，甚于重视</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边界</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网络，就是关系的集合</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pic>
        <p:nvPicPr>
          <p:cNvPr id="19" name="图片 18"/>
          <p:cNvPicPr>
            <a:picLocks noChangeAspect="1"/>
          </p:cNvPicPr>
          <p:nvPr/>
        </p:nvPicPr>
        <p:blipFill rotWithShape="1">
          <a:blip r:embed="rId4" cstate="screen"/>
          <a:srcRect/>
          <a:stretch>
            <a:fillRect/>
          </a:stretch>
        </p:blipFill>
        <p:spPr>
          <a:xfrm>
            <a:off x="615857" y="3091415"/>
            <a:ext cx="1265588" cy="15841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p:cNvSpPr txBox="1"/>
          <p:nvPr/>
        </p:nvSpPr>
        <p:spPr>
          <a:xfrm>
            <a:off x="491520" y="4337037"/>
            <a:ext cx="1915909" cy="677108"/>
          </a:xfrm>
          <a:prstGeom prst="rect">
            <a:avLst/>
          </a:prstGeom>
          <a:noFill/>
        </p:spPr>
        <p:txBody>
          <a:bodyPr wrap="none" rtlCol="0">
            <a:spAutoFit/>
          </a:bodyPr>
          <a:lstStyle/>
          <a:p>
            <a:pPr algn="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无尺度网络</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拉兹洛</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巴拉巴西</a:t>
            </a:r>
          </a:p>
        </p:txBody>
      </p:sp>
      <p:grpSp>
        <p:nvGrpSpPr>
          <p:cNvPr id="23" name="组合 22"/>
          <p:cNvGrpSpPr/>
          <p:nvPr/>
        </p:nvGrpSpPr>
        <p:grpSpPr>
          <a:xfrm>
            <a:off x="4758700" y="3008814"/>
            <a:ext cx="2996513" cy="1840840"/>
            <a:chOff x="4890373" y="3107174"/>
            <a:chExt cx="2996513" cy="1840840"/>
          </a:xfrm>
        </p:grpSpPr>
        <p:pic>
          <p:nvPicPr>
            <p:cNvPr id="9" name="图片 8"/>
            <p:cNvPicPr>
              <a:picLocks noChangeAspect="1"/>
            </p:cNvPicPr>
            <p:nvPr/>
          </p:nvPicPr>
          <p:blipFill rotWithShape="1">
            <a:blip r:embed="rId5" cstate="screen"/>
            <a:srcRect b="-22660"/>
            <a:stretch>
              <a:fillRect/>
            </a:stretch>
          </p:blipFill>
          <p:spPr>
            <a:xfrm>
              <a:off x="4890373" y="3107174"/>
              <a:ext cx="2996513" cy="1840840"/>
            </a:xfrm>
            <a:prstGeom prst="rect">
              <a:avLst/>
            </a:prstGeom>
            <a:solidFill>
              <a:srgbClr val="FFFFFF">
                <a:shade val="85000"/>
              </a:srgbClr>
            </a:solidFill>
            <a:ln w="635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文本框 10"/>
            <p:cNvSpPr txBox="1"/>
            <p:nvPr/>
          </p:nvSpPr>
          <p:spPr>
            <a:xfrm rot="21241678">
              <a:off x="5143796" y="4432285"/>
              <a:ext cx="2646879" cy="461665"/>
            </a:xfrm>
            <a:prstGeom prst="rect">
              <a:avLst/>
            </a:prstGeom>
            <a:noFill/>
            <a:ln w="6350">
              <a:solidFill>
                <a:srgbClr val="0070C0"/>
              </a:solidFill>
            </a:ln>
          </p:spPr>
          <p:txBody>
            <a:bodyPr wrap="none" rtlCol="0">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为无边界系统而战</a:t>
              </a:r>
            </a:p>
          </p:txBody>
        </p:sp>
      </p:grpSp>
      <p:sp>
        <p:nvSpPr>
          <p:cNvPr id="3" name="文本框 2"/>
          <p:cNvSpPr txBox="1"/>
          <p:nvPr/>
        </p:nvSpPr>
        <p:spPr>
          <a:xfrm>
            <a:off x="4686082" y="1078536"/>
            <a:ext cx="133882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网络外部性</a:t>
            </a:r>
          </a:p>
        </p:txBody>
      </p:sp>
      <p:sp>
        <p:nvSpPr>
          <p:cNvPr id="4" name="矩形 3"/>
          <p:cNvSpPr/>
          <p:nvPr/>
        </p:nvSpPr>
        <p:spPr>
          <a:xfrm>
            <a:off x="4797969" y="1476114"/>
            <a:ext cx="3075185" cy="1323439"/>
          </a:xfrm>
          <a:prstGeom prst="rect">
            <a:avLst/>
          </a:prstGeom>
          <a:ln w="3175">
            <a:solidFill>
              <a:schemeClr val="tx1"/>
            </a:solidFill>
          </a:ln>
        </p:spPr>
        <p:txBody>
          <a:bodyPr wrap="square">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一个用户连接到一个网络的价值取决于已经连接到该网络的其他人的数量。用户人数越多，每个用户得到的效用就越高，同时网络总效用呈几何级数增长。</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636081"/>
            <a:ext cx="223651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无边界系统</a:t>
            </a:r>
          </a:p>
        </p:txBody>
      </p:sp>
      <p:sp>
        <p:nvSpPr>
          <p:cNvPr id="18" name="矩形 17"/>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sp>
        <p:nvSpPr>
          <p:cNvPr id="2" name="矩形 1"/>
          <p:cNvSpPr/>
          <p:nvPr/>
        </p:nvSpPr>
        <p:spPr>
          <a:xfrm>
            <a:off x="467544" y="1347614"/>
            <a:ext cx="4536504" cy="3724096"/>
          </a:xfrm>
          <a:prstGeom prst="rect">
            <a:avLst/>
          </a:prstGeom>
        </p:spPr>
        <p:txBody>
          <a:bodyPr wrap="square">
            <a:spAutoFit/>
          </a:bodyPr>
          <a:lstStyle/>
          <a:p>
            <a:r>
              <a:rPr lang="zh-CN" altLang="en-US" sz="3200" dirty="0">
                <a:solidFill>
                  <a:srgbClr val="00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无边界系统无边界！</a:t>
            </a:r>
          </a:p>
          <a:p>
            <a:r>
              <a:rPr lang="zh-CN" altLang="en-US" dirty="0">
                <a:latin typeface="幼圆" panose="02010509060101010101" pitchFamily="49" charset="-122"/>
                <a:ea typeface="幼圆" panose="02010509060101010101" pitchFamily="49" charset="-122"/>
                <a:cs typeface="Arial Black" panose="020B0A04020102020204" pitchFamily="34" charset="0"/>
              </a:rPr>
              <a:t>系统的成员增加，导致系统体耗散</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质能的成本</a:t>
            </a:r>
            <a:r>
              <a:rPr lang="zh-CN" altLang="en-US" dirty="0">
                <a:latin typeface="幼圆" panose="02010509060101010101" pitchFamily="49" charset="-122"/>
                <a:ea typeface="幼圆" panose="02010509060101010101" pitchFamily="49" charset="-122"/>
                <a:cs typeface="Arial Black" panose="020B0A04020102020204" pitchFamily="34" charset="0"/>
              </a:rPr>
              <a:t>上升，同时成员之间的关系以更快的速度呈指数增加，由</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关系带来的效益</a:t>
            </a:r>
            <a:r>
              <a:rPr lang="zh-CN" altLang="en-US" dirty="0">
                <a:latin typeface="幼圆" panose="02010509060101010101" pitchFamily="49" charset="-122"/>
                <a:ea typeface="幼圆" panose="02010509060101010101" pitchFamily="49" charset="-122"/>
                <a:cs typeface="Arial Black" panose="020B0A04020102020204" pitchFamily="34" charset="0"/>
              </a:rPr>
              <a:t>也快速上升。一旦达到一定水平，当：</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关系收益 </a:t>
            </a:r>
            <a:r>
              <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&gt; </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质能成本</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58775"/>
            <a:r>
              <a:rPr lang="zh-CN" altLang="en-US" sz="1600" dirty="0">
                <a:latin typeface="幼圆" panose="02010509060101010101" pitchFamily="49" charset="-122"/>
                <a:ea typeface="幼圆" panose="02010509060101010101" pitchFamily="49" charset="-122"/>
                <a:cs typeface="Arial Black" panose="020B0A04020102020204" pitchFamily="34" charset="0"/>
              </a:rPr>
              <a:t>跨过了这个门槛，系统就将快速膨胀，形成无边界系统。马云、马化腾、雷军，他们就在干这个，他们在玩命地发展关系，建立更大的网络，把自己打造成无边界系统。</a:t>
            </a:r>
          </a:p>
        </p:txBody>
      </p:sp>
      <p:grpSp>
        <p:nvGrpSpPr>
          <p:cNvPr id="9" name="组合 8"/>
          <p:cNvGrpSpPr/>
          <p:nvPr/>
        </p:nvGrpSpPr>
        <p:grpSpPr>
          <a:xfrm>
            <a:off x="4932040" y="1297975"/>
            <a:ext cx="2750591" cy="2128947"/>
            <a:chOff x="5003830" y="2923161"/>
            <a:chExt cx="2750591" cy="2128947"/>
          </a:xfrm>
        </p:grpSpPr>
        <p:grpSp>
          <p:nvGrpSpPr>
            <p:cNvPr id="7" name="组合 6"/>
            <p:cNvGrpSpPr/>
            <p:nvPr/>
          </p:nvGrpSpPr>
          <p:grpSpPr>
            <a:xfrm>
              <a:off x="5003830" y="2923161"/>
              <a:ext cx="2750591" cy="2100718"/>
              <a:chOff x="5003830" y="2923161"/>
              <a:chExt cx="2750591" cy="2100718"/>
            </a:xfrm>
          </p:grpSpPr>
          <p:grpSp>
            <p:nvGrpSpPr>
              <p:cNvPr id="28" name="组合 27"/>
              <p:cNvGrpSpPr/>
              <p:nvPr/>
            </p:nvGrpSpPr>
            <p:grpSpPr>
              <a:xfrm>
                <a:off x="5003830" y="2923161"/>
                <a:ext cx="2750591" cy="2100718"/>
                <a:chOff x="4905232" y="2643758"/>
                <a:chExt cx="2750591" cy="2100718"/>
              </a:xfrm>
            </p:grpSpPr>
            <p:grpSp>
              <p:nvGrpSpPr>
                <p:cNvPr id="13" name="组合 12"/>
                <p:cNvGrpSpPr/>
                <p:nvPr/>
              </p:nvGrpSpPr>
              <p:grpSpPr>
                <a:xfrm>
                  <a:off x="5229020" y="2643758"/>
                  <a:ext cx="2426803" cy="1800200"/>
                  <a:chOff x="755576" y="2499742"/>
                  <a:chExt cx="2426803" cy="1800200"/>
                </a:xfrm>
              </p:grpSpPr>
              <p:grpSp>
                <p:nvGrpSpPr>
                  <p:cNvPr id="14" name="组合 13"/>
                  <p:cNvGrpSpPr/>
                  <p:nvPr/>
                </p:nvGrpSpPr>
                <p:grpSpPr>
                  <a:xfrm>
                    <a:off x="755576" y="2499742"/>
                    <a:ext cx="2016224" cy="1800200"/>
                    <a:chOff x="755576" y="2499742"/>
                    <a:chExt cx="2016224" cy="1800200"/>
                  </a:xfrm>
                </p:grpSpPr>
                <p:cxnSp>
                  <p:nvCxnSpPr>
                    <p:cNvPr id="21" name="直接箭头连接符 20"/>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TextBox 8"/>
                  <p:cNvSpPr txBox="1"/>
                  <p:nvPr/>
                </p:nvSpPr>
                <p:spPr>
                  <a:xfrm>
                    <a:off x="2176976" y="2906377"/>
                    <a:ext cx="1005403"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质能成本</a:t>
                    </a:r>
                  </a:p>
                </p:txBody>
              </p:sp>
              <p:sp>
                <p:nvSpPr>
                  <p:cNvPr id="24" name="TextBox 8"/>
                  <p:cNvSpPr txBox="1"/>
                  <p:nvPr/>
                </p:nvSpPr>
                <p:spPr>
                  <a:xfrm>
                    <a:off x="1075344" y="2740488"/>
                    <a:ext cx="1005403"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关系收益</a:t>
                    </a:r>
                  </a:p>
                </p:txBody>
              </p:sp>
            </p:grpSp>
            <p:sp>
              <p:nvSpPr>
                <p:cNvPr id="4" name="任意多边形 3"/>
                <p:cNvSpPr/>
                <p:nvPr/>
              </p:nvSpPr>
              <p:spPr>
                <a:xfrm>
                  <a:off x="5444197" y="3359313"/>
                  <a:ext cx="1695157" cy="408819"/>
                </a:xfrm>
                <a:custGeom>
                  <a:avLst/>
                  <a:gdLst>
                    <a:gd name="connsiteX0" fmla="*/ 0 w 1695157"/>
                    <a:gd name="connsiteY0" fmla="*/ 407964 h 408819"/>
                    <a:gd name="connsiteX1" fmla="*/ 829994 w 1695157"/>
                    <a:gd name="connsiteY1" fmla="*/ 344659 h 408819"/>
                    <a:gd name="connsiteX2" fmla="*/ 1695157 w 1695157"/>
                    <a:gd name="connsiteY2" fmla="*/ 0 h 408819"/>
                    <a:gd name="connsiteX3" fmla="*/ 1695157 w 1695157"/>
                    <a:gd name="connsiteY3" fmla="*/ 0 h 408819"/>
                  </a:gdLst>
                  <a:ahLst/>
                  <a:cxnLst>
                    <a:cxn ang="0">
                      <a:pos x="connsiteX0" y="connsiteY0"/>
                    </a:cxn>
                    <a:cxn ang="0">
                      <a:pos x="connsiteX1" y="connsiteY1"/>
                    </a:cxn>
                    <a:cxn ang="0">
                      <a:pos x="connsiteX2" y="connsiteY2"/>
                    </a:cxn>
                    <a:cxn ang="0">
                      <a:pos x="connsiteX3" y="connsiteY3"/>
                    </a:cxn>
                  </a:cxnLst>
                  <a:rect l="l" t="t" r="r" b="b"/>
                  <a:pathLst>
                    <a:path w="1695157" h="408819">
                      <a:moveTo>
                        <a:pt x="0" y="407964"/>
                      </a:moveTo>
                      <a:cubicBezTo>
                        <a:pt x="273734" y="410308"/>
                        <a:pt x="547468" y="412653"/>
                        <a:pt x="829994" y="344659"/>
                      </a:cubicBezTo>
                      <a:cubicBezTo>
                        <a:pt x="1112520" y="276665"/>
                        <a:pt x="1695157" y="0"/>
                        <a:pt x="1695157" y="0"/>
                      </a:cubicBezTo>
                      <a:lnTo>
                        <a:pt x="1695157"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5" name="任意多边形 4"/>
                <p:cNvSpPr/>
                <p:nvPr/>
              </p:nvSpPr>
              <p:spPr>
                <a:xfrm>
                  <a:off x="5444197" y="2940148"/>
                  <a:ext cx="1125415" cy="1385667"/>
                </a:xfrm>
                <a:custGeom>
                  <a:avLst/>
                  <a:gdLst>
                    <a:gd name="connsiteX0" fmla="*/ 0 w 1125415"/>
                    <a:gd name="connsiteY0" fmla="*/ 1385667 h 1385667"/>
                    <a:gd name="connsiteX1" fmla="*/ 661181 w 1125415"/>
                    <a:gd name="connsiteY1" fmla="*/ 1125415 h 1385667"/>
                    <a:gd name="connsiteX2" fmla="*/ 1125415 w 1125415"/>
                    <a:gd name="connsiteY2" fmla="*/ 0 h 1385667"/>
                    <a:gd name="connsiteX3" fmla="*/ 1125415 w 1125415"/>
                    <a:gd name="connsiteY3" fmla="*/ 0 h 1385667"/>
                  </a:gdLst>
                  <a:ahLst/>
                  <a:cxnLst>
                    <a:cxn ang="0">
                      <a:pos x="connsiteX0" y="connsiteY0"/>
                    </a:cxn>
                    <a:cxn ang="0">
                      <a:pos x="connsiteX1" y="connsiteY1"/>
                    </a:cxn>
                    <a:cxn ang="0">
                      <a:pos x="connsiteX2" y="connsiteY2"/>
                    </a:cxn>
                    <a:cxn ang="0">
                      <a:pos x="connsiteX3" y="connsiteY3"/>
                    </a:cxn>
                  </a:cxnLst>
                  <a:rect l="l" t="t" r="r" b="b"/>
                  <a:pathLst>
                    <a:path w="1125415" h="1385667">
                      <a:moveTo>
                        <a:pt x="0" y="1385667"/>
                      </a:moveTo>
                      <a:cubicBezTo>
                        <a:pt x="236806" y="1371013"/>
                        <a:pt x="473612" y="1356359"/>
                        <a:pt x="661181" y="1125415"/>
                      </a:cubicBezTo>
                      <a:cubicBezTo>
                        <a:pt x="848750" y="894471"/>
                        <a:pt x="1125415" y="0"/>
                        <a:pt x="1125415" y="0"/>
                      </a:cubicBezTo>
                      <a:lnTo>
                        <a:pt x="1125415" y="0"/>
                      </a:lnTo>
                    </a:path>
                  </a:pathLst>
                </a:custGeom>
                <a:ln>
                  <a:solidFill>
                    <a:srgbClr val="00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6" name="文本框 5"/>
                <p:cNvSpPr txBox="1"/>
                <p:nvPr/>
              </p:nvSpPr>
              <p:spPr>
                <a:xfrm>
                  <a:off x="6569612" y="4405922"/>
                  <a:ext cx="595035" cy="338554"/>
                </a:xfrm>
                <a:prstGeom prst="rect">
                  <a:avLst/>
                </a:prstGeom>
                <a:noFill/>
              </p:spPr>
              <p:txBody>
                <a:bodyPr wrap="none" rtlCol="0">
                  <a:spAutoFit/>
                </a:bodyPr>
                <a:lstStyle/>
                <a:p>
                  <a:r>
                    <a:rPr lang="zh-CN" altLang="en-US" sz="1600" b="1" dirty="0">
                      <a:latin typeface="幼圆" panose="02010509060101010101" pitchFamily="49" charset="-122"/>
                      <a:ea typeface="幼圆" panose="02010509060101010101" pitchFamily="49" charset="-122"/>
                      <a:cs typeface="Arial Black" panose="020B0A04020102020204" pitchFamily="34" charset="0"/>
                    </a:rPr>
                    <a:t>规模</a:t>
                  </a:r>
                </a:p>
              </p:txBody>
            </p:sp>
            <p:sp>
              <p:nvSpPr>
                <p:cNvPr id="25" name="文本框 24"/>
                <p:cNvSpPr txBox="1"/>
                <p:nvPr/>
              </p:nvSpPr>
              <p:spPr>
                <a:xfrm>
                  <a:off x="4905232" y="2686563"/>
                  <a:ext cx="391454" cy="584775"/>
                </a:xfrm>
                <a:prstGeom prst="rect">
                  <a:avLst/>
                </a:prstGeom>
                <a:noFill/>
              </p:spPr>
              <p:txBody>
                <a:bodyPr wrap="none" rtlCol="0">
                  <a:spAutoFit/>
                </a:bodyPr>
                <a:lstStyle/>
                <a:p>
                  <a:r>
                    <a:rPr lang="zh-CN" altLang="en-US" sz="1600" b="1" dirty="0">
                      <a:latin typeface="幼圆" panose="02010509060101010101" pitchFamily="49" charset="-122"/>
                      <a:ea typeface="幼圆" panose="02010509060101010101" pitchFamily="49" charset="-122"/>
                      <a:cs typeface="Arial Black" panose="020B0A04020102020204" pitchFamily="34" charset="0"/>
                    </a:rPr>
                    <a:t>效</a:t>
                  </a:r>
                  <a:endParaRPr lang="en-US" altLang="zh-CN" sz="1600" b="1" dirty="0">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latin typeface="幼圆" panose="02010509060101010101" pitchFamily="49" charset="-122"/>
                      <a:ea typeface="幼圆" panose="02010509060101010101" pitchFamily="49" charset="-122"/>
                      <a:cs typeface="Arial Black" panose="020B0A04020102020204" pitchFamily="34" charset="0"/>
                    </a:rPr>
                    <a:t>益</a:t>
                  </a:r>
                  <a:endParaRPr lang="en-US" altLang="zh-CN" sz="1600" b="1" dirty="0">
                    <a:latin typeface="幼圆" panose="02010509060101010101" pitchFamily="49" charset="-122"/>
                    <a:ea typeface="幼圆" panose="02010509060101010101" pitchFamily="49" charset="-122"/>
                    <a:cs typeface="Arial Black" panose="020B0A04020102020204" pitchFamily="34" charset="0"/>
                  </a:endParaRPr>
                </a:p>
              </p:txBody>
            </p:sp>
            <p:cxnSp>
              <p:nvCxnSpPr>
                <p:cNvPr id="27" name="直接连接符 26"/>
                <p:cNvCxnSpPr/>
                <p:nvPr/>
              </p:nvCxnSpPr>
              <p:spPr>
                <a:xfrm>
                  <a:off x="6297995" y="3768132"/>
                  <a:ext cx="0" cy="67582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6405090" y="3939413"/>
                <a:ext cx="800219"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临界点</a:t>
                </a:r>
              </a:p>
            </p:txBody>
          </p:sp>
          <p:sp>
            <p:nvSpPr>
              <p:cNvPr id="30" name="椭圆 29"/>
              <p:cNvSpPr/>
              <p:nvPr/>
            </p:nvSpPr>
            <p:spPr>
              <a:xfrm>
                <a:off x="6323656" y="3921027"/>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23" name="文本框 22"/>
            <p:cNvSpPr txBox="1"/>
            <p:nvPr/>
          </p:nvSpPr>
          <p:spPr>
            <a:xfrm>
              <a:off x="6321756" y="2933475"/>
              <a:ext cx="364202"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V</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26" name="文本框 25"/>
            <p:cNvSpPr txBox="1"/>
            <p:nvPr/>
          </p:nvSpPr>
          <p:spPr>
            <a:xfrm>
              <a:off x="7121443" y="4682776"/>
              <a:ext cx="377026"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sp>
        <p:nvSpPr>
          <p:cNvPr id="3" name="文本框 2"/>
          <p:cNvSpPr txBox="1"/>
          <p:nvPr/>
        </p:nvSpPr>
        <p:spPr>
          <a:xfrm>
            <a:off x="5250629" y="3819693"/>
            <a:ext cx="2165341" cy="1200329"/>
          </a:xfrm>
          <a:prstGeom prst="wedgeRectCallout">
            <a:avLst>
              <a:gd name="adj1" fmla="val -1011"/>
              <a:gd name="adj2" fmla="val -110069"/>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形成垄断，同维度内无敌，需要降维打击。</a:t>
            </a:r>
          </a:p>
        </p:txBody>
      </p:sp>
      <p:sp>
        <p:nvSpPr>
          <p:cNvPr id="35" name="文本框 34"/>
          <p:cNvSpPr txBox="1"/>
          <p:nvPr/>
        </p:nvSpPr>
        <p:spPr>
          <a:xfrm>
            <a:off x="6318583" y="161669"/>
            <a:ext cx="1569660"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b="1" dirty="0">
                <a:latin typeface="幼圆" panose="02010509060101010101" pitchFamily="49" charset="-122"/>
                <a:ea typeface="幼圆" panose="02010509060101010101" pitchFamily="49" charset="-122"/>
                <a:cs typeface="Arial Black" panose="020B0A04020102020204" pitchFamily="34" charset="0"/>
              </a:rPr>
              <a:t>梅特卡夫定律</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848" y="513194"/>
            <a:ext cx="3011685" cy="798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7544" y="658445"/>
            <a:ext cx="4416425" cy="4341039"/>
            <a:chOff x="467544" y="658445"/>
            <a:chExt cx="4416425" cy="4341039"/>
          </a:xfrm>
        </p:grpSpPr>
        <p:pic>
          <p:nvPicPr>
            <p:cNvPr id="2050" name="Picture 2" descr="https://gimg2.baidu.com/image_search/src=http%3A%2F%2Fpic1.zhimg.com%2F80%2Fv2-761602b76a54a13c47336b0500a68438_720w.jpg%3Fsource%3D1940ef5c&amp;refer=http%3A%2F%2Fpic1.zhimg.com&amp;app=2002&amp;size=f9999,10000&amp;q=a80&amp;n=0&amp;g=0n&amp;fmt=jpeg?sec=1636675360&amp;t=55c8407fb51ca542b4834390176ca512"/>
            <p:cNvPicPr>
              <a:picLocks noChangeAspect="1" noChangeArrowheads="1"/>
            </p:cNvPicPr>
            <p:nvPr/>
          </p:nvPicPr>
          <p:blipFill>
            <a:blip r:embed="rId2"/>
            <a:srcRect/>
            <a:stretch>
              <a:fillRect/>
            </a:stretch>
          </p:blipFill>
          <p:spPr bwMode="auto">
            <a:xfrm>
              <a:off x="467544" y="658445"/>
              <a:ext cx="4416425" cy="4341039"/>
            </a:xfrm>
            <a:prstGeom prst="rect">
              <a:avLst/>
            </a:prstGeom>
            <a:extLst>
              <a:ext uri="{909E8E84-426E-40DD-AFC4-6F175D3DCCD1}">
                <a14:hiddenFill xmlns:a14="http://schemas.microsoft.com/office/drawing/2010/main">
                  <a:solidFill>
                    <a:srgbClr val="FFFFFF"/>
                  </a:solidFill>
                </a14:hiddenFill>
              </a:ext>
            </a:extLst>
          </p:spPr>
        </p:pic>
        <p:sp>
          <p:nvSpPr>
            <p:cNvPr id="2" name="矩形 1"/>
            <p:cNvSpPr/>
            <p:nvPr/>
          </p:nvSpPr>
          <p:spPr>
            <a:xfrm>
              <a:off x="3811856" y="4731990"/>
              <a:ext cx="1048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cs typeface="Arial Black" panose="020B0A04020102020204" pitchFamily="34" charset="0"/>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3"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你就知道了。</a:t>
              </a:r>
            </a:p>
          </p:txBody>
        </p:sp>
      </p:grpSp>
      <p:sp>
        <p:nvSpPr>
          <p:cNvPr id="17" name="椭圆形标注 16"/>
          <p:cNvSpPr/>
          <p:nvPr/>
        </p:nvSpPr>
        <p:spPr>
          <a:xfrm>
            <a:off x="4644008" y="658445"/>
            <a:ext cx="4464496" cy="2345353"/>
          </a:xfrm>
          <a:prstGeom prst="wedgeEllipseCallout">
            <a:avLst>
              <a:gd name="adj1" fmla="val -59149"/>
              <a:gd name="adj2" fmla="val 1741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本帅照镜子时，</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左右反向，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上下不反向。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WHY?</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6310699" y="393138"/>
            <a:ext cx="1749174" cy="2296964"/>
            <a:chOff x="5045886" y="386594"/>
            <a:chExt cx="2849401" cy="2905036"/>
          </a:xfrm>
        </p:grpSpPr>
        <p:pic>
          <p:nvPicPr>
            <p:cNvPr id="63" name="图片 62"/>
            <p:cNvPicPr>
              <a:picLocks noChangeAspect="1"/>
            </p:cNvPicPr>
            <p:nvPr/>
          </p:nvPicPr>
          <p:blipFill rotWithShape="1">
            <a:blip r:embed="rId2" cstate="screen"/>
            <a:srcRect/>
            <a:stretch>
              <a:fillRect/>
            </a:stretch>
          </p:blipFill>
          <p:spPr>
            <a:xfrm>
              <a:off x="6588224" y="2283718"/>
              <a:ext cx="1138780" cy="1007912"/>
            </a:xfrm>
            <a:prstGeom prst="rect">
              <a:avLst/>
            </a:prstGeom>
            <a:effectLst>
              <a:softEdge rad="63500"/>
            </a:effectLst>
          </p:spPr>
        </p:pic>
        <p:grpSp>
          <p:nvGrpSpPr>
            <p:cNvPr id="61" name="组合 60"/>
            <p:cNvGrpSpPr/>
            <p:nvPr/>
          </p:nvGrpSpPr>
          <p:grpSpPr>
            <a:xfrm>
              <a:off x="5045886" y="386594"/>
              <a:ext cx="2849401" cy="2084013"/>
              <a:chOff x="5045886" y="386594"/>
              <a:chExt cx="2849401" cy="2084013"/>
            </a:xfrm>
          </p:grpSpPr>
          <p:pic>
            <p:nvPicPr>
              <p:cNvPr id="59" name="图片 58"/>
              <p:cNvPicPr>
                <a:picLocks noChangeAspect="1"/>
              </p:cNvPicPr>
              <p:nvPr/>
            </p:nvPicPr>
            <p:blipFill rotWithShape="1">
              <a:blip r:embed="rId3" cstate="screen"/>
              <a:srcRect/>
              <a:stretch>
                <a:fillRect/>
              </a:stretch>
            </p:blipFill>
            <p:spPr>
              <a:xfrm>
                <a:off x="5045886" y="386594"/>
                <a:ext cx="2688974" cy="1937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0" name="文本框 59"/>
              <p:cNvSpPr txBox="1"/>
              <p:nvPr/>
            </p:nvSpPr>
            <p:spPr>
              <a:xfrm>
                <a:off x="5087629" y="1419622"/>
                <a:ext cx="2807658" cy="1050985"/>
              </a:xfrm>
              <a:prstGeom prst="rect">
                <a:avLst/>
              </a:prstGeom>
              <a:noFill/>
            </p:spPr>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别停！</a:t>
                </a:r>
                <a:endPar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给我砸透！</a:t>
                </a:r>
                <a:endPar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grpSp>
      <p:sp>
        <p:nvSpPr>
          <p:cNvPr id="8" name="TextBox 7"/>
          <p:cNvSpPr txBox="1"/>
          <p:nvPr/>
        </p:nvSpPr>
        <p:spPr>
          <a:xfrm>
            <a:off x="611560" y="636081"/>
            <a:ext cx="223651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无边界系统</a:t>
            </a:r>
          </a:p>
        </p:txBody>
      </p:sp>
      <p:sp>
        <p:nvSpPr>
          <p:cNvPr id="18" name="矩形 17"/>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graphicFrame>
        <p:nvGraphicFramePr>
          <p:cNvPr id="7" name="表格 6"/>
          <p:cNvGraphicFramePr>
            <a:graphicFrameLocks noGrp="1"/>
          </p:cNvGraphicFramePr>
          <p:nvPr/>
        </p:nvGraphicFramePr>
        <p:xfrm>
          <a:off x="467544" y="2022738"/>
          <a:ext cx="2696893" cy="2580776"/>
        </p:xfrm>
        <a:graphic>
          <a:graphicData uri="http://schemas.openxmlformats.org/drawingml/2006/table">
            <a:tbl>
              <a:tblPr>
                <a:tableStyleId>{5C22544A-7EE6-4342-B048-85BDC9FD1C3A}</a:tableStyleId>
              </a:tblPr>
              <a:tblGrid>
                <a:gridCol w="658730">
                  <a:extLst>
                    <a:ext uri="{9D8B030D-6E8A-4147-A177-3AD203B41FA5}">
                      <a16:colId xmlns:a16="http://schemas.microsoft.com/office/drawing/2014/main" xmlns="" val="20000"/>
                    </a:ext>
                  </a:extLst>
                </a:gridCol>
                <a:gridCol w="1060660">
                  <a:extLst>
                    <a:ext uri="{9D8B030D-6E8A-4147-A177-3AD203B41FA5}">
                      <a16:colId xmlns:a16="http://schemas.microsoft.com/office/drawing/2014/main" xmlns="" val="20001"/>
                    </a:ext>
                  </a:extLst>
                </a:gridCol>
                <a:gridCol w="977503">
                  <a:extLst>
                    <a:ext uri="{9D8B030D-6E8A-4147-A177-3AD203B41FA5}">
                      <a16:colId xmlns:a16="http://schemas.microsoft.com/office/drawing/2014/main" xmlns="" val="20002"/>
                    </a:ext>
                  </a:extLst>
                </a:gridCol>
              </a:tblGrid>
              <a:tr h="351926">
                <a:tc>
                  <a:txBody>
                    <a:bodyPr/>
                    <a:lstStyle/>
                    <a:p>
                      <a:pPr algn="ctr" fontAlgn="ctr"/>
                      <a:r>
                        <a:rPr lang="zh-CN" altLang="en-US" sz="1200" u="none" strike="noStrike"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节点数</a:t>
                      </a:r>
                      <a:r>
                        <a:rPr lang="en-US" altLang="zh-CN" sz="1200" u="none" strike="noStrike"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N</a:t>
                      </a:r>
                      <a:endParaRPr lang="zh-CN" altLang="en-US" sz="1200" b="0" i="0" u="none" strike="noStrike" dirty="0">
                        <a:solidFill>
                          <a:srgbClr val="0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txBody>
                  <a:tcPr marL="9525" marR="9525" marT="9525" marB="0" anchor="ctr"/>
                </a:tc>
                <a:tc>
                  <a:txBody>
                    <a:bodyPr/>
                    <a:lstStyle/>
                    <a:p>
                      <a:pPr algn="ctr" fontAlgn="ctr"/>
                      <a:r>
                        <a:rPr lang="zh-CN" altLang="en-US" sz="1200" u="none" strike="noStrike"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有效关系价值</a:t>
                      </a:r>
                      <a:r>
                        <a:rPr lang="en-US" altLang="zh-CN" sz="1200" u="none" strike="noStrike"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V</a:t>
                      </a:r>
                      <a:endParaRPr lang="zh-CN" altLang="en-US" sz="1200" b="0" i="0" u="none" strike="noStrike" dirty="0">
                        <a:solidFill>
                          <a:srgbClr val="0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txBody>
                  <a:tcPr marL="9525" marR="9525" marT="9525" marB="0" anchor="ctr"/>
                </a:tc>
                <a:tc>
                  <a:txBody>
                    <a:bodyPr/>
                    <a:lstStyle/>
                    <a:p>
                      <a:pPr algn="ctr" fontAlgn="ctr"/>
                      <a:r>
                        <a:rPr lang="zh-CN" altLang="en-US" sz="1200" u="none" strike="noStrike"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收益成本比</a:t>
                      </a:r>
                      <a:endParaRPr lang="zh-CN" altLang="en-US" sz="1200" b="0" i="0" u="none" strike="noStrike" dirty="0">
                        <a:solidFill>
                          <a:srgbClr val="0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0"/>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0.1</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0.01</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1"/>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100</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0.1</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2"/>
                  </a:ext>
                </a:extLst>
              </a:tr>
              <a:tr h="171450">
                <a:tc>
                  <a:txBody>
                    <a:bodyPr/>
                    <a:lstStyle/>
                    <a:p>
                      <a:pPr algn="r" fontAlgn="ctr"/>
                      <a:r>
                        <a:rPr lang="en-US" altLang="zh-CN" sz="1400" b="1"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1000</a:t>
                      </a:r>
                      <a:endParaRPr lang="en-US" altLang="zh-CN" sz="1400" b="1" i="0"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b="1"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1000</a:t>
                      </a:r>
                      <a:endParaRPr lang="en-US" altLang="zh-CN" sz="1400" b="1" i="0"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b="1"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a:t>
                      </a:r>
                      <a:endParaRPr lang="en-US" altLang="zh-CN" sz="1400" b="1" i="0" u="none" strike="noStrike"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3"/>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4"/>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1000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100</a:t>
                      </a:r>
                      <a:endParaRPr lang="en-US" altLang="zh-CN"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5"/>
                  </a:ext>
                </a:extLst>
              </a:tr>
              <a:tr h="171450">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a:t>
                      </a:r>
                      <a:r>
                        <a:rPr lang="zh-CN" altLang="en-US"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万</a:t>
                      </a:r>
                    </a:p>
                  </a:txBody>
                  <a:tcPr marL="9525" marR="9525" marT="9525" marB="0" anchor="ctr"/>
                </a:tc>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亿</a:t>
                      </a:r>
                    </a:p>
                  </a:txBody>
                  <a:tcPr marL="9525" marR="9525" marT="9525" marB="0" anchor="ctr"/>
                </a:tc>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1000</a:t>
                      </a:r>
                    </a:p>
                  </a:txBody>
                  <a:tcPr marL="9525" marR="9525" marT="9525" marB="0" anchor="ctr"/>
                </a:tc>
                <a:extLst>
                  <a:ext uri="{0D108BD9-81ED-4DB2-BD59-A6C34878D82A}">
                    <a16:rowId xmlns:a16="http://schemas.microsoft.com/office/drawing/2014/main" xmlns="" val="10006"/>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1000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1000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亿</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7"/>
                  </a:ext>
                </a:extLst>
              </a:tr>
              <a:tr h="171450">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亿</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万亿</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a:txBody>
                    <a:bodyPr/>
                    <a:lstStyle/>
                    <a:p>
                      <a:pPr algn="r" fontAlgn="ctr"/>
                      <a:r>
                        <a:rPr lang="en-US" altLang="zh-CN" sz="1400" u="none" strike="noStrike">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u="none" strike="noStrike">
                          <a:effectLst/>
                          <a:latin typeface="幼圆" panose="02010509060101010101" pitchFamily="49" charset="-122"/>
                          <a:ea typeface="幼圆" panose="02010509060101010101" pitchFamily="49" charset="-122"/>
                          <a:cs typeface="Arial Black" panose="020B0A04020102020204" pitchFamily="34" charset="0"/>
                        </a:rPr>
                        <a:t>万</a:t>
                      </a:r>
                      <a:endParaRPr lang="zh-CN" altLang="en-US" sz="1400" b="0" i="0" u="none" strike="noStrike">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extLst>
                  <a:ext uri="{0D108BD9-81ED-4DB2-BD59-A6C34878D82A}">
                    <a16:rowId xmlns:a16="http://schemas.microsoft.com/office/drawing/2014/main" xmlns="" val="10008"/>
                  </a:ext>
                </a:extLst>
              </a:tr>
              <a:tr h="171450">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a:t>
                      </a:r>
                      <a:r>
                        <a:rPr lang="zh-CN" altLang="en-US"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亿</a:t>
                      </a:r>
                    </a:p>
                  </a:txBody>
                  <a:tcPr marL="9525" marR="9525" marT="9525" marB="0" anchor="ctr"/>
                </a:tc>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1000</a:t>
                      </a:r>
                      <a:r>
                        <a:rPr lang="zh-CN" altLang="en-US"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万亿</a:t>
                      </a:r>
                    </a:p>
                  </a:txBody>
                  <a:tcPr marL="9525" marR="9525" marT="9525" marB="0" anchor="ctr"/>
                </a:tc>
                <a:tc>
                  <a:txBody>
                    <a:bodyPr/>
                    <a:lstStyle/>
                    <a:p>
                      <a:pPr marL="0" algn="r" defTabSz="914400" rtl="0" eaLnBrk="1" fontAlgn="ctr" latinLnBrk="0" hangingPunct="1"/>
                      <a:r>
                        <a:rPr lang="en-US" altLang="zh-CN"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100</a:t>
                      </a:r>
                      <a:r>
                        <a:rPr lang="zh-CN" altLang="en-US" sz="1400" b="1" u="none" strike="noStrike" kern="1200" dirty="0">
                          <a:solidFill>
                            <a:srgbClr val="C00000"/>
                          </a:solidFill>
                          <a:effectLst/>
                          <a:latin typeface="幼圆" panose="02010509060101010101" pitchFamily="49" charset="-122"/>
                          <a:ea typeface="幼圆" panose="02010509060101010101" pitchFamily="49" charset="-122"/>
                          <a:cs typeface="Arial Black" panose="020B0A04020102020204" pitchFamily="34" charset="0"/>
                        </a:rPr>
                        <a:t>万</a:t>
                      </a:r>
                    </a:p>
                  </a:txBody>
                  <a:tcPr marL="9525" marR="9525" marT="9525" marB="0" anchor="ctr"/>
                </a:tc>
                <a:extLst>
                  <a:ext uri="{0D108BD9-81ED-4DB2-BD59-A6C34878D82A}">
                    <a16:rowId xmlns:a16="http://schemas.microsoft.com/office/drawing/2014/main" xmlns="" val="10009"/>
                  </a:ext>
                </a:extLst>
              </a:tr>
              <a:tr h="171450">
                <a:tc gridSpan="3">
                  <a:txBody>
                    <a:bodyPr/>
                    <a:lstStyle/>
                    <a:p>
                      <a:pPr algn="ctr" fontAlgn="ctr"/>
                      <a:r>
                        <a:rPr lang="zh-CN" altLang="en-US" sz="1400" u="none" strike="noStrike" dirty="0">
                          <a:effectLst/>
                          <a:latin typeface="幼圆" panose="02010509060101010101" pitchFamily="49" charset="-122"/>
                          <a:ea typeface="幼圆" panose="02010509060101010101" pitchFamily="49" charset="-122"/>
                          <a:cs typeface="Arial Black" panose="020B0A04020102020204" pitchFamily="34" charset="0"/>
                        </a:rPr>
                        <a:t>中国</a:t>
                      </a:r>
                      <a:r>
                        <a:rPr lang="en-US" altLang="zh-CN" sz="1400" u="none" strike="noStrike" dirty="0">
                          <a:effectLst/>
                          <a:latin typeface="幼圆" panose="02010509060101010101" pitchFamily="49" charset="-122"/>
                          <a:ea typeface="幼圆" panose="02010509060101010101" pitchFamily="49" charset="-122"/>
                          <a:cs typeface="Arial Black" panose="020B0A04020102020204" pitchFamily="34" charset="0"/>
                        </a:rPr>
                        <a:t>GDP2017</a:t>
                      </a:r>
                      <a:r>
                        <a:rPr lang="zh-CN" altLang="en-US" sz="1400" u="none" strike="noStrike" dirty="0">
                          <a:effectLst/>
                          <a:latin typeface="幼圆" panose="02010509060101010101" pitchFamily="49" charset="-122"/>
                          <a:ea typeface="幼圆" panose="02010509060101010101" pitchFamily="49" charset="-122"/>
                          <a:cs typeface="Arial Black" panose="020B0A04020102020204" pitchFamily="34" charset="0"/>
                        </a:rPr>
                        <a:t>年</a:t>
                      </a:r>
                      <a:r>
                        <a:rPr lang="en-US" altLang="zh-CN" sz="1400" u="none" strike="noStrike" dirty="0">
                          <a:effectLst/>
                          <a:latin typeface="幼圆" panose="02010509060101010101" pitchFamily="49" charset="-122"/>
                          <a:ea typeface="幼圆" panose="02010509060101010101" pitchFamily="49" charset="-122"/>
                          <a:cs typeface="Arial Black" panose="020B0A04020102020204" pitchFamily="34" charset="0"/>
                        </a:rPr>
                        <a:t>80</a:t>
                      </a:r>
                      <a:r>
                        <a:rPr lang="zh-CN" altLang="en-US" sz="1400" u="none" strike="noStrike" dirty="0">
                          <a:effectLst/>
                          <a:latin typeface="幼圆" panose="02010509060101010101" pitchFamily="49" charset="-122"/>
                          <a:ea typeface="幼圆" panose="02010509060101010101" pitchFamily="49" charset="-122"/>
                          <a:cs typeface="Arial Black" panose="020B0A04020102020204" pitchFamily="34" charset="0"/>
                        </a:rPr>
                        <a:t>万亿</a:t>
                      </a:r>
                      <a:endParaRPr lang="zh-CN" altLang="en-US" sz="1400" b="0" i="0" u="none" strike="noStrike" dirty="0">
                        <a:solidFill>
                          <a:srgbClr val="000000"/>
                        </a:solidFill>
                        <a:effectLst/>
                        <a:latin typeface="幼圆" panose="02010509060101010101" pitchFamily="49" charset="-122"/>
                        <a:ea typeface="幼圆" panose="02010509060101010101" pitchFamily="49" charset="-122"/>
                        <a:cs typeface="Arial Black" panose="020B0A04020102020204" pitchFamily="34" charset="0"/>
                      </a:endParaRPr>
                    </a:p>
                  </a:txBody>
                  <a:tcPr marL="9525" marR="9525" marT="9525" marB="0" anchor="ct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xmlns="" val="10010"/>
                  </a:ext>
                </a:extLst>
              </a:tr>
            </a:tbl>
          </a:graphicData>
        </a:graphic>
      </p:graphicFrame>
      <p:sp>
        <p:nvSpPr>
          <p:cNvPr id="9" name="文本框 8"/>
          <p:cNvSpPr txBox="1"/>
          <p:nvPr/>
        </p:nvSpPr>
        <p:spPr>
          <a:xfrm>
            <a:off x="3353109" y="2683558"/>
            <a:ext cx="911096" cy="408623"/>
          </a:xfrm>
          <a:prstGeom prst="wedgeRoundRectCallout">
            <a:avLst>
              <a:gd name="adj1" fmla="val -69183"/>
              <a:gd name="adj2" fmla="val 8598"/>
              <a:gd name="adj3" fmla="val 16667"/>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临界点</a:t>
            </a:r>
          </a:p>
        </p:txBody>
      </p:sp>
      <p:sp>
        <p:nvSpPr>
          <p:cNvPr id="23" name="文本框 22"/>
          <p:cNvSpPr txBox="1"/>
          <p:nvPr/>
        </p:nvSpPr>
        <p:spPr>
          <a:xfrm>
            <a:off x="3353109" y="3381334"/>
            <a:ext cx="683835" cy="408623"/>
          </a:xfrm>
          <a:prstGeom prst="wedgeRoundRectCallout">
            <a:avLst>
              <a:gd name="adj1" fmla="val -69183"/>
              <a:gd name="adj2" fmla="val 8598"/>
              <a:gd name="adj3" fmla="val 16667"/>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大咖</a:t>
            </a:r>
          </a:p>
        </p:txBody>
      </p:sp>
      <p:sp>
        <p:nvSpPr>
          <p:cNvPr id="26" name="文本框 25"/>
          <p:cNvSpPr txBox="1"/>
          <p:nvPr/>
        </p:nvSpPr>
        <p:spPr>
          <a:xfrm>
            <a:off x="3353109" y="4039087"/>
            <a:ext cx="683835" cy="408623"/>
          </a:xfrm>
          <a:prstGeom prst="wedgeRoundRectCallout">
            <a:avLst>
              <a:gd name="adj1" fmla="val -69183"/>
              <a:gd name="adj2" fmla="val 8598"/>
              <a:gd name="adj3" fmla="val 16667"/>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二马</a:t>
            </a:r>
          </a:p>
        </p:txBody>
      </p:sp>
      <p:sp>
        <p:nvSpPr>
          <p:cNvPr id="11" name="文本框 10"/>
          <p:cNvSpPr txBox="1"/>
          <p:nvPr/>
        </p:nvSpPr>
        <p:spPr>
          <a:xfrm>
            <a:off x="2339752" y="1203598"/>
            <a:ext cx="2520660" cy="1077218"/>
          </a:xfrm>
          <a:prstGeom prst="rect">
            <a:avLst/>
          </a:prstGeom>
          <a:noFill/>
        </p:spPr>
        <p:txBody>
          <a:bodyPr wrap="square" rtlCol="0">
            <a:spAutoFit/>
          </a:bodyPr>
          <a:lstStyle/>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假设：</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质能成本 </a:t>
            </a:r>
            <a:r>
              <a:rPr lang="en-US" altLang="zh-CN" sz="1600" dirty="0">
                <a:latin typeface="幼圆" panose="02010509060101010101" pitchFamily="49" charset="-122"/>
                <a:ea typeface="幼圆" panose="02010509060101010101" pitchFamily="49" charset="-122"/>
                <a:cs typeface="Arial Black" panose="020B0A04020102020204" pitchFamily="34" charset="0"/>
              </a:rPr>
              <a:t>= 1</a:t>
            </a:r>
            <a:r>
              <a:rPr lang="zh-CN" altLang="en-US" sz="1600" dirty="0">
                <a:latin typeface="幼圆" panose="02010509060101010101" pitchFamily="49" charset="-122"/>
                <a:ea typeface="幼圆" panose="02010509060101010101" pitchFamily="49" charset="-122"/>
                <a:cs typeface="Arial Black" panose="020B0A04020102020204" pitchFamily="34" charset="0"/>
              </a:rPr>
              <a:t>元</a:t>
            </a:r>
            <a:r>
              <a:rPr lang="en-US" altLang="zh-CN" sz="1600" dirty="0">
                <a:latin typeface="幼圆" panose="02010509060101010101" pitchFamily="49" charset="-122"/>
                <a:ea typeface="幼圆" panose="02010509060101010101" pitchFamily="49" charset="-122"/>
                <a:cs typeface="Arial Black" panose="020B0A04020102020204" pitchFamily="34" charset="0"/>
              </a:rPr>
              <a:t>/</a:t>
            </a:r>
            <a:r>
              <a:rPr lang="zh-CN" altLang="en-US" sz="1600" dirty="0">
                <a:latin typeface="幼圆" panose="02010509060101010101" pitchFamily="49" charset="-122"/>
                <a:ea typeface="幼圆" panose="02010509060101010101" pitchFamily="49" charset="-122"/>
                <a:cs typeface="Arial Black" panose="020B0A04020102020204" pitchFamily="34" charset="0"/>
              </a:rPr>
              <a:t>个</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关系收益</a:t>
            </a:r>
            <a:r>
              <a:rPr lang="en-US" altLang="zh-CN" sz="1600" i="1" dirty="0">
                <a:latin typeface="幼圆" panose="02010509060101010101" pitchFamily="49" charset="-122"/>
                <a:ea typeface="幼圆" panose="02010509060101010101" pitchFamily="49" charset="-122"/>
                <a:cs typeface="Arial Black" panose="020B0A04020102020204" pitchFamily="34" charset="0"/>
              </a:rPr>
              <a:t>v</a:t>
            </a:r>
            <a:r>
              <a:rPr lang="en-US" altLang="zh-CN" sz="1600" dirty="0">
                <a:latin typeface="幼圆" panose="02010509060101010101" pitchFamily="49" charset="-122"/>
                <a:ea typeface="幼圆" panose="02010509060101010101" pitchFamily="49" charset="-122"/>
                <a:cs typeface="Arial Black" panose="020B0A04020102020204" pitchFamily="34" charset="0"/>
              </a:rPr>
              <a:t> = 0.01</a:t>
            </a:r>
            <a:r>
              <a:rPr lang="zh-CN" altLang="en-US" sz="1600" dirty="0">
                <a:latin typeface="幼圆" panose="02010509060101010101" pitchFamily="49" charset="-122"/>
                <a:ea typeface="幼圆" panose="02010509060101010101" pitchFamily="49" charset="-122"/>
                <a:cs typeface="Arial Black" panose="020B0A04020102020204" pitchFamily="34" charset="0"/>
              </a:rPr>
              <a:t>元</a:t>
            </a:r>
            <a:r>
              <a:rPr lang="en-US" altLang="zh-CN" sz="1600" dirty="0">
                <a:latin typeface="幼圆" panose="02010509060101010101" pitchFamily="49" charset="-122"/>
                <a:ea typeface="幼圆" panose="02010509060101010101" pitchFamily="49" charset="-122"/>
                <a:cs typeface="Arial Black" panose="020B0A04020102020204" pitchFamily="34" charset="0"/>
              </a:rPr>
              <a:t>/</a:t>
            </a:r>
            <a:r>
              <a:rPr lang="zh-CN" altLang="en-US" sz="1600" dirty="0">
                <a:latin typeface="幼圆" panose="02010509060101010101" pitchFamily="49" charset="-122"/>
                <a:ea typeface="幼圆" panose="02010509060101010101" pitchFamily="49" charset="-122"/>
                <a:cs typeface="Arial Black" panose="020B0A04020102020204" pitchFamily="34" charset="0"/>
              </a:rPr>
              <a:t>个</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1600" dirty="0">
                <a:latin typeface="幼圆" panose="02010509060101010101" pitchFamily="49" charset="-122"/>
                <a:ea typeface="幼圆" panose="02010509060101010101" pitchFamily="49" charset="-122"/>
                <a:cs typeface="Arial Black" panose="020B0A04020102020204" pitchFamily="34" charset="0"/>
              </a:rPr>
              <a:t>有效率</a:t>
            </a:r>
            <a:r>
              <a:rPr lang="en-US" altLang="zh-CN" sz="1600" i="1" dirty="0">
                <a:latin typeface="幼圆" panose="02010509060101010101" pitchFamily="49" charset="-122"/>
                <a:ea typeface="幼圆" panose="02010509060101010101" pitchFamily="49" charset="-122"/>
                <a:cs typeface="Arial Black" panose="020B0A04020102020204" pitchFamily="34" charset="0"/>
              </a:rPr>
              <a:t>k</a:t>
            </a:r>
            <a:r>
              <a:rPr lang="en-US" altLang="zh-CN" sz="1600" dirty="0">
                <a:latin typeface="幼圆" panose="02010509060101010101" pitchFamily="49" charset="-122"/>
                <a:ea typeface="幼圆" panose="02010509060101010101" pitchFamily="49" charset="-122"/>
                <a:cs typeface="Arial Black" panose="020B0A04020102020204" pitchFamily="34" charset="0"/>
              </a:rPr>
              <a:t> = 20%</a:t>
            </a:r>
            <a:endParaRPr lang="zh-CN" altLang="en-US" sz="1600" dirty="0">
              <a:latin typeface="幼圆" panose="02010509060101010101" pitchFamily="49" charset="-122"/>
              <a:ea typeface="幼圆" panose="02010509060101010101" pitchFamily="49" charset="-122"/>
              <a:cs typeface="Arial Black" panose="020B0A04020102020204" pitchFamily="34" charset="0"/>
            </a:endParaRPr>
          </a:p>
        </p:txBody>
      </p:sp>
      <p:grpSp>
        <p:nvGrpSpPr>
          <p:cNvPr id="32" name="组合 31"/>
          <p:cNvGrpSpPr/>
          <p:nvPr/>
        </p:nvGrpSpPr>
        <p:grpSpPr>
          <a:xfrm>
            <a:off x="5003830" y="2923161"/>
            <a:ext cx="2750591" cy="2128947"/>
            <a:chOff x="5003830" y="2923161"/>
            <a:chExt cx="2750591" cy="2128947"/>
          </a:xfrm>
        </p:grpSpPr>
        <p:grpSp>
          <p:nvGrpSpPr>
            <p:cNvPr id="33" name="组合 32"/>
            <p:cNvGrpSpPr/>
            <p:nvPr/>
          </p:nvGrpSpPr>
          <p:grpSpPr>
            <a:xfrm>
              <a:off x="5003830" y="2923161"/>
              <a:ext cx="2750591" cy="2100718"/>
              <a:chOff x="5003830" y="2923161"/>
              <a:chExt cx="2750591" cy="2100718"/>
            </a:xfrm>
          </p:grpSpPr>
          <p:grpSp>
            <p:nvGrpSpPr>
              <p:cNvPr id="36" name="组合 35"/>
              <p:cNvGrpSpPr/>
              <p:nvPr/>
            </p:nvGrpSpPr>
            <p:grpSpPr>
              <a:xfrm>
                <a:off x="5003830" y="2923161"/>
                <a:ext cx="2750591" cy="2100718"/>
                <a:chOff x="4905232" y="2643758"/>
                <a:chExt cx="2750591" cy="2100718"/>
              </a:xfrm>
            </p:grpSpPr>
            <p:grpSp>
              <p:nvGrpSpPr>
                <p:cNvPr id="39" name="组合 38"/>
                <p:cNvGrpSpPr/>
                <p:nvPr/>
              </p:nvGrpSpPr>
              <p:grpSpPr>
                <a:xfrm>
                  <a:off x="5229020" y="2643758"/>
                  <a:ext cx="2426803" cy="1800200"/>
                  <a:chOff x="755576" y="2499742"/>
                  <a:chExt cx="2426803" cy="1800200"/>
                </a:xfrm>
              </p:grpSpPr>
              <p:grpSp>
                <p:nvGrpSpPr>
                  <p:cNvPr id="45" name="组合 44"/>
                  <p:cNvGrpSpPr/>
                  <p:nvPr/>
                </p:nvGrpSpPr>
                <p:grpSpPr>
                  <a:xfrm>
                    <a:off x="755576" y="2499742"/>
                    <a:ext cx="2016224" cy="1800200"/>
                    <a:chOff x="755576" y="2499742"/>
                    <a:chExt cx="2016224" cy="1800200"/>
                  </a:xfrm>
                </p:grpSpPr>
                <p:cxnSp>
                  <p:nvCxnSpPr>
                    <p:cNvPr id="48" name="直接箭头连接符 47"/>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6" name="TextBox 8"/>
                  <p:cNvSpPr txBox="1"/>
                  <p:nvPr/>
                </p:nvSpPr>
                <p:spPr>
                  <a:xfrm>
                    <a:off x="2176976" y="2906377"/>
                    <a:ext cx="1005403"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质能成本</a:t>
                    </a:r>
                  </a:p>
                </p:txBody>
              </p:sp>
              <p:sp>
                <p:nvSpPr>
                  <p:cNvPr id="47" name="TextBox 8"/>
                  <p:cNvSpPr txBox="1"/>
                  <p:nvPr/>
                </p:nvSpPr>
                <p:spPr>
                  <a:xfrm>
                    <a:off x="1075344" y="2740488"/>
                    <a:ext cx="1005403"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关系收益</a:t>
                    </a:r>
                  </a:p>
                </p:txBody>
              </p:sp>
            </p:grpSp>
            <p:sp>
              <p:nvSpPr>
                <p:cNvPr id="40" name="任意多边形 39"/>
                <p:cNvSpPr/>
                <p:nvPr/>
              </p:nvSpPr>
              <p:spPr>
                <a:xfrm>
                  <a:off x="5444197" y="3359313"/>
                  <a:ext cx="1695157" cy="408819"/>
                </a:xfrm>
                <a:custGeom>
                  <a:avLst/>
                  <a:gdLst>
                    <a:gd name="connsiteX0" fmla="*/ 0 w 1695157"/>
                    <a:gd name="connsiteY0" fmla="*/ 407964 h 408819"/>
                    <a:gd name="connsiteX1" fmla="*/ 829994 w 1695157"/>
                    <a:gd name="connsiteY1" fmla="*/ 344659 h 408819"/>
                    <a:gd name="connsiteX2" fmla="*/ 1695157 w 1695157"/>
                    <a:gd name="connsiteY2" fmla="*/ 0 h 408819"/>
                    <a:gd name="connsiteX3" fmla="*/ 1695157 w 1695157"/>
                    <a:gd name="connsiteY3" fmla="*/ 0 h 408819"/>
                  </a:gdLst>
                  <a:ahLst/>
                  <a:cxnLst>
                    <a:cxn ang="0">
                      <a:pos x="connsiteX0" y="connsiteY0"/>
                    </a:cxn>
                    <a:cxn ang="0">
                      <a:pos x="connsiteX1" y="connsiteY1"/>
                    </a:cxn>
                    <a:cxn ang="0">
                      <a:pos x="connsiteX2" y="connsiteY2"/>
                    </a:cxn>
                    <a:cxn ang="0">
                      <a:pos x="connsiteX3" y="connsiteY3"/>
                    </a:cxn>
                  </a:cxnLst>
                  <a:rect l="l" t="t" r="r" b="b"/>
                  <a:pathLst>
                    <a:path w="1695157" h="408819">
                      <a:moveTo>
                        <a:pt x="0" y="407964"/>
                      </a:moveTo>
                      <a:cubicBezTo>
                        <a:pt x="273734" y="410308"/>
                        <a:pt x="547468" y="412653"/>
                        <a:pt x="829994" y="344659"/>
                      </a:cubicBezTo>
                      <a:cubicBezTo>
                        <a:pt x="1112520" y="276665"/>
                        <a:pt x="1695157" y="0"/>
                        <a:pt x="1695157" y="0"/>
                      </a:cubicBezTo>
                      <a:lnTo>
                        <a:pt x="1695157"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41" name="任意多边形 40"/>
                <p:cNvSpPr/>
                <p:nvPr/>
              </p:nvSpPr>
              <p:spPr>
                <a:xfrm>
                  <a:off x="5444197" y="2940148"/>
                  <a:ext cx="1125415" cy="1385667"/>
                </a:xfrm>
                <a:custGeom>
                  <a:avLst/>
                  <a:gdLst>
                    <a:gd name="connsiteX0" fmla="*/ 0 w 1125415"/>
                    <a:gd name="connsiteY0" fmla="*/ 1385667 h 1385667"/>
                    <a:gd name="connsiteX1" fmla="*/ 661181 w 1125415"/>
                    <a:gd name="connsiteY1" fmla="*/ 1125415 h 1385667"/>
                    <a:gd name="connsiteX2" fmla="*/ 1125415 w 1125415"/>
                    <a:gd name="connsiteY2" fmla="*/ 0 h 1385667"/>
                    <a:gd name="connsiteX3" fmla="*/ 1125415 w 1125415"/>
                    <a:gd name="connsiteY3" fmla="*/ 0 h 1385667"/>
                  </a:gdLst>
                  <a:ahLst/>
                  <a:cxnLst>
                    <a:cxn ang="0">
                      <a:pos x="connsiteX0" y="connsiteY0"/>
                    </a:cxn>
                    <a:cxn ang="0">
                      <a:pos x="connsiteX1" y="connsiteY1"/>
                    </a:cxn>
                    <a:cxn ang="0">
                      <a:pos x="connsiteX2" y="connsiteY2"/>
                    </a:cxn>
                    <a:cxn ang="0">
                      <a:pos x="connsiteX3" y="connsiteY3"/>
                    </a:cxn>
                  </a:cxnLst>
                  <a:rect l="l" t="t" r="r" b="b"/>
                  <a:pathLst>
                    <a:path w="1125415" h="1385667">
                      <a:moveTo>
                        <a:pt x="0" y="1385667"/>
                      </a:moveTo>
                      <a:cubicBezTo>
                        <a:pt x="236806" y="1371013"/>
                        <a:pt x="473612" y="1356359"/>
                        <a:pt x="661181" y="1125415"/>
                      </a:cubicBezTo>
                      <a:cubicBezTo>
                        <a:pt x="848750" y="894471"/>
                        <a:pt x="1125415" y="0"/>
                        <a:pt x="1125415" y="0"/>
                      </a:cubicBezTo>
                      <a:lnTo>
                        <a:pt x="1125415" y="0"/>
                      </a:lnTo>
                    </a:path>
                  </a:pathLst>
                </a:custGeom>
                <a:ln>
                  <a:solidFill>
                    <a:srgbClr val="0066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42" name="文本框 41"/>
                <p:cNvSpPr txBox="1"/>
                <p:nvPr/>
              </p:nvSpPr>
              <p:spPr>
                <a:xfrm>
                  <a:off x="6569612" y="4405922"/>
                  <a:ext cx="595035" cy="338554"/>
                </a:xfrm>
                <a:prstGeom prst="rect">
                  <a:avLst/>
                </a:prstGeom>
                <a:noFill/>
              </p:spPr>
              <p:txBody>
                <a:bodyPr wrap="none" rtlCol="0">
                  <a:spAutoFit/>
                </a:bodyPr>
                <a:lstStyle/>
                <a:p>
                  <a:r>
                    <a:rPr lang="zh-CN" altLang="en-US" sz="1600" b="1" dirty="0">
                      <a:latin typeface="幼圆" panose="02010509060101010101" pitchFamily="49" charset="-122"/>
                      <a:ea typeface="幼圆" panose="02010509060101010101" pitchFamily="49" charset="-122"/>
                      <a:cs typeface="Arial Black" panose="020B0A04020102020204" pitchFamily="34" charset="0"/>
                    </a:rPr>
                    <a:t>规模</a:t>
                  </a:r>
                </a:p>
              </p:txBody>
            </p:sp>
            <p:sp>
              <p:nvSpPr>
                <p:cNvPr id="43" name="文本框 42"/>
                <p:cNvSpPr txBox="1"/>
                <p:nvPr/>
              </p:nvSpPr>
              <p:spPr>
                <a:xfrm>
                  <a:off x="4905232" y="2686563"/>
                  <a:ext cx="391454" cy="584775"/>
                </a:xfrm>
                <a:prstGeom prst="rect">
                  <a:avLst/>
                </a:prstGeom>
                <a:noFill/>
              </p:spPr>
              <p:txBody>
                <a:bodyPr wrap="none" rtlCol="0">
                  <a:spAutoFit/>
                </a:bodyPr>
                <a:lstStyle/>
                <a:p>
                  <a:r>
                    <a:rPr lang="zh-CN" altLang="en-US" sz="1600" b="1" dirty="0">
                      <a:latin typeface="幼圆" panose="02010509060101010101" pitchFamily="49" charset="-122"/>
                      <a:ea typeface="幼圆" panose="02010509060101010101" pitchFamily="49" charset="-122"/>
                      <a:cs typeface="Arial Black" panose="020B0A04020102020204" pitchFamily="34" charset="0"/>
                    </a:rPr>
                    <a:t>效</a:t>
                  </a:r>
                  <a:endParaRPr lang="en-US" altLang="zh-CN" sz="1600" b="1" dirty="0">
                    <a:latin typeface="幼圆" panose="02010509060101010101" pitchFamily="49" charset="-122"/>
                    <a:ea typeface="幼圆" panose="02010509060101010101" pitchFamily="49" charset="-122"/>
                    <a:cs typeface="Arial Black" panose="020B0A04020102020204" pitchFamily="34" charset="0"/>
                  </a:endParaRPr>
                </a:p>
                <a:p>
                  <a:r>
                    <a:rPr lang="zh-CN" altLang="en-US" sz="1600" b="1" dirty="0">
                      <a:latin typeface="幼圆" panose="02010509060101010101" pitchFamily="49" charset="-122"/>
                      <a:ea typeface="幼圆" panose="02010509060101010101" pitchFamily="49" charset="-122"/>
                      <a:cs typeface="Arial Black" panose="020B0A04020102020204" pitchFamily="34" charset="0"/>
                    </a:rPr>
                    <a:t>益</a:t>
                  </a:r>
                  <a:endParaRPr lang="en-US" altLang="zh-CN" sz="1600" b="1" dirty="0">
                    <a:latin typeface="幼圆" panose="02010509060101010101" pitchFamily="49" charset="-122"/>
                    <a:ea typeface="幼圆" panose="02010509060101010101" pitchFamily="49" charset="-122"/>
                    <a:cs typeface="Arial Black" panose="020B0A04020102020204" pitchFamily="34" charset="0"/>
                  </a:endParaRPr>
                </a:p>
              </p:txBody>
            </p:sp>
            <p:cxnSp>
              <p:nvCxnSpPr>
                <p:cNvPr id="44" name="直接连接符 43"/>
                <p:cNvCxnSpPr/>
                <p:nvPr/>
              </p:nvCxnSpPr>
              <p:spPr>
                <a:xfrm>
                  <a:off x="6291775" y="3768132"/>
                  <a:ext cx="0" cy="67582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6405090" y="3939413"/>
                <a:ext cx="800219"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临界点</a:t>
                </a:r>
              </a:p>
            </p:txBody>
          </p:sp>
          <p:sp>
            <p:nvSpPr>
              <p:cNvPr id="38" name="椭圆 37"/>
              <p:cNvSpPr/>
              <p:nvPr/>
            </p:nvSpPr>
            <p:spPr>
              <a:xfrm>
                <a:off x="6323656" y="3921027"/>
                <a:ext cx="144016" cy="144016"/>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34" name="文本框 33"/>
            <p:cNvSpPr txBox="1"/>
            <p:nvPr/>
          </p:nvSpPr>
          <p:spPr>
            <a:xfrm>
              <a:off x="6321756" y="2933475"/>
              <a:ext cx="364202"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V</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5" name="文本框 34"/>
            <p:cNvSpPr txBox="1"/>
            <p:nvPr/>
          </p:nvSpPr>
          <p:spPr>
            <a:xfrm>
              <a:off x="7121443" y="4682776"/>
              <a:ext cx="377026"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a:t>
              </a: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grpSp>
      <p:cxnSp>
        <p:nvCxnSpPr>
          <p:cNvPr id="50" name="直接箭头连接符 49"/>
          <p:cNvCxnSpPr>
            <a:stCxn id="9" idx="3"/>
          </p:cNvCxnSpPr>
          <p:nvPr/>
        </p:nvCxnSpPr>
        <p:spPr>
          <a:xfrm>
            <a:off x="4264205" y="2887870"/>
            <a:ext cx="2035987" cy="1033157"/>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1" name="直接箭头连接符 50"/>
          <p:cNvCxnSpPr>
            <a:stCxn id="23" idx="3"/>
          </p:cNvCxnSpPr>
          <p:nvPr/>
        </p:nvCxnSpPr>
        <p:spPr>
          <a:xfrm>
            <a:off x="4036944" y="3585646"/>
            <a:ext cx="2413123" cy="112974"/>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cxnSp>
        <p:nvCxnSpPr>
          <p:cNvPr id="54" name="直接箭头连接符 53"/>
          <p:cNvCxnSpPr>
            <a:stCxn id="26" idx="3"/>
          </p:cNvCxnSpPr>
          <p:nvPr/>
        </p:nvCxnSpPr>
        <p:spPr>
          <a:xfrm flipV="1">
            <a:off x="4036944" y="3254114"/>
            <a:ext cx="2569127" cy="989285"/>
          </a:xfrm>
          <a:prstGeom prst="straightConnector1">
            <a:avLst/>
          </a:prstGeom>
          <a:ln>
            <a:prstDash val="dash"/>
            <a:tailEnd type="triangle"/>
          </a:ln>
        </p:spPr>
        <p:style>
          <a:lnRef idx="1">
            <a:schemeClr val="accent2"/>
          </a:lnRef>
          <a:fillRef idx="0">
            <a:schemeClr val="accent2"/>
          </a:fillRef>
          <a:effectRef idx="0">
            <a:schemeClr val="accent2"/>
          </a:effectRef>
          <a:fontRef idx="minor">
            <a:schemeClr val="tx1"/>
          </a:fontRef>
        </p:style>
      </p:cxnSp>
      <p:sp>
        <p:nvSpPr>
          <p:cNvPr id="64" name="矩形 63"/>
          <p:cNvSpPr/>
          <p:nvPr/>
        </p:nvSpPr>
        <p:spPr>
          <a:xfrm>
            <a:off x="341437" y="4626419"/>
            <a:ext cx="4801314" cy="461665"/>
          </a:xfrm>
          <a:prstGeom prst="rect">
            <a:avLst/>
          </a:prstGeom>
        </p:spPr>
        <p:txBody>
          <a:bodyPr wrap="none">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互联网企业砸钱？打造无边界系统</a:t>
            </a:r>
          </a:p>
        </p:txBody>
      </p:sp>
      <p:pic>
        <p:nvPicPr>
          <p:cNvPr id="4" name="图片 3"/>
          <p:cNvPicPr>
            <a:picLocks noChangeAspect="1"/>
          </p:cNvPicPr>
          <p:nvPr/>
        </p:nvPicPr>
        <p:blipFill>
          <a:blip r:embed="rId4" cstate="screen"/>
          <a:stretch>
            <a:fillRect/>
          </a:stretch>
        </p:blipFill>
        <p:spPr>
          <a:xfrm>
            <a:off x="4917793" y="1077963"/>
            <a:ext cx="1317465" cy="1321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p:cNvSpPr txBox="1"/>
          <p:nvPr/>
        </p:nvSpPr>
        <p:spPr>
          <a:xfrm>
            <a:off x="4678332" y="2364131"/>
            <a:ext cx="1723550" cy="369332"/>
          </a:xfrm>
          <a:prstGeom prst="rect">
            <a:avLst/>
          </a:prstGeom>
          <a:noFill/>
        </p:spPr>
        <p:txBody>
          <a:bodyPr wrap="none" rtlCol="0">
            <a:spAutoFit/>
          </a:bodyPr>
          <a:lstStyle/>
          <a:p>
            <a:pPr algn="ctr"/>
            <a:r>
              <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1000</a:t>
            </a: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个粉丝论</a:t>
            </a:r>
          </a:p>
        </p:txBody>
      </p:sp>
      <p:sp>
        <p:nvSpPr>
          <p:cNvPr id="6" name="文本框 5"/>
          <p:cNvSpPr txBox="1"/>
          <p:nvPr/>
        </p:nvSpPr>
        <p:spPr>
          <a:xfrm>
            <a:off x="6339545" y="922516"/>
            <a:ext cx="800219" cy="338554"/>
          </a:xfrm>
          <a:prstGeom prst="rect">
            <a:avLst/>
          </a:prstGeom>
          <a:noFill/>
        </p:spPr>
        <p:txBody>
          <a:bodyPr wrap="none" rtlCol="0">
            <a:spAutoFit/>
          </a:bodyPr>
          <a:lstStyle/>
          <a:p>
            <a:r>
              <a:rPr lang="zh-CN" altLang="en-US" sz="1600" dirty="0">
                <a:solidFill>
                  <a:schemeClr val="bg1"/>
                </a:solidFill>
                <a:latin typeface="幼圆" panose="02010509060101010101" pitchFamily="49" charset="-122"/>
                <a:ea typeface="幼圆" panose="02010509060101010101" pitchFamily="49" charset="-122"/>
                <a:cs typeface="Arial Black" panose="020B0A04020102020204" pitchFamily="34" charset="0"/>
              </a:rPr>
              <a:t>孙正义</a:t>
            </a:r>
          </a:p>
        </p:txBody>
      </p:sp>
      <p:sp>
        <p:nvSpPr>
          <p:cNvPr id="52" name="文本框 51"/>
          <p:cNvSpPr txBox="1"/>
          <p:nvPr/>
        </p:nvSpPr>
        <p:spPr>
          <a:xfrm>
            <a:off x="5290953" y="2055011"/>
            <a:ext cx="1005403" cy="338554"/>
          </a:xfrm>
          <a:prstGeom prst="rect">
            <a:avLst/>
          </a:prstGeom>
          <a:noFill/>
        </p:spPr>
        <p:txBody>
          <a:bodyPr wrap="none" rtlCol="0">
            <a:spAutoFit/>
          </a:bodyPr>
          <a:lstStyle/>
          <a:p>
            <a:r>
              <a:rPr lang="zh-CN" altLang="en-US" sz="1600" dirty="0">
                <a:effectLst>
                  <a:glow rad="431800">
                    <a:schemeClr val="bg1">
                      <a:alpha val="61000"/>
                    </a:schemeClr>
                  </a:glow>
                </a:effectLst>
                <a:latin typeface="幼圆" panose="02010509060101010101" pitchFamily="49" charset="-122"/>
                <a:ea typeface="幼圆" panose="02010509060101010101" pitchFamily="49" charset="-122"/>
                <a:cs typeface="Arial Black" panose="020B0A04020102020204" pitchFamily="34" charset="0"/>
              </a:rPr>
              <a:t>凯文凯利</a:t>
            </a:r>
          </a:p>
        </p:txBody>
      </p:sp>
      <p:sp>
        <p:nvSpPr>
          <p:cNvPr id="53" name="文本框 52"/>
          <p:cNvSpPr txBox="1"/>
          <p:nvPr/>
        </p:nvSpPr>
        <p:spPr>
          <a:xfrm>
            <a:off x="4724805" y="2365594"/>
            <a:ext cx="1725261" cy="408623"/>
          </a:xfrm>
          <a:prstGeom prst="wedgeRoundRectCallout">
            <a:avLst>
              <a:gd name="adj1" fmla="val -71989"/>
              <a:gd name="adj2" fmla="val 65071"/>
              <a:gd name="adj3" fmla="val 16667"/>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0" name="文本框 9"/>
          <p:cNvSpPr txBox="1"/>
          <p:nvPr/>
        </p:nvSpPr>
        <p:spPr>
          <a:xfrm>
            <a:off x="3228403" y="809972"/>
            <a:ext cx="1569660" cy="369332"/>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zh-CN" altLang="en-US" b="1" dirty="0">
                <a:latin typeface="幼圆" panose="02010509060101010101" pitchFamily="49" charset="-122"/>
                <a:ea typeface="幼圆" panose="02010509060101010101" pitchFamily="49" charset="-122"/>
                <a:cs typeface="Arial Black" panose="020B0A04020102020204" pitchFamily="34" charset="0"/>
              </a:rPr>
              <a:t>梅特卡夫定律</a:t>
            </a:r>
          </a:p>
        </p:txBody>
      </p:sp>
      <p:pic>
        <p:nvPicPr>
          <p:cNvPr id="56" name="图片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303" y="1232169"/>
            <a:ext cx="2741023" cy="7268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11560" y="636081"/>
            <a:ext cx="2236510" cy="584775"/>
          </a:xfrm>
          <a:prstGeom prst="rect">
            <a:avLst/>
          </a:prstGeom>
          <a:noFill/>
          <a:ln w="3175">
            <a:solidFill>
              <a:srgbClr val="C00000"/>
            </a:solidFill>
          </a:ln>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无边界系统</a:t>
            </a:r>
          </a:p>
        </p:txBody>
      </p:sp>
      <p:sp>
        <p:nvSpPr>
          <p:cNvPr id="18" name="矩形 17"/>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a:t>
            </a:r>
          </a:p>
        </p:txBody>
      </p:sp>
      <p:sp>
        <p:nvSpPr>
          <p:cNvPr id="2" name="矩形 1"/>
          <p:cNvSpPr/>
          <p:nvPr/>
        </p:nvSpPr>
        <p:spPr>
          <a:xfrm>
            <a:off x="467544" y="1491630"/>
            <a:ext cx="3865073" cy="2246769"/>
          </a:xfrm>
          <a:prstGeom prst="rect">
            <a:avLst/>
          </a:prstGeom>
        </p:spPr>
        <p:txBody>
          <a:bodyPr wrap="square">
            <a:spAutoFit/>
          </a:bodyPr>
          <a:lstStyle/>
          <a:p>
            <a:r>
              <a:rPr lang="zh-CN" altLang="en-US" sz="3200" dirty="0">
                <a:solidFill>
                  <a:srgbClr val="FFC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无边界系统自组织！</a:t>
            </a:r>
          </a:p>
          <a:p>
            <a:pPr marL="467995"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系统遵守</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消耗最低原则</a:t>
            </a:r>
            <a:r>
              <a:rPr lang="zh-CN" altLang="en-US" dirty="0">
                <a:latin typeface="幼圆" panose="02010509060101010101" pitchFamily="49" charset="-122"/>
                <a:ea typeface="幼圆" panose="02010509060101010101" pitchFamily="49" charset="-122"/>
                <a:cs typeface="Arial Black" panose="020B0A04020102020204" pitchFamily="34" charset="0"/>
              </a:rPr>
              <a:t>，即最大可能地降低获取资源的成本，亦即趋于高效。</a:t>
            </a:r>
          </a:p>
          <a:p>
            <a:pPr marL="467995"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cs typeface="Arial Black" panose="020B0A04020102020204" pitchFamily="34" charset="0"/>
              </a:rPr>
              <a:t>系统的自组织力与外部组织力的抗衡确定了系统的边界，而</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成本对比关系</a:t>
            </a:r>
            <a:r>
              <a:rPr lang="zh-CN" altLang="en-US" dirty="0">
                <a:latin typeface="幼圆" panose="02010509060101010101" pitchFamily="49" charset="-122"/>
                <a:ea typeface="幼圆" panose="02010509060101010101" pitchFamily="49" charset="-122"/>
                <a:cs typeface="Arial Black" panose="020B0A04020102020204" pitchFamily="34" charset="0"/>
              </a:rPr>
              <a:t>是关键。</a:t>
            </a:r>
          </a:p>
        </p:txBody>
      </p:sp>
      <p:pic>
        <p:nvPicPr>
          <p:cNvPr id="6" name="图片 5"/>
          <p:cNvPicPr>
            <a:picLocks noChangeAspect="1"/>
          </p:cNvPicPr>
          <p:nvPr/>
        </p:nvPicPr>
        <p:blipFill>
          <a:blip r:embed="rId2" cstate="screen"/>
          <a:stretch>
            <a:fillRect/>
          </a:stretch>
        </p:blipFill>
        <p:spPr>
          <a:xfrm>
            <a:off x="4846411" y="270112"/>
            <a:ext cx="2619573" cy="178131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4" name="组合 13"/>
          <p:cNvGrpSpPr/>
          <p:nvPr/>
        </p:nvGrpSpPr>
        <p:grpSpPr>
          <a:xfrm>
            <a:off x="5004048" y="2019493"/>
            <a:ext cx="2574701" cy="1632377"/>
            <a:chOff x="5004048" y="1707654"/>
            <a:chExt cx="2574701" cy="1632377"/>
          </a:xfrm>
        </p:grpSpPr>
        <p:sp>
          <p:nvSpPr>
            <p:cNvPr id="12" name="矩形 11"/>
            <p:cNvSpPr/>
            <p:nvPr/>
          </p:nvSpPr>
          <p:spPr>
            <a:xfrm>
              <a:off x="5004048" y="2139702"/>
              <a:ext cx="2574701" cy="1200329"/>
            </a:xfrm>
            <a:prstGeom prst="rect">
              <a:avLst/>
            </a:prstGeom>
            <a:ln w="3175">
              <a:solidFill>
                <a:schemeClr val="tx1"/>
              </a:solidFill>
            </a:ln>
          </p:spPr>
          <p:txBody>
            <a:bodyPr wrap="square">
              <a:spAutoFit/>
            </a:bodyPr>
            <a:lstStyle/>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无边界系统内，各成员按照</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吸引子</a:t>
              </a:r>
              <a:r>
                <a:rPr lang="zh-CN" altLang="en-US" dirty="0">
                  <a:latin typeface="幼圆" panose="02010509060101010101" pitchFamily="49" charset="-122"/>
                  <a:ea typeface="幼圆" panose="02010509060101010101" pitchFamily="49" charset="-122"/>
                  <a:cs typeface="Arial Black" panose="020B0A04020102020204" pitchFamily="34" charset="0"/>
                </a:rPr>
                <a:t>指引的方向，基于统一的平台和环境，</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a:t>
              </a:r>
              <a:r>
                <a:rPr lang="zh-CN" altLang="en-US" dirty="0">
                  <a:latin typeface="幼圆" panose="02010509060101010101" pitchFamily="49" charset="-122"/>
                  <a:ea typeface="幼圆" panose="02010509060101010101" pitchFamily="49" charset="-122"/>
                  <a:cs typeface="Arial Black" panose="020B0A04020102020204" pitchFamily="34" charset="0"/>
                </a:rPr>
                <a:t>十分高效。</a:t>
              </a:r>
            </a:p>
          </p:txBody>
        </p:sp>
        <p:sp>
          <p:nvSpPr>
            <p:cNvPr id="13" name="文本框 12"/>
            <p:cNvSpPr txBox="1"/>
            <p:nvPr/>
          </p:nvSpPr>
          <p:spPr>
            <a:xfrm>
              <a:off x="5737400" y="1707654"/>
              <a:ext cx="1107997" cy="461665"/>
            </a:xfrm>
            <a:prstGeom prst="rect">
              <a:avLst/>
            </a:prstGeom>
            <a:noFill/>
          </p:spPr>
          <p:txBody>
            <a:bodyPr wrap="none" rtlCol="0">
              <a:spAutoFit/>
            </a:bodyPr>
            <a:lstStyle/>
            <a:p>
              <a:pPr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a:t>
              </a:r>
            </a:p>
          </p:txBody>
        </p:sp>
      </p:grpSp>
      <p:sp>
        <p:nvSpPr>
          <p:cNvPr id="15" name="右大括号 14"/>
          <p:cNvSpPr/>
          <p:nvPr/>
        </p:nvSpPr>
        <p:spPr>
          <a:xfrm>
            <a:off x="4427984" y="2067694"/>
            <a:ext cx="288032" cy="1800200"/>
          </a:xfrm>
          <a:prstGeom prst="rightBrace">
            <a:avLst>
              <a:gd name="adj1" fmla="val 42522"/>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nvGrpSpPr>
          <p:cNvPr id="25" name="组合 24"/>
          <p:cNvGrpSpPr/>
          <p:nvPr/>
        </p:nvGrpSpPr>
        <p:grpSpPr>
          <a:xfrm>
            <a:off x="395536" y="3976375"/>
            <a:ext cx="7200800" cy="940767"/>
            <a:chOff x="611560" y="3976375"/>
            <a:chExt cx="7200800" cy="940767"/>
          </a:xfrm>
        </p:grpSpPr>
        <p:pic>
          <p:nvPicPr>
            <p:cNvPr id="16" name="图片 15"/>
            <p:cNvPicPr>
              <a:picLocks noChangeAspect="1"/>
            </p:cNvPicPr>
            <p:nvPr/>
          </p:nvPicPr>
          <p:blipFill rotWithShape="1">
            <a:blip r:embed="rId3" cstate="screen"/>
            <a:srcRect/>
            <a:stretch>
              <a:fillRect/>
            </a:stretch>
          </p:blipFill>
          <p:spPr>
            <a:xfrm>
              <a:off x="611560" y="3981037"/>
              <a:ext cx="3456384" cy="936105"/>
            </a:xfrm>
            <a:prstGeom prst="rect">
              <a:avLst/>
            </a:prstGeom>
          </p:spPr>
        </p:pic>
        <p:pic>
          <p:nvPicPr>
            <p:cNvPr id="21" name="图片 20"/>
            <p:cNvPicPr>
              <a:picLocks noChangeAspect="1"/>
            </p:cNvPicPr>
            <p:nvPr/>
          </p:nvPicPr>
          <p:blipFill rotWithShape="1">
            <a:blip r:embed="rId4" cstate="screen"/>
            <a:srcRect/>
            <a:stretch>
              <a:fillRect/>
            </a:stretch>
          </p:blipFill>
          <p:spPr>
            <a:xfrm>
              <a:off x="3923928" y="4011545"/>
              <a:ext cx="721269" cy="792088"/>
            </a:xfrm>
            <a:prstGeom prst="rect">
              <a:avLst/>
            </a:prstGeom>
          </p:spPr>
        </p:pic>
        <p:sp>
          <p:nvSpPr>
            <p:cNvPr id="22" name="文本框 21"/>
            <p:cNvSpPr txBox="1"/>
            <p:nvPr/>
          </p:nvSpPr>
          <p:spPr>
            <a:xfrm>
              <a:off x="4693251" y="4208770"/>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成功的无边界系统</a:t>
              </a:r>
            </a:p>
          </p:txBody>
        </p:sp>
        <p:sp>
          <p:nvSpPr>
            <p:cNvPr id="24" name="矩形 23"/>
            <p:cNvSpPr/>
            <p:nvPr/>
          </p:nvSpPr>
          <p:spPr>
            <a:xfrm>
              <a:off x="683568" y="3976375"/>
              <a:ext cx="7128792" cy="899631"/>
            </a:xfrm>
            <a:prstGeom prst="rect">
              <a:avLst/>
            </a:prstGeom>
            <a:noFill/>
            <a:ln w="31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7923" y="2283718"/>
            <a:ext cx="39624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8028384" y="0"/>
            <a:ext cx="1115616" cy="5143500"/>
          </a:xfrm>
          <a:prstGeom prst="rect">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自我实现原理</a:t>
            </a:r>
          </a:p>
        </p:txBody>
      </p:sp>
      <p:grpSp>
        <p:nvGrpSpPr>
          <p:cNvPr id="5" name="组合 4"/>
          <p:cNvGrpSpPr/>
          <p:nvPr/>
        </p:nvGrpSpPr>
        <p:grpSpPr>
          <a:xfrm>
            <a:off x="302896" y="1131590"/>
            <a:ext cx="1028744" cy="1274658"/>
            <a:chOff x="107505" y="1275606"/>
            <a:chExt cx="1028744" cy="1274658"/>
          </a:xfrm>
        </p:grpSpPr>
        <p:pic>
          <p:nvPicPr>
            <p:cNvPr id="1026" name="Picture 2"/>
            <p:cNvPicPr>
              <a:picLocks noChangeAspect="1" noChangeArrowheads="1"/>
            </p:cNvPicPr>
            <p:nvPr/>
          </p:nvPicPr>
          <p:blipFill>
            <a:blip r:embed="rId3" cstate="screen"/>
            <a:srcRect/>
            <a:stretch>
              <a:fillRect/>
            </a:stretch>
          </p:blipFill>
          <p:spPr bwMode="auto">
            <a:xfrm>
              <a:off x="107505" y="1275606"/>
              <a:ext cx="1028744"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4072" y="2211710"/>
              <a:ext cx="800219"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马斯洛</a:t>
              </a:r>
            </a:p>
          </p:txBody>
        </p:sp>
      </p:grpSp>
      <p:sp>
        <p:nvSpPr>
          <p:cNvPr id="6" name="TextBox 5"/>
          <p:cNvSpPr txBox="1"/>
          <p:nvPr/>
        </p:nvSpPr>
        <p:spPr>
          <a:xfrm>
            <a:off x="1244823" y="1419622"/>
            <a:ext cx="2031326"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五层次需求论</a:t>
            </a:r>
          </a:p>
        </p:txBody>
      </p:sp>
      <p:sp>
        <p:nvSpPr>
          <p:cNvPr id="7" name="矩形 6"/>
          <p:cNvSpPr/>
          <p:nvPr/>
        </p:nvSpPr>
        <p:spPr>
          <a:xfrm>
            <a:off x="4392488" y="1131590"/>
            <a:ext cx="3203848" cy="3477875"/>
          </a:xfrm>
          <a:prstGeom prst="rect">
            <a:avLst/>
          </a:prstGeom>
          <a:ln>
            <a:solidFill>
              <a:schemeClr val="accent1"/>
            </a:solidFill>
          </a:ln>
        </p:spPr>
        <p:txBody>
          <a:bodyPr wrap="square">
            <a:spAutoFit/>
          </a:bodyPr>
          <a:lstStyle/>
          <a:p>
            <a:pPr algn="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蚂蚁们，在自我实现。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蜜蜂们，在自我实现。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秧苗，在自我实现。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森林，在自我实现。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山川，在自我实现。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地球，在自我实现。</a:t>
            </a:r>
          </a:p>
          <a:p>
            <a:pPr algn="r"/>
            <a:r>
              <a:rPr lang="zh-CN" altLang="en-US" dirty="0">
                <a:latin typeface="幼圆" panose="02010509060101010101" pitchFamily="49" charset="-122"/>
                <a:ea typeface="幼圆" panose="02010509060101010101" pitchFamily="49" charset="-122"/>
                <a:cs typeface="Arial Black" panose="020B0A04020102020204" pitchFamily="34" charset="0"/>
              </a:rPr>
              <a:t>宇宙，在自我实现。</a:t>
            </a:r>
          </a:p>
          <a:p>
            <a:pPr algn="r"/>
            <a:endParaRPr lang="zh-CN" altLang="en-US"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系统的自我实现</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sz="1600" dirty="0">
                <a:latin typeface="Arial Black" panose="020B0A04020102020204" pitchFamily="34" charset="0"/>
                <a:ea typeface="幼圆" panose="02010509060101010101" pitchFamily="49" charset="-122"/>
                <a:cs typeface="Arial Black" panose="020B0A04020102020204" pitchFamily="34" charset="0"/>
              </a:rPr>
              <a:t>（</a:t>
            </a:r>
            <a:r>
              <a:rPr lang="en-US" altLang="zh-CN" sz="1600" dirty="0">
                <a:latin typeface="Arial Black" panose="020B0A04020102020204" pitchFamily="34" charset="0"/>
                <a:ea typeface="幼圆" panose="02010509060101010101" pitchFamily="49" charset="-122"/>
                <a:cs typeface="Arial Black" panose="020B0A04020102020204" pitchFamily="34" charset="0"/>
              </a:rPr>
              <a:t>System’s Self-realization</a:t>
            </a:r>
            <a:r>
              <a:rPr lang="zh-CN" altLang="en-US" sz="1600" dirty="0">
                <a:latin typeface="Arial Black" panose="020B0A04020102020204" pitchFamily="34" charset="0"/>
                <a:ea typeface="幼圆" panose="02010509060101010101" pitchFamily="49" charset="-122"/>
                <a:cs typeface="Arial Black" panose="020B0A04020102020204" pitchFamily="34" charset="0"/>
              </a:rPr>
              <a:t>）</a:t>
            </a:r>
            <a:endParaRPr lang="en-US" altLang="zh-CN" sz="1600" dirty="0">
              <a:latin typeface="Arial Black" panose="020B0A04020102020204" pitchFamily="34" charset="0"/>
              <a:ea typeface="幼圆" panose="02010509060101010101" pitchFamily="49" charset="-122"/>
              <a:cs typeface="Arial Black" panose="020B0A04020102020204" pitchFamily="34" charset="0"/>
            </a:endParaRPr>
          </a:p>
          <a:p>
            <a:pPr algn="r"/>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sp>
        <p:nvSpPr>
          <p:cNvPr id="13" name="文本框 12">
            <a:hlinkClick r:id="rId4" action="ppaction://hlinksldjump"/>
          </p:cNvPr>
          <p:cNvSpPr txBox="1"/>
          <p:nvPr/>
        </p:nvSpPr>
        <p:spPr>
          <a:xfrm>
            <a:off x="6343507" y="371139"/>
            <a:ext cx="94330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BSV3ZWSX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1" name="TextBox 1"/>
          <p:cNvSpPr txBox="1"/>
          <p:nvPr/>
        </p:nvSpPr>
        <p:spPr>
          <a:xfrm>
            <a:off x="378791" y="248029"/>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系统自我实现原理</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自我实现原理</a:t>
            </a:r>
          </a:p>
        </p:txBody>
      </p:sp>
      <p:sp>
        <p:nvSpPr>
          <p:cNvPr id="3" name="TextBox 2"/>
          <p:cNvSpPr txBox="1"/>
          <p:nvPr/>
        </p:nvSpPr>
        <p:spPr>
          <a:xfrm>
            <a:off x="611560" y="771550"/>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系统自我实现原理</a:t>
            </a:r>
          </a:p>
        </p:txBody>
      </p:sp>
      <p:pic>
        <p:nvPicPr>
          <p:cNvPr id="2050" name="Picture 2"/>
          <p:cNvPicPr>
            <a:picLocks noChangeAspect="1" noChangeArrowheads="1"/>
          </p:cNvPicPr>
          <p:nvPr/>
        </p:nvPicPr>
        <p:blipFill>
          <a:blip r:embed="rId2" cstate="screen"/>
          <a:srcRect/>
          <a:stretch>
            <a:fillRect/>
          </a:stretch>
        </p:blipFill>
        <p:spPr bwMode="auto">
          <a:xfrm>
            <a:off x="395536" y="1491630"/>
            <a:ext cx="922904" cy="9401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35160" y="2461108"/>
            <a:ext cx="800219"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叔本华</a:t>
            </a:r>
          </a:p>
        </p:txBody>
      </p:sp>
      <p:sp>
        <p:nvSpPr>
          <p:cNvPr id="5" name="矩形 4"/>
          <p:cNvSpPr/>
          <p:nvPr/>
        </p:nvSpPr>
        <p:spPr>
          <a:xfrm>
            <a:off x="1475657" y="1457059"/>
            <a:ext cx="3240359" cy="1600438"/>
          </a:xfrm>
          <a:prstGeom prst="rect">
            <a:avLst/>
          </a:prstGeom>
          <a:ln>
            <a:solidFill>
              <a:schemeClr val="accent1"/>
            </a:solidFill>
          </a:ln>
        </p:spPr>
        <p:txBody>
          <a:bodyPr wrap="square">
            <a:spAutoFit/>
          </a:bodyPr>
          <a:lstStyle/>
          <a:p>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作为意志和表象的世界</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意志</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是世界的本质。</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一切的一切都有意志。</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自然界非生命体也有意志 </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自然规律。</a:t>
            </a:r>
          </a:p>
        </p:txBody>
      </p:sp>
      <p:pic>
        <p:nvPicPr>
          <p:cNvPr id="2051" name="Picture 3"/>
          <p:cNvPicPr>
            <a:picLocks noChangeAspect="1" noChangeArrowheads="1"/>
          </p:cNvPicPr>
          <p:nvPr/>
        </p:nvPicPr>
        <p:blipFill>
          <a:blip r:embed="rId3" cstate="screen"/>
          <a:srcRect/>
          <a:stretch>
            <a:fillRect/>
          </a:stretch>
        </p:blipFill>
        <p:spPr bwMode="auto">
          <a:xfrm>
            <a:off x="6804248" y="778037"/>
            <a:ext cx="906249" cy="123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912296" y="1068641"/>
            <a:ext cx="1826142" cy="1077218"/>
          </a:xfrm>
          <a:prstGeom prst="rect">
            <a:avLst/>
          </a:prstGeom>
          <a:noFill/>
        </p:spPr>
        <p:txBody>
          <a:bodyPr wrap="none" rtlCol="0">
            <a:spAutoFit/>
          </a:bodyPr>
          <a:lstStyle/>
          <a:p>
            <a:pPr algn="ct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一切众生</a:t>
            </a:r>
            <a:endParaRPr lang="en-US" altLang="zh-CN"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皆有佛性</a:t>
            </a:r>
          </a:p>
        </p:txBody>
      </p:sp>
      <p:pic>
        <p:nvPicPr>
          <p:cNvPr id="10" name="图片 9"/>
          <p:cNvPicPr>
            <a:picLocks noChangeAspect="1"/>
          </p:cNvPicPr>
          <p:nvPr/>
        </p:nvPicPr>
        <p:blipFill>
          <a:blip r:embed="rId4"/>
          <a:stretch>
            <a:fillRect/>
          </a:stretch>
        </p:blipFill>
        <p:spPr>
          <a:xfrm>
            <a:off x="252831" y="3231788"/>
            <a:ext cx="2853058" cy="942173"/>
          </a:xfrm>
          <a:prstGeom prst="rect">
            <a:avLst/>
          </a:prstGeom>
        </p:spPr>
      </p:pic>
      <p:sp>
        <p:nvSpPr>
          <p:cNvPr id="8" name="TextBox 7"/>
          <p:cNvSpPr txBox="1"/>
          <p:nvPr/>
        </p:nvSpPr>
        <p:spPr>
          <a:xfrm>
            <a:off x="1838303" y="4011910"/>
            <a:ext cx="5545108" cy="954107"/>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系统意志 </a:t>
            </a:r>
            <a:r>
              <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功能、行为</a:t>
            </a:r>
            <a:endPar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系统使命 </a:t>
            </a:r>
            <a:r>
              <a:rPr lang="en-US" altLang="zh-CN"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生存、发展、重建</a:t>
            </a:r>
          </a:p>
        </p:txBody>
      </p:sp>
      <p:sp>
        <p:nvSpPr>
          <p:cNvPr id="11" name="TextBox 10"/>
          <p:cNvSpPr txBox="1"/>
          <p:nvPr/>
        </p:nvSpPr>
        <p:spPr>
          <a:xfrm>
            <a:off x="5683673" y="2408570"/>
            <a:ext cx="1620957" cy="523220"/>
          </a:xfrm>
          <a:prstGeom prst="rect">
            <a:avLst/>
          </a:prstGeom>
          <a:noFill/>
          <a:ln>
            <a:solidFill>
              <a:schemeClr val="tx2">
                <a:lumMod val="40000"/>
                <a:lumOff val="60000"/>
              </a:schemeClr>
            </a:solidFill>
          </a:ln>
        </p:spPr>
        <p:txBody>
          <a:bodyPr wrap="none" rtlCol="0">
            <a:spAutoFit/>
          </a:bodyPr>
          <a:lstStyle/>
          <a:p>
            <a:pPr algn="ct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万物有灵</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自我实现原理</a:t>
            </a:r>
          </a:p>
        </p:txBody>
      </p:sp>
      <p:sp>
        <p:nvSpPr>
          <p:cNvPr id="3" name="TextBox 2"/>
          <p:cNvSpPr txBox="1"/>
          <p:nvPr/>
        </p:nvSpPr>
        <p:spPr>
          <a:xfrm>
            <a:off x="611560" y="771550"/>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系统自我实现原理</a:t>
            </a:r>
          </a:p>
        </p:txBody>
      </p:sp>
      <p:sp>
        <p:nvSpPr>
          <p:cNvPr id="4" name="矩形 3"/>
          <p:cNvSpPr/>
          <p:nvPr/>
        </p:nvSpPr>
        <p:spPr>
          <a:xfrm>
            <a:off x="683568" y="1563638"/>
            <a:ext cx="3960440" cy="3139321"/>
          </a:xfrm>
          <a:prstGeom prst="rect">
            <a:avLst/>
          </a:prstGeom>
        </p:spPr>
        <p:txBody>
          <a:bodyPr wrap="square">
            <a:spAutoFit/>
          </a:bodyPr>
          <a:lstStyle/>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如果说系统具有意志和使命，那就是说系统具有</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目的性</a:t>
            </a:r>
            <a:r>
              <a:rPr lang="zh-CN" altLang="en-US" dirty="0">
                <a:latin typeface="幼圆" panose="02010509060101010101" pitchFamily="49" charset="-122"/>
                <a:ea typeface="幼圆" panose="02010509060101010101" pitchFamily="49" charset="-122"/>
                <a:cs typeface="Arial Black" panose="020B0A04020102020204" pitchFamily="34" charset="0"/>
              </a:rPr>
              <a:t>、</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主观能动性</a:t>
            </a:r>
            <a:r>
              <a:rPr lang="zh-CN" altLang="en-US" dirty="0">
                <a:latin typeface="幼圆" panose="02010509060101010101" pitchFamily="49" charset="-122"/>
                <a:ea typeface="幼圆" panose="02010509060101010101" pitchFamily="49" charset="-122"/>
                <a:cs typeface="Arial Black" panose="020B0A04020102020204" pitchFamily="34" charset="0"/>
              </a:rPr>
              <a:t>。我不知道是不是所有的系统都有使命，但我知道，我要的系统要有使命感。</a:t>
            </a:r>
          </a:p>
          <a:p>
            <a:pPr indent="360680" algn="just"/>
            <a:r>
              <a:rPr lang="zh-CN" altLang="en-US" dirty="0">
                <a:latin typeface="幼圆" panose="02010509060101010101" pitchFamily="49" charset="-122"/>
                <a:ea typeface="幼圆" panose="02010509060101010101" pitchFamily="49" charset="-122"/>
                <a:cs typeface="Arial Black" panose="020B0A04020102020204" pitchFamily="34" charset="0"/>
              </a:rPr>
              <a:t>我们就是要</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打造有使命感的全息有机系统</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0680" algn="just"/>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哈肯</a:t>
            </a:r>
            <a:r>
              <a:rPr lang="zh-CN" altLang="en-US" dirty="0">
                <a:latin typeface="幼圆" panose="02010509060101010101" pitchFamily="49" charset="-122"/>
                <a:ea typeface="幼圆" panose="02010509060101010101" pitchFamily="49" charset="-122"/>
                <a:cs typeface="Arial Black" panose="020B0A04020102020204" pitchFamily="34" charset="0"/>
              </a:rPr>
              <a:t>在其</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信息与自组织</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一书中说，“</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从长远来看，有希望制造出以自组织方式执行程序的计算机</a:t>
            </a:r>
            <a:r>
              <a:rPr lang="zh-CN" altLang="en-US" dirty="0">
                <a:latin typeface="幼圆" panose="02010509060101010101" pitchFamily="49" charset="-122"/>
                <a:ea typeface="幼圆" panose="02010509060101010101" pitchFamily="49" charset="-122"/>
                <a:cs typeface="Arial Black" panose="020B0A04020102020204" pitchFamily="34" charset="0"/>
              </a:rPr>
              <a:t>。”其实，这已经实现了，比如</a:t>
            </a:r>
            <a:r>
              <a:rPr lang="en-US" altLang="zh-CN"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mesh</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网络、自动化数据采集</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5" name="TextBox 4"/>
          <p:cNvSpPr txBox="1"/>
          <p:nvPr/>
        </p:nvSpPr>
        <p:spPr>
          <a:xfrm>
            <a:off x="4864323" y="3867894"/>
            <a:ext cx="3075889" cy="919401"/>
          </a:xfrm>
          <a:prstGeom prst="wedgeRoundRectCallout">
            <a:avLst>
              <a:gd name="adj1" fmla="val -28803"/>
              <a:gd name="adj2" fmla="val -79616"/>
              <a:gd name="adj3" fmla="val 16667"/>
            </a:avLst>
          </a:prstGeom>
          <a:ln w="3175"/>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这就是较简单的、能够自我实现的系统 </a:t>
            </a:r>
          </a:p>
        </p:txBody>
      </p:sp>
      <p:pic>
        <p:nvPicPr>
          <p:cNvPr id="2050" name="Picture 2" descr="https://gimg2.baidu.com/image_search/src=http%3A%2F%2Fwww.tjwzkj.com%2FimageRepository%2F8f77dc40-bb7d-4fe5-8c5d-2d362f794d77.jpg&amp;refer=http%3A%2F%2Fwww.tjwzkj.com&amp;app=2002&amp;size=f9999,10000&amp;q=a80&amp;n=0&amp;g=0n&amp;fmt=jpeg?sec=1636697109&amp;t=9962bd90ccbb6a49edd6bba4e661d3ab"/>
          <p:cNvPicPr>
            <a:picLocks noChangeAspect="1" noChangeArrowheads="1"/>
          </p:cNvPicPr>
          <p:nvPr/>
        </p:nvPicPr>
        <p:blipFill>
          <a:blip r:embed="rId2" cstate="screen"/>
          <a:srcRect/>
          <a:stretch>
            <a:fillRect/>
          </a:stretch>
        </p:blipFill>
        <p:spPr bwMode="auto">
          <a:xfrm>
            <a:off x="4848063" y="1366011"/>
            <a:ext cx="2976265" cy="243394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9" name="矩形 8"/>
          <p:cNvSpPr/>
          <p:nvPr/>
        </p:nvSpPr>
        <p:spPr>
          <a:xfrm>
            <a:off x="5430338" y="1356325"/>
            <a:ext cx="1811714" cy="369332"/>
          </a:xfrm>
          <a:prstGeom prst="rect">
            <a:avLst/>
          </a:prstGeom>
        </p:spPr>
        <p:txBody>
          <a:bodyPr wrap="none">
            <a:spAutoFit/>
          </a:bodyPr>
          <a:lstStyle/>
          <a:p>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自动化数据采集</a:t>
            </a:r>
            <a:endParaRPr lang="zh-CN" altLang="en-US" dirty="0">
              <a:ea typeface="方正粗宋简体" panose="03000509000000000000" pitchFamily="65" charset="-122"/>
              <a:cs typeface="Arial Black" panose="020B0A040201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自我实现原理</a:t>
            </a:r>
          </a:p>
        </p:txBody>
      </p:sp>
      <p:sp>
        <p:nvSpPr>
          <p:cNvPr id="3" name="TextBox 2"/>
          <p:cNvSpPr txBox="1"/>
          <p:nvPr/>
        </p:nvSpPr>
        <p:spPr>
          <a:xfrm>
            <a:off x="611560" y="771550"/>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系统自我实现原理</a:t>
            </a:r>
          </a:p>
        </p:txBody>
      </p:sp>
      <p:sp>
        <p:nvSpPr>
          <p:cNvPr id="4" name="矩形 3"/>
          <p:cNvSpPr/>
          <p:nvPr/>
        </p:nvSpPr>
        <p:spPr>
          <a:xfrm>
            <a:off x="755576" y="1491630"/>
            <a:ext cx="4572000" cy="2585323"/>
          </a:xfrm>
          <a:prstGeom prst="rect">
            <a:avLst/>
          </a:prstGeom>
        </p:spPr>
        <p:txBody>
          <a:bodyPr>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系统的自我实现是什么样的呢？</a:t>
            </a:r>
          </a:p>
          <a:p>
            <a:r>
              <a:rPr lang="zh-CN" altLang="en-US" dirty="0">
                <a:latin typeface="幼圆" panose="02010509060101010101" pitchFamily="49" charset="-122"/>
                <a:ea typeface="幼圆" panose="02010509060101010101" pitchFamily="49" charset="-122"/>
                <a:cs typeface="Arial Black" panose="020B0A04020102020204" pitchFamily="34" charset="0"/>
              </a:rPr>
              <a:t>一定是全息有机系统！</a:t>
            </a:r>
          </a:p>
          <a:p>
            <a:endParaRPr lang="zh-CN" altLang="en-US" dirty="0">
              <a:latin typeface="幼圆" panose="02010509060101010101" pitchFamily="49" charset="-122"/>
              <a:ea typeface="幼圆" panose="02010509060101010101" pitchFamily="49" charset="-122"/>
              <a:cs typeface="Arial Black" panose="020B0A04020102020204" pitchFamily="34" charset="0"/>
            </a:endParaRP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自觉醒</a:t>
            </a: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自驱动</a:t>
            </a: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自导航</a:t>
            </a: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自修复</a:t>
            </a: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5</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自适应</a:t>
            </a:r>
          </a:p>
          <a:p>
            <a:pPr lvl="1"/>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6</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自完善</a:t>
            </a:r>
          </a:p>
        </p:txBody>
      </p:sp>
      <p:sp>
        <p:nvSpPr>
          <p:cNvPr id="5" name="矩形 4"/>
          <p:cNvSpPr/>
          <p:nvPr/>
        </p:nvSpPr>
        <p:spPr>
          <a:xfrm>
            <a:off x="4355976" y="1016739"/>
            <a:ext cx="3384376" cy="1754326"/>
          </a:xfrm>
          <a:prstGeom prst="rect">
            <a:avLst/>
          </a:prstGeom>
          <a:ln w="3175">
            <a:solidFill>
              <a:schemeClr val="tx1"/>
            </a:solidFill>
          </a:ln>
        </p:spPr>
        <p:txBody>
          <a:bodyPr wrap="square">
            <a:spAutoFit/>
          </a:bodyPr>
          <a:lstStyle/>
          <a:p>
            <a:pPr algn="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No </a:t>
            </a:r>
            <a:r>
              <a:rPr lang="en-US" altLang="zh-CN"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zuo</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no die</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no die no stop</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生命不息，战斗不止！</a:t>
            </a:r>
          </a:p>
          <a:p>
            <a:pPr algn="r"/>
            <a:endPar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系统要自我实现，</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人还要自我超越 </a:t>
            </a:r>
            <a:r>
              <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升级。</a:t>
            </a:r>
          </a:p>
        </p:txBody>
      </p:sp>
      <p:sp>
        <p:nvSpPr>
          <p:cNvPr id="6" name="TextBox 5"/>
          <p:cNvSpPr txBox="1"/>
          <p:nvPr/>
        </p:nvSpPr>
        <p:spPr>
          <a:xfrm>
            <a:off x="2431077" y="3086879"/>
            <a:ext cx="4108817" cy="923330"/>
          </a:xfrm>
          <a:prstGeom prst="rect">
            <a:avLst/>
          </a:prstGeom>
          <a:noFill/>
          <a:ln w="3175">
            <a:solidFill>
              <a:srgbClr val="0070C0"/>
            </a:solidFill>
          </a:ln>
        </p:spPr>
        <p:txBody>
          <a:bodyPr wrap="none" rtlCol="0">
            <a:spAutoFit/>
          </a:bodyPr>
          <a:lstStyle/>
          <a:p>
            <a:pPr algn="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人，是具有强烈自我实现意识的系统。</a:t>
            </a:r>
            <a:endPar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如果一个系统的自我实现力不强，</a:t>
            </a:r>
            <a:endPar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那就加入“人”这个要素！</a:t>
            </a:r>
          </a:p>
        </p:txBody>
      </p:sp>
      <p:pic>
        <p:nvPicPr>
          <p:cNvPr id="14338" name="Picture 2"/>
          <p:cNvPicPr>
            <a:picLocks noChangeAspect="1" noChangeArrowheads="1"/>
          </p:cNvPicPr>
          <p:nvPr/>
        </p:nvPicPr>
        <p:blipFill rotWithShape="1">
          <a:blip r:embed="rId2" cstate="screen"/>
          <a:srcRect/>
          <a:stretch>
            <a:fillRect/>
          </a:stretch>
        </p:blipFill>
        <p:spPr bwMode="auto">
          <a:xfrm>
            <a:off x="6634476" y="3066121"/>
            <a:ext cx="1104478" cy="1593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280204" y="4258455"/>
            <a:ext cx="226215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维纳：人有人的用处</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
        <p:nvSpPr>
          <p:cNvPr id="4" name="TextBox 3"/>
          <p:cNvSpPr txBox="1"/>
          <p:nvPr/>
        </p:nvSpPr>
        <p:spPr>
          <a:xfrm>
            <a:off x="2051720" y="1923678"/>
            <a:ext cx="3384376" cy="442674"/>
          </a:xfrm>
          <a:prstGeom prst="wedgeRoundRectCallout">
            <a:avLst>
              <a:gd name="adj1" fmla="val -55953"/>
              <a:gd name="adj2" fmla="val 248"/>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不靠谱的人能干靠谱的事么？</a:t>
            </a:r>
          </a:p>
        </p:txBody>
      </p:sp>
      <p:pic>
        <p:nvPicPr>
          <p:cNvPr id="5" name="图片 4" descr="女阿色6-眨眼.gif"/>
          <p:cNvPicPr>
            <a:picLocks noChangeAspect="1"/>
          </p:cNvPicPr>
          <p:nvPr/>
        </p:nvPicPr>
        <p:blipFill>
          <a:blip r:embed="rId2" cstate="screen"/>
          <a:stretch>
            <a:fillRect/>
          </a:stretch>
        </p:blipFill>
        <p:spPr>
          <a:xfrm>
            <a:off x="683568" y="1851670"/>
            <a:ext cx="1058400" cy="1058400"/>
          </a:xfrm>
          <a:prstGeom prst="rect">
            <a:avLst/>
          </a:prstGeom>
        </p:spPr>
      </p:pic>
      <p:grpSp>
        <p:nvGrpSpPr>
          <p:cNvPr id="7" name="组合 6"/>
          <p:cNvGrpSpPr/>
          <p:nvPr/>
        </p:nvGrpSpPr>
        <p:grpSpPr>
          <a:xfrm>
            <a:off x="683568" y="2261998"/>
            <a:ext cx="6120680" cy="2283718"/>
            <a:chOff x="395536" y="2427734"/>
            <a:chExt cx="6120680" cy="2283718"/>
          </a:xfrm>
        </p:grpSpPr>
        <p:pic>
          <p:nvPicPr>
            <p:cNvPr id="8" name="图片 7" descr="女阿色.png"/>
            <p:cNvPicPr>
              <a:picLocks noChangeAspect="1"/>
            </p:cNvPicPr>
            <p:nvPr/>
          </p:nvPicPr>
          <p:blipFill>
            <a:blip r:embed="rId2" cstate="screen"/>
            <a:stretch>
              <a:fillRect/>
            </a:stretch>
          </p:blipFill>
          <p:spPr>
            <a:xfrm>
              <a:off x="395536" y="3651870"/>
              <a:ext cx="1059582" cy="1059582"/>
            </a:xfrm>
            <a:prstGeom prst="rect">
              <a:avLst/>
            </a:prstGeom>
          </p:spPr>
        </p:pic>
        <p:sp>
          <p:nvSpPr>
            <p:cNvPr id="9" name="TextBox 8"/>
            <p:cNvSpPr txBox="1"/>
            <p:nvPr/>
          </p:nvSpPr>
          <p:spPr>
            <a:xfrm>
              <a:off x="1907704" y="3867894"/>
              <a:ext cx="3384376" cy="442674"/>
            </a:xfrm>
            <a:prstGeom prst="wedgeRoundRectCallout">
              <a:avLst>
                <a:gd name="adj1" fmla="val -61480"/>
                <a:gd name="adj2" fmla="val 37805"/>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阿色阿色，你脑袋进水了？</a:t>
              </a:r>
            </a:p>
          </p:txBody>
        </p:sp>
        <p:pic>
          <p:nvPicPr>
            <p:cNvPr id="10" name="图片 9" descr="头像wq副本.jpg"/>
            <p:cNvPicPr>
              <a:picLocks noChangeAspect="1"/>
            </p:cNvPicPr>
            <p:nvPr/>
          </p:nvPicPr>
          <p:blipFill>
            <a:blip r:embed="rId3" cstate="screen"/>
            <a:stretch>
              <a:fillRect/>
            </a:stretch>
          </p:blipFill>
          <p:spPr>
            <a:xfrm>
              <a:off x="5148064" y="2427734"/>
              <a:ext cx="1368152" cy="1368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2267744" y="3221772"/>
              <a:ext cx="2592288" cy="442674"/>
            </a:xfrm>
            <a:prstGeom prst="wedgeRoundRectCallout">
              <a:avLst>
                <a:gd name="adj1" fmla="val 58875"/>
                <a:gd name="adj2" fmla="val -25573"/>
                <a:gd name="adj3" fmla="val 16667"/>
              </a:avLst>
            </a:prstGeom>
            <a:solidFill>
              <a:srgbClr val="0070C0"/>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能！还能干的不错。</a:t>
              </a:r>
            </a:p>
          </p:txBody>
        </p:sp>
      </p:grpSp>
      <p:grpSp>
        <p:nvGrpSpPr>
          <p:cNvPr id="12" name="组合 11"/>
          <p:cNvGrpSpPr/>
          <p:nvPr/>
        </p:nvGrpSpPr>
        <p:grpSpPr>
          <a:xfrm>
            <a:off x="2051720" y="2431414"/>
            <a:ext cx="3177473" cy="400110"/>
            <a:chOff x="3056996" y="627534"/>
            <a:chExt cx="3177473" cy="400110"/>
          </a:xfrm>
        </p:grpSpPr>
        <p:sp>
          <p:nvSpPr>
            <p:cNvPr id="13" name="TextBox 12"/>
            <p:cNvSpPr txBox="1"/>
            <p:nvPr/>
          </p:nvSpPr>
          <p:spPr>
            <a:xfrm>
              <a:off x="3056996" y="627534"/>
              <a:ext cx="3177473" cy="40011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无序、熵增       有序、熵减</a:t>
              </a:r>
            </a:p>
          </p:txBody>
        </p:sp>
        <p:sp>
          <p:nvSpPr>
            <p:cNvPr id="14" name="右箭头 13"/>
            <p:cNvSpPr/>
            <p:nvPr/>
          </p:nvSpPr>
          <p:spPr>
            <a:xfrm>
              <a:off x="4522556" y="724942"/>
              <a:ext cx="288032" cy="2160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grpSp>
      <p:sp>
        <p:nvSpPr>
          <p:cNvPr id="16" name="文本框 15">
            <a:hlinkClick r:id="rId4" action="ppaction://hlinksldjump"/>
          </p:cNvPr>
          <p:cNvSpPr txBox="1"/>
          <p:nvPr/>
        </p:nvSpPr>
        <p:spPr>
          <a:xfrm>
            <a:off x="6588224" y="1109986"/>
            <a:ext cx="936394"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BSV3BQDX</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5" name="TextBox 1"/>
          <p:cNvSpPr txBox="1"/>
          <p:nvPr/>
        </p:nvSpPr>
        <p:spPr>
          <a:xfrm>
            <a:off x="323528" y="560239"/>
            <a:ext cx="736611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pic>
        <p:nvPicPr>
          <p:cNvPr id="4" name="图片 3" descr="蒙特卡洛解释.jpg"/>
          <p:cNvPicPr/>
          <p:nvPr/>
        </p:nvPicPr>
        <p:blipFill>
          <a:blip r:embed="rId2" cstate="print"/>
          <a:stretch>
            <a:fillRect/>
          </a:stretch>
        </p:blipFill>
        <p:spPr>
          <a:xfrm>
            <a:off x="1115616" y="987574"/>
            <a:ext cx="5449464" cy="1368152"/>
          </a:xfrm>
          <a:prstGeom prst="rect">
            <a:avLst/>
          </a:prstGeom>
        </p:spPr>
      </p:pic>
      <p:pic>
        <p:nvPicPr>
          <p:cNvPr id="5" name="图片 4" descr="孤独求败.jpg"/>
          <p:cNvPicPr>
            <a:picLocks noChangeAspect="1"/>
          </p:cNvPicPr>
          <p:nvPr/>
        </p:nvPicPr>
        <p:blipFill>
          <a:blip r:embed="rId3" cstate="print"/>
          <a:stretch>
            <a:fillRect/>
          </a:stretch>
        </p:blipFill>
        <p:spPr>
          <a:xfrm>
            <a:off x="1137866" y="2787774"/>
            <a:ext cx="1469136" cy="1840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2987824" y="2679960"/>
            <a:ext cx="3124573" cy="369332"/>
          </a:xfrm>
          <a:prstGeom prst="rect">
            <a:avLst/>
          </a:prstGeom>
          <a:noFill/>
        </p:spPr>
        <p:txBody>
          <a:bodyPr wrap="none" rtlCol="0">
            <a:spAutoFit/>
          </a:bodyPr>
          <a:lstStyle/>
          <a:p>
            <a:r>
              <a:rPr lang="zh-CN" altLang="en-US"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边长 </a:t>
            </a:r>
            <a:r>
              <a:rPr lang="en-US" altLang="zh-CN"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=1 </a:t>
            </a:r>
            <a:r>
              <a:rPr lang="zh-CN" altLang="en-US"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，求阴影部分面积。</a:t>
            </a:r>
          </a:p>
        </p:txBody>
      </p:sp>
      <p:sp>
        <p:nvSpPr>
          <p:cNvPr id="7" name="矩形 6"/>
          <p:cNvSpPr/>
          <p:nvPr/>
        </p:nvSpPr>
        <p:spPr>
          <a:xfrm>
            <a:off x="2987824" y="3040000"/>
            <a:ext cx="3384376" cy="923330"/>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利用随机数的均匀分布，通过足够量的实验测得预测值。</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971600" y="483518"/>
            <a:ext cx="1005403"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例子</a:t>
            </a:r>
            <a:r>
              <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a:t>
            </a:r>
            <a:endPar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9" name="矩形 8"/>
          <p:cNvSpPr/>
          <p:nvPr/>
        </p:nvSpPr>
        <p:spPr>
          <a:xfrm>
            <a:off x="2843808" y="3723786"/>
            <a:ext cx="324036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随机性是确定的</a:t>
            </a:r>
          </a:p>
        </p:txBody>
      </p:sp>
      <p:sp>
        <p:nvSpPr>
          <p:cNvPr id="10" name="矩形 9"/>
          <p:cNvSpPr/>
          <p:nvPr/>
        </p:nvSpPr>
        <p:spPr>
          <a:xfrm>
            <a:off x="2843808" y="4280778"/>
            <a:ext cx="496855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不确定性本身是最大的确定性！</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
        <p:nvSpPr>
          <p:cNvPr id="9" name="文本框 8"/>
          <p:cNvSpPr txBox="1"/>
          <p:nvPr/>
        </p:nvSpPr>
        <p:spPr>
          <a:xfrm>
            <a:off x="679212" y="339502"/>
            <a:ext cx="6955750"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大数据技术是一种</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基于不确定性的确定性原理</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0" name="矩形 9"/>
          <p:cNvSpPr/>
          <p:nvPr/>
        </p:nvSpPr>
        <p:spPr>
          <a:xfrm>
            <a:off x="827584" y="799220"/>
            <a:ext cx="3185487" cy="369332"/>
          </a:xfrm>
          <a:prstGeom prst="rect">
            <a:avLst/>
          </a:prstGeom>
        </p:spPr>
        <p:txBody>
          <a:bodyPr wrap="none">
            <a:spAutoFit/>
          </a:bodyPr>
          <a:lstStyle/>
          <a:p>
            <a:r>
              <a:rPr lang="zh-CN" altLang="en-US" dirty="0">
                <a:latin typeface="楷体" panose="02010609060101010101" pitchFamily="49" charset="-122"/>
                <a:ea typeface="楷体" panose="02010609060101010101" pitchFamily="49" charset="-122"/>
                <a:cs typeface="Arial Black" panose="020B0A04020102020204" pitchFamily="34" charset="0"/>
              </a:rPr>
              <a:t>让雨滴告诉你什么是大数据？</a:t>
            </a:r>
          </a:p>
        </p:txBody>
      </p:sp>
      <p:pic>
        <p:nvPicPr>
          <p:cNvPr id="11" name="图片 10" descr="蒙特卡洛解释.jpg"/>
          <p:cNvPicPr/>
          <p:nvPr/>
        </p:nvPicPr>
        <p:blipFill rotWithShape="1">
          <a:blip r:embed="rId2" cstate="screen"/>
          <a:srcRect/>
          <a:stretch>
            <a:fillRect/>
          </a:stretch>
        </p:blipFill>
        <p:spPr>
          <a:xfrm>
            <a:off x="698279" y="3498786"/>
            <a:ext cx="1581222" cy="1502790"/>
          </a:xfrm>
          <a:prstGeom prst="rect">
            <a:avLst/>
          </a:prstGeom>
          <a:ln w="3175">
            <a:solidFill>
              <a:schemeClr val="tx1"/>
            </a:solidFill>
          </a:ln>
          <a:effectLst>
            <a:outerShdw blurRad="292100" dist="139700" dir="2700000" algn="tl" rotWithShape="0">
              <a:srgbClr val="333333">
                <a:alpha val="65000"/>
              </a:srgbClr>
            </a:outerShdw>
          </a:effectLst>
        </p:spPr>
      </p:pic>
      <p:pic>
        <p:nvPicPr>
          <p:cNvPr id="12" name="图片 11"/>
          <p:cNvPicPr>
            <a:picLocks noChangeAspect="1"/>
          </p:cNvPicPr>
          <p:nvPr/>
        </p:nvPicPr>
        <p:blipFill rotWithShape="1">
          <a:blip r:embed="rId3" cstate="screen"/>
          <a:srcRect/>
          <a:stretch>
            <a:fillRect/>
          </a:stretch>
        </p:blipFill>
        <p:spPr>
          <a:xfrm>
            <a:off x="698279" y="2067694"/>
            <a:ext cx="1581222" cy="1314395"/>
          </a:xfrm>
          <a:prstGeom prst="rect">
            <a:avLst/>
          </a:prstGeom>
          <a:ln w="3175">
            <a:solidFill>
              <a:schemeClr val="tx1"/>
            </a:solidFill>
          </a:ln>
          <a:effectLst>
            <a:outerShdw blurRad="292100" dist="139700" dir="2700000" algn="tl" rotWithShape="0">
              <a:srgbClr val="333333">
                <a:alpha val="65000"/>
              </a:srgbClr>
            </a:outerShdw>
          </a:effectLst>
        </p:spPr>
      </p:pic>
      <p:sp>
        <p:nvSpPr>
          <p:cNvPr id="14" name="文本框 13"/>
          <p:cNvSpPr txBox="1"/>
          <p:nvPr/>
        </p:nvSpPr>
        <p:spPr>
          <a:xfrm>
            <a:off x="827584" y="1095586"/>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计算面积</a:t>
            </a:r>
          </a:p>
        </p:txBody>
      </p:sp>
      <p:sp>
        <p:nvSpPr>
          <p:cNvPr id="15" name="文本框 14"/>
          <p:cNvSpPr txBox="1"/>
          <p:nvPr/>
        </p:nvSpPr>
        <p:spPr>
          <a:xfrm>
            <a:off x="2438975" y="1219202"/>
            <a:ext cx="4431114" cy="1723549"/>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传统方法</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先建立一个计算模型</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1</a:t>
            </a:r>
            <a:r>
              <a:rPr lang="zh-CN" altLang="en-US" sz="1600" dirty="0">
                <a:latin typeface="楷体" panose="02010609060101010101" pitchFamily="49" charset="-122"/>
                <a:ea typeface="楷体" panose="02010609060101010101" pitchFamily="49" charset="-122"/>
                <a:cs typeface="Arial Black" panose="020B0A04020102020204" pitchFamily="34" charset="0"/>
              </a:rPr>
              <a:t>）用各种大小的正方形拟合阴影；</a:t>
            </a:r>
            <a:endParaRPr lang="en-US" altLang="zh-CN" sz="1600" dirty="0">
              <a:latin typeface="楷体" panose="02010609060101010101" pitchFamily="49" charset="-122"/>
              <a:ea typeface="楷体" panose="02010609060101010101" pitchFamily="49" charset="-122"/>
              <a:cs typeface="Arial Black" panose="020B0A04020102020204" pitchFamily="34" charset="0"/>
            </a:endParaRP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2</a:t>
            </a:r>
            <a:r>
              <a:rPr lang="zh-CN" altLang="en-US" sz="1600" dirty="0">
                <a:latin typeface="楷体" panose="02010609060101010101" pitchFamily="49" charset="-122"/>
                <a:ea typeface="楷体" panose="02010609060101010101" pitchFamily="49" charset="-122"/>
                <a:cs typeface="Arial Black" panose="020B0A04020102020204" pitchFamily="34" charset="0"/>
              </a:rPr>
              <a:t>）测量各正方形的边长，算出面积；</a:t>
            </a:r>
            <a:endParaRPr lang="en-US" altLang="zh-CN" sz="1600" dirty="0">
              <a:latin typeface="楷体" panose="02010609060101010101" pitchFamily="49" charset="-122"/>
              <a:ea typeface="楷体" panose="02010609060101010101" pitchFamily="49" charset="-122"/>
              <a:cs typeface="Arial Black" panose="020B0A04020102020204" pitchFamily="34" charset="0"/>
            </a:endParaRP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3</a:t>
            </a:r>
            <a:r>
              <a:rPr lang="zh-CN" altLang="en-US" sz="1600" dirty="0">
                <a:latin typeface="楷体" panose="02010609060101010101" pitchFamily="49" charset="-122"/>
                <a:ea typeface="楷体" panose="02010609060101010101" pitchFamily="49" charset="-122"/>
                <a:cs typeface="Arial Black" panose="020B0A04020102020204" pitchFamily="34" charset="0"/>
              </a:rPr>
              <a:t>）所有拟合正方形的面积相加。</a:t>
            </a:r>
            <a:endParaRPr lang="en-US" altLang="zh-CN" sz="1600" dirty="0">
              <a:latin typeface="楷体" panose="02010609060101010101" pitchFamily="49" charset="-122"/>
              <a:ea typeface="楷体" panose="02010609060101010101" pitchFamily="49" charset="-122"/>
              <a:cs typeface="Arial Black" panose="020B0A04020102020204" pitchFamily="34" charset="0"/>
            </a:endParaRPr>
          </a:p>
          <a:p>
            <a:r>
              <a:rPr lang="en-US" altLang="zh-CN" dirty="0">
                <a:ea typeface="楷体" panose="02010609060101010101" pitchFamily="49" charset="-122"/>
                <a:cs typeface="Arial Black" panose="020B0A04020102020204" pitchFamily="34" charset="0"/>
              </a:rPr>
              <a:t>	</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S</a:t>
            </a:r>
            <a:r>
              <a:rPr lang="en-US" altLang="zh-CN"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a</a:t>
            </a:r>
            <a:r>
              <a:rPr lang="en-US" altLang="zh-CN"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a:t>
            </a:r>
            <a:r>
              <a:rPr lang="en-US" altLang="zh-CN" sz="2000" baseline="30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2</a:t>
            </a:r>
          </a:p>
          <a:p>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S = S</a:t>
            </a:r>
            <a:r>
              <a:rPr lang="en-US" altLang="zh-CN"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1</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S</a:t>
            </a:r>
            <a:r>
              <a:rPr lang="en-US" altLang="zh-CN"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2</a:t>
            </a:r>
            <a:r>
              <a:rPr lang="en-US" altLang="zh-CN"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 + S</a:t>
            </a:r>
            <a:r>
              <a:rPr lang="en-US" altLang="zh-CN"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n</a:t>
            </a:r>
            <a:endParaRPr lang="zh-CN" altLang="en-US" sz="20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6" name="文本框 15"/>
          <p:cNvSpPr txBox="1"/>
          <p:nvPr/>
        </p:nvSpPr>
        <p:spPr>
          <a:xfrm>
            <a:off x="2438975" y="3054242"/>
            <a:ext cx="4118371" cy="1723549"/>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大数据方法</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事先不建立专用模型</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1</a:t>
            </a:r>
            <a:r>
              <a:rPr lang="zh-CN" altLang="en-US" sz="1600" dirty="0">
                <a:latin typeface="楷体" panose="02010609060101010101" pitchFamily="49" charset="-122"/>
                <a:ea typeface="楷体" panose="02010609060101010101" pitchFamily="49" charset="-122"/>
                <a:cs typeface="Arial Black" panose="020B0A04020102020204" pitchFamily="34" charset="0"/>
              </a:rPr>
              <a:t>）天空落下一些雨点，恰到好处地；</a:t>
            </a:r>
            <a:endParaRPr lang="en-US" altLang="zh-CN" sz="1600" dirty="0">
              <a:latin typeface="楷体" panose="02010609060101010101" pitchFamily="49" charset="-122"/>
              <a:ea typeface="楷体" panose="02010609060101010101" pitchFamily="49" charset="-122"/>
              <a:cs typeface="Arial Black" panose="020B0A04020102020204" pitchFamily="34" charset="0"/>
            </a:endParaRP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2</a:t>
            </a:r>
            <a:r>
              <a:rPr lang="zh-CN" altLang="en-US" sz="1600" dirty="0">
                <a:latin typeface="楷体" panose="02010609060101010101" pitchFamily="49" charset="-122"/>
                <a:ea typeface="楷体" panose="02010609060101010101" pitchFamily="49" charset="-122"/>
                <a:cs typeface="Arial Black" panose="020B0A04020102020204" pitchFamily="34" charset="0"/>
              </a:rPr>
              <a:t>）数一数落在整个砖里多少雨滴：</a:t>
            </a:r>
            <a:r>
              <a:rPr lang="en-US" altLang="zh-CN" sz="1600" dirty="0">
                <a:latin typeface="楷体" panose="02010609060101010101" pitchFamily="49" charset="-122"/>
                <a:ea typeface="楷体" panose="02010609060101010101" pitchFamily="49" charset="-122"/>
                <a:cs typeface="Arial Black" panose="020B0A04020102020204" pitchFamily="34" charset="0"/>
              </a:rPr>
              <a:t>p</a:t>
            </a: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3</a:t>
            </a:r>
            <a:r>
              <a:rPr lang="zh-CN" altLang="en-US" sz="1600" dirty="0">
                <a:latin typeface="楷体" panose="02010609060101010101" pitchFamily="49" charset="-122"/>
                <a:ea typeface="楷体" panose="02010609060101010101" pitchFamily="49" charset="-122"/>
                <a:cs typeface="Arial Black" panose="020B0A04020102020204" pitchFamily="34" charset="0"/>
              </a:rPr>
              <a:t>）数一数落在阴影里多少滴：</a:t>
            </a:r>
            <a:r>
              <a:rPr lang="en-US" altLang="zh-CN" sz="1600" dirty="0">
                <a:latin typeface="楷体" panose="02010609060101010101" pitchFamily="49" charset="-122"/>
                <a:ea typeface="楷体" panose="02010609060101010101" pitchFamily="49" charset="-122"/>
                <a:cs typeface="Arial Black" panose="020B0A04020102020204" pitchFamily="34" charset="0"/>
              </a:rPr>
              <a:t>q</a:t>
            </a:r>
          </a:p>
          <a:p>
            <a:pPr lvl="1"/>
            <a:r>
              <a:rPr lang="en-US" altLang="zh-CN" sz="1600" dirty="0">
                <a:latin typeface="楷体" panose="02010609060101010101" pitchFamily="49" charset="-122"/>
                <a:ea typeface="楷体" panose="02010609060101010101" pitchFamily="49" charset="-122"/>
                <a:cs typeface="Arial Black" panose="020B0A04020102020204" pitchFamily="34" charset="0"/>
              </a:rPr>
              <a:t>4</a:t>
            </a:r>
            <a:r>
              <a:rPr lang="zh-CN" altLang="en-US" sz="1600" dirty="0">
                <a:latin typeface="楷体" panose="02010609060101010101" pitchFamily="49" charset="-122"/>
                <a:ea typeface="楷体" panose="02010609060101010101" pitchFamily="49" charset="-122"/>
                <a:cs typeface="Arial Black" panose="020B0A04020102020204" pitchFamily="34" charset="0"/>
              </a:rPr>
              <a:t>）除法。</a:t>
            </a:r>
            <a:endParaRPr lang="en-US" altLang="zh-CN" sz="1600" dirty="0">
              <a:latin typeface="楷体" panose="02010609060101010101" pitchFamily="49" charset="-122"/>
              <a:ea typeface="楷体" panose="02010609060101010101" pitchFamily="49" charset="-122"/>
              <a:cs typeface="Arial Black" panose="020B0A04020102020204" pitchFamily="34" charset="0"/>
            </a:endParaRPr>
          </a:p>
          <a:p>
            <a:r>
              <a:rPr lang="en-US" altLang="zh-CN" dirty="0">
                <a:ea typeface="楷体" panose="02010609060101010101" pitchFamily="49" charset="-122"/>
                <a:cs typeface="Arial Black" panose="020B0A04020102020204" pitchFamily="34" charset="0"/>
              </a:rPr>
              <a:t>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S = q / p</a:t>
            </a:r>
            <a:endParaRPr lang="zh-CN" altLang="en-US" sz="2400" baseline="-25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17" name="图片 16"/>
          <p:cNvPicPr>
            <a:picLocks noChangeAspect="1"/>
          </p:cNvPicPr>
          <p:nvPr/>
        </p:nvPicPr>
        <p:blipFill rotWithShape="1">
          <a:blip r:embed="rId4" cstate="screen"/>
          <a:srcRect/>
          <a:stretch>
            <a:fillRect/>
          </a:stretch>
        </p:blipFill>
        <p:spPr>
          <a:xfrm>
            <a:off x="683195" y="1462972"/>
            <a:ext cx="1611391" cy="721940"/>
          </a:xfrm>
          <a:prstGeom prst="rect">
            <a:avLst/>
          </a:prstGeom>
          <a:ln w="3175">
            <a:noFill/>
          </a:ln>
        </p:spPr>
      </p:pic>
      <p:sp>
        <p:nvSpPr>
          <p:cNvPr id="18" name="矩形 17"/>
          <p:cNvSpPr/>
          <p:nvPr/>
        </p:nvSpPr>
        <p:spPr>
          <a:xfrm>
            <a:off x="6430759" y="987574"/>
            <a:ext cx="1531483" cy="1440000"/>
          </a:xfrm>
          <a:prstGeom prst="rect">
            <a:avLst/>
          </a:prstGeom>
          <a:solidFill>
            <a:schemeClr val="bg1">
              <a:lumMod val="8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ln>
                  <a:solidFill>
                    <a:schemeClr val="tx1">
                      <a:lumMod val="65000"/>
                      <a:lumOff val="35000"/>
                    </a:schemeClr>
                  </a:solidFill>
                </a:ln>
                <a:solidFill>
                  <a:srgbClr val="FFC000"/>
                </a:solidFill>
                <a:latin typeface="方正超粗黑简体" panose="03000509000000000000" pitchFamily="65" charset="-122"/>
                <a:ea typeface="方正超粗黑简体" panose="03000509000000000000" pitchFamily="65" charset="-122"/>
                <a:cs typeface="Arial Black" panose="020B0A04020102020204" pitchFamily="34" charset="0"/>
              </a:rPr>
              <a:t>白盒子系统</a:t>
            </a:r>
            <a:endParaRPr lang="en-US" altLang="zh-CN" dirty="0">
              <a:ln>
                <a:solidFill>
                  <a:schemeClr val="tx1">
                    <a:lumMod val="65000"/>
                    <a:lumOff val="35000"/>
                  </a:schemeClr>
                </a:solidFill>
              </a:ln>
              <a:solidFill>
                <a:srgbClr val="FFC00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理性、确定性</a:t>
            </a:r>
            <a:endPar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公式</a:t>
            </a:r>
            <a:r>
              <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a:t>
            </a: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模型</a:t>
            </a:r>
            <a:endPar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特定方法</a:t>
            </a:r>
            <a:r>
              <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
            </a:r>
            <a:br>
              <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b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复杂计算</a:t>
            </a:r>
            <a:endParaRPr lang="en-US" altLang="zh-CN"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tx1">
                      <a:lumMod val="65000"/>
                      <a:lumOff val="35000"/>
                    </a:schemeClr>
                  </a:solidFill>
                </a:ln>
                <a:solidFill>
                  <a:schemeClr val="tx1"/>
                </a:solidFill>
                <a:latin typeface="楷体" panose="02010609060101010101" pitchFamily="49" charset="-122"/>
                <a:ea typeface="楷体" panose="02010609060101010101" pitchFamily="49" charset="-122"/>
                <a:cs typeface="Arial Black" panose="020B0A04020102020204" pitchFamily="34" charset="0"/>
              </a:rPr>
              <a:t>主观的</a:t>
            </a:r>
          </a:p>
        </p:txBody>
      </p:sp>
      <p:sp>
        <p:nvSpPr>
          <p:cNvPr id="23" name="矩形 22"/>
          <p:cNvSpPr/>
          <p:nvPr/>
        </p:nvSpPr>
        <p:spPr>
          <a:xfrm>
            <a:off x="6430759" y="3436006"/>
            <a:ext cx="1531483" cy="1440000"/>
          </a:xfrm>
          <a:prstGeom prst="rect">
            <a:avLst/>
          </a:prstGeom>
          <a:solidFill>
            <a:schemeClr val="tx1">
              <a:lumMod val="85000"/>
              <a:lumOff val="1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ln>
                  <a:solidFill>
                    <a:schemeClr val="tx1">
                      <a:lumMod val="65000"/>
                      <a:lumOff val="35000"/>
                    </a:schemeClr>
                  </a:solidFill>
                </a:ln>
                <a:solidFill>
                  <a:srgbClr val="FFC000"/>
                </a:solidFill>
                <a:latin typeface="方正超粗黑简体" panose="03000509000000000000" pitchFamily="65" charset="-122"/>
                <a:ea typeface="方正超粗黑简体" panose="03000509000000000000" pitchFamily="65" charset="-122"/>
                <a:cs typeface="Arial Black" panose="020B0A04020102020204" pitchFamily="34" charset="0"/>
              </a:rPr>
              <a:t>黑盒子系统</a:t>
            </a:r>
            <a:endParaRPr lang="en-US" altLang="zh-CN" dirty="0">
              <a:ln>
                <a:solidFill>
                  <a:schemeClr val="tx1">
                    <a:lumMod val="65000"/>
                    <a:lumOff val="35000"/>
                  </a:schemeClr>
                </a:solidFill>
              </a:ln>
              <a:solidFill>
                <a:srgbClr val="FFC00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随机、不确定性</a:t>
            </a:r>
            <a:endPar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无公式</a:t>
            </a:r>
            <a:r>
              <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a:t>
            </a: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模型</a:t>
            </a:r>
            <a:endPar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通用方法</a:t>
            </a:r>
            <a:r>
              <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
            </a:r>
            <a:br>
              <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b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概率计算</a:t>
            </a:r>
            <a:endParaRPr lang="en-US" altLang="zh-CN"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1400" dirty="0">
                <a:ln>
                  <a:solidFill>
                    <a:schemeClr val="bg1">
                      <a:lumMod val="95000"/>
                    </a:schemeClr>
                  </a:solidFill>
                </a:ln>
                <a:solidFill>
                  <a:schemeClr val="bg1"/>
                </a:solidFill>
                <a:latin typeface="楷体" panose="02010609060101010101" pitchFamily="49" charset="-122"/>
                <a:ea typeface="楷体" panose="02010609060101010101" pitchFamily="49" charset="-122"/>
                <a:cs typeface="Arial Black" panose="020B0A04020102020204" pitchFamily="34" charset="0"/>
              </a:rPr>
              <a:t>客观的</a:t>
            </a:r>
          </a:p>
        </p:txBody>
      </p:sp>
      <p:sp>
        <p:nvSpPr>
          <p:cNvPr id="24" name="下箭头 23"/>
          <p:cNvSpPr/>
          <p:nvPr/>
        </p:nvSpPr>
        <p:spPr>
          <a:xfrm>
            <a:off x="6653357" y="2461194"/>
            <a:ext cx="1086287" cy="954515"/>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楷体" panose="02010609060101010101" pitchFamily="49" charset="-122"/>
              <a:cs typeface="Arial Black" panose="020B0A040201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pic>
        <p:nvPicPr>
          <p:cNvPr id="2050" name="Picture 2"/>
          <p:cNvPicPr>
            <a:picLocks noChangeAspect="1" noChangeArrowheads="1"/>
          </p:cNvPicPr>
          <p:nvPr/>
        </p:nvPicPr>
        <p:blipFill>
          <a:blip r:embed="rId2"/>
          <a:srcRect/>
          <a:stretch>
            <a:fillRect/>
          </a:stretch>
        </p:blipFill>
        <p:spPr bwMode="auto">
          <a:xfrm>
            <a:off x="827584" y="2170717"/>
            <a:ext cx="2428875" cy="20955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051" name="Picture 3"/>
          <p:cNvPicPr>
            <a:picLocks noChangeAspect="1" noChangeArrowheads="1"/>
          </p:cNvPicPr>
          <p:nvPr/>
        </p:nvPicPr>
        <p:blipFill rotWithShape="1">
          <a:blip r:embed="rId3" cstate="screen"/>
          <a:srcRect/>
          <a:stretch>
            <a:fillRect/>
          </a:stretch>
        </p:blipFill>
        <p:spPr bwMode="auto">
          <a:xfrm>
            <a:off x="489397" y="925430"/>
            <a:ext cx="811369" cy="103675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619672" y="1144364"/>
            <a:ext cx="1107996" cy="923330"/>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cs typeface="Arial Black" panose="020B0A04020102020204" pitchFamily="34" charset="0"/>
              </a:rPr>
              <a:t>投针</a:t>
            </a:r>
            <a:r>
              <a:rPr lang="zh-CN" altLang="en-US" dirty="0">
                <a:latin typeface="方正粗宋简体" panose="03000509000000000000" pitchFamily="65" charset="-122"/>
                <a:ea typeface="方正粗宋简体" panose="03000509000000000000" pitchFamily="65" charset="-122"/>
              </a:rPr>
              <a:t>实验</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方正粗宋简体" panose="03000509000000000000" pitchFamily="65" charset="-122"/>
                <a:ea typeface="方正粗宋简体" panose="03000509000000000000" pitchFamily="65" charset="-122"/>
              </a:rPr>
              <a:t>求  </a:t>
            </a:r>
            <a:r>
              <a:rPr lang="en-US" altLang="zh-CN" sz="3600" b="1"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π</a:t>
            </a:r>
            <a:endParaRPr lang="zh-CN" altLang="en-US" sz="2800" b="1"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2052" name="Picture 4"/>
          <p:cNvPicPr>
            <a:picLocks noChangeAspect="1" noChangeArrowheads="1"/>
          </p:cNvPicPr>
          <p:nvPr/>
        </p:nvPicPr>
        <p:blipFill>
          <a:blip r:embed="rId4"/>
          <a:srcRect/>
          <a:stretch>
            <a:fillRect/>
          </a:stretch>
        </p:blipFill>
        <p:spPr bwMode="auto">
          <a:xfrm>
            <a:off x="4283968" y="2113567"/>
            <a:ext cx="3162300" cy="215265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a:picLocks noChangeAspect="1"/>
          </p:cNvPicPr>
          <p:nvPr/>
        </p:nvPicPr>
        <p:blipFill>
          <a:blip r:embed="rId5" cstate="screen"/>
          <a:stretch>
            <a:fillRect/>
          </a:stretch>
        </p:blipFill>
        <p:spPr>
          <a:xfrm>
            <a:off x="6541186" y="891488"/>
            <a:ext cx="816864" cy="10637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97564" y="1923678"/>
            <a:ext cx="595035"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布丰</a:t>
            </a:r>
          </a:p>
        </p:txBody>
      </p:sp>
      <p:sp>
        <p:nvSpPr>
          <p:cNvPr id="15" name="TextBox 14"/>
          <p:cNvSpPr txBox="1"/>
          <p:nvPr/>
        </p:nvSpPr>
        <p:spPr>
          <a:xfrm>
            <a:off x="6446917" y="1923678"/>
            <a:ext cx="1005403" cy="338554"/>
          </a:xfrm>
          <a:prstGeom prst="rect">
            <a:avLst/>
          </a:prstGeom>
          <a:noFill/>
        </p:spPr>
        <p:txBody>
          <a:bodyPr wrap="none" rtlCol="0">
            <a:spAutoFit/>
          </a:bodyPr>
          <a:lstStyle/>
          <a:p>
            <a:r>
              <a:rPr lang="zh-CN" altLang="en-US" sz="1600" dirty="0">
                <a:latin typeface="幼圆" panose="02010509060101010101" pitchFamily="49" charset="-122"/>
                <a:ea typeface="幼圆" panose="02010509060101010101" pitchFamily="49" charset="-122"/>
                <a:cs typeface="Arial Black" panose="020B0A04020102020204" pitchFamily="34" charset="0"/>
              </a:rPr>
              <a:t>冯诺依曼</a:t>
            </a:r>
          </a:p>
        </p:txBody>
      </p:sp>
      <p:sp>
        <p:nvSpPr>
          <p:cNvPr id="16" name="TextBox 15"/>
          <p:cNvSpPr txBox="1"/>
          <p:nvPr/>
        </p:nvSpPr>
        <p:spPr>
          <a:xfrm>
            <a:off x="4788024" y="1144364"/>
            <a:ext cx="156966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Arial Black" panose="020B0A04020102020204" pitchFamily="34" charset="0"/>
                <a:ea typeface="方正粗宋简体" panose="03000509000000000000" pitchFamily="65" charset="-122"/>
                <a:cs typeface="Arial Black" panose="020B0A04020102020204" pitchFamily="34" charset="0"/>
              </a:rPr>
              <a:t>蒙特卡洛模拟</a:t>
            </a:r>
          </a:p>
        </p:txBody>
      </p:sp>
      <p:sp>
        <p:nvSpPr>
          <p:cNvPr id="12" name="TextBox 11"/>
          <p:cNvSpPr txBox="1"/>
          <p:nvPr/>
        </p:nvSpPr>
        <p:spPr>
          <a:xfrm>
            <a:off x="2410743" y="4266217"/>
            <a:ext cx="341632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利用</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随机性的确定性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grpSp>
        <p:nvGrpSpPr>
          <p:cNvPr id="16" name="组合 15"/>
          <p:cNvGrpSpPr/>
          <p:nvPr/>
        </p:nvGrpSpPr>
        <p:grpSpPr>
          <a:xfrm>
            <a:off x="512855" y="2074074"/>
            <a:ext cx="8051549" cy="2842155"/>
            <a:chOff x="512855" y="2074074"/>
            <a:chExt cx="8051549" cy="2842155"/>
          </a:xfrm>
        </p:grpSpPr>
        <p:grpSp>
          <p:nvGrpSpPr>
            <p:cNvPr id="14" name="组合 13"/>
            <p:cNvGrpSpPr/>
            <p:nvPr/>
          </p:nvGrpSpPr>
          <p:grpSpPr>
            <a:xfrm>
              <a:off x="512855" y="2074074"/>
              <a:ext cx="4324736" cy="2842155"/>
              <a:chOff x="512855" y="2074074"/>
              <a:chExt cx="4324736" cy="2842155"/>
            </a:xfrm>
          </p:grpSpPr>
          <p:sp>
            <p:nvSpPr>
              <p:cNvPr id="6" name="椭圆 5"/>
              <p:cNvSpPr/>
              <p:nvPr/>
            </p:nvSpPr>
            <p:spPr>
              <a:xfrm>
                <a:off x="1187624" y="3117613"/>
                <a:ext cx="1581007" cy="1581007"/>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0" name="椭圆 9"/>
              <p:cNvSpPr/>
              <p:nvPr/>
            </p:nvSpPr>
            <p:spPr>
              <a:xfrm>
                <a:off x="1187624" y="2074074"/>
                <a:ext cx="1364983" cy="136498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1" name="椭圆 10"/>
              <p:cNvSpPr/>
              <p:nvPr/>
            </p:nvSpPr>
            <p:spPr>
              <a:xfrm>
                <a:off x="512855" y="2807795"/>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2" name="椭圆 11"/>
              <p:cNvSpPr/>
              <p:nvPr/>
            </p:nvSpPr>
            <p:spPr>
              <a:xfrm>
                <a:off x="3829478" y="3908116"/>
                <a:ext cx="1008113" cy="1008113"/>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3" name="椭圆 12"/>
              <p:cNvSpPr/>
              <p:nvPr/>
            </p:nvSpPr>
            <p:spPr>
              <a:xfrm>
                <a:off x="568275" y="4062324"/>
                <a:ext cx="850515" cy="850515"/>
              </a:xfrm>
              <a:prstGeom prst="ellipse">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
          <p:nvSpPr>
            <p:cNvPr id="15" name="矩形: 圆角 14"/>
            <p:cNvSpPr/>
            <p:nvPr/>
          </p:nvSpPr>
          <p:spPr>
            <a:xfrm>
              <a:off x="6620188" y="3984761"/>
              <a:ext cx="1944216" cy="859495"/>
            </a:xfrm>
            <a:prstGeom prst="roundRect">
              <a:avLst/>
            </a:prstGeom>
            <a:solidFill>
              <a:srgbClr val="00B0F0">
                <a:alpha val="38000"/>
              </a:srgbClr>
            </a:solidFill>
            <a:ln w="152400">
              <a:solidFill>
                <a:srgbClr val="00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pic>
        <p:nvPicPr>
          <p:cNvPr id="4" name="图片 3" descr="TCP滑动窗口.png"/>
          <p:cNvPicPr/>
          <p:nvPr/>
        </p:nvPicPr>
        <p:blipFill>
          <a:blip r:embed="rId2" cstate="print"/>
          <a:stretch>
            <a:fillRect/>
          </a:stretch>
        </p:blipFill>
        <p:spPr>
          <a:xfrm>
            <a:off x="971600" y="2058402"/>
            <a:ext cx="5904656" cy="1944216"/>
          </a:xfrm>
          <a:prstGeom prst="rect">
            <a:avLst/>
          </a:prstGeom>
        </p:spPr>
      </p:pic>
      <p:sp>
        <p:nvSpPr>
          <p:cNvPr id="5" name="TextBox 4"/>
          <p:cNvSpPr txBox="1"/>
          <p:nvPr/>
        </p:nvSpPr>
        <p:spPr>
          <a:xfrm>
            <a:off x="971600" y="618242"/>
            <a:ext cx="1005403"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例子</a:t>
            </a:r>
            <a:r>
              <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2</a:t>
            </a:r>
            <a:endPar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6" name="TextBox 5"/>
          <p:cNvSpPr txBox="1"/>
          <p:nvPr/>
        </p:nvSpPr>
        <p:spPr>
          <a:xfrm>
            <a:off x="1115616" y="1338322"/>
            <a:ext cx="4256293" cy="615553"/>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因特网传输数据：</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TCP</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协议 </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滑动窗口</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网络随时可能断</a:t>
            </a:r>
          </a:p>
        </p:txBody>
      </p:sp>
      <p:sp>
        <p:nvSpPr>
          <p:cNvPr id="7" name="矩形 6"/>
          <p:cNvSpPr/>
          <p:nvPr/>
        </p:nvSpPr>
        <p:spPr>
          <a:xfrm>
            <a:off x="971600" y="4074626"/>
            <a:ext cx="5904656" cy="369332"/>
          </a:xfrm>
          <a:prstGeom prst="rect">
            <a:avLst/>
          </a:prstGeom>
        </p:spPr>
        <p:txBody>
          <a:bodyPr wrap="square">
            <a:spAutoFit/>
          </a:bodyPr>
          <a:lstStyle/>
          <a:p>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基于不确定性的确定性是可以实现的，只要具有纠错机制。</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
        <p:nvSpPr>
          <p:cNvPr id="4" name="TextBox 3"/>
          <p:cNvSpPr txBox="1"/>
          <p:nvPr/>
        </p:nvSpPr>
        <p:spPr>
          <a:xfrm>
            <a:off x="855737" y="483518"/>
            <a:ext cx="1415772"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其他例子</a:t>
            </a:r>
          </a:p>
        </p:txBody>
      </p:sp>
      <p:sp>
        <p:nvSpPr>
          <p:cNvPr id="5" name="TextBox 4"/>
          <p:cNvSpPr txBox="1"/>
          <p:nvPr/>
        </p:nvSpPr>
        <p:spPr>
          <a:xfrm>
            <a:off x="1503809" y="1275606"/>
            <a:ext cx="1338828" cy="1477328"/>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文件备份</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服务器备份</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并行计算机</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微机集群</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云计算</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pic>
        <p:nvPicPr>
          <p:cNvPr id="7" name="Picture 4" descr="http://img0.imgtn.bdimg.com/it/u=3240280092,790347216&amp;fm=21&amp;gp=0.jpg"/>
          <p:cNvPicPr>
            <a:picLocks noChangeAspect="1" noChangeArrowheads="1"/>
          </p:cNvPicPr>
          <p:nvPr/>
        </p:nvPicPr>
        <p:blipFill>
          <a:blip r:embed="rId2" cstate="print"/>
          <a:srcRect/>
          <a:stretch>
            <a:fillRect/>
          </a:stretch>
        </p:blipFill>
        <p:spPr bwMode="auto">
          <a:xfrm>
            <a:off x="2821813" y="376670"/>
            <a:ext cx="3315967" cy="237626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218" name="Picture 2" descr="https://timgsa.baidu.com/timg?image&amp;quality=80&amp;size=b9999_10000&amp;sec=1528449357707&amp;di=6feea4c00dc289e5d772813a1c994710&amp;imgtype=0&amp;src=http%3A%2F%2Fs1.sinaimg.cn%2Fbmiddle%2F001wXAW8gy6VAxTuDYs20%26690"/>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468600" y="2718665"/>
            <a:ext cx="1656184" cy="23854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mg5.imgtn.bdimg.com/it/u=4015148048,2818332391&amp;fm=21&amp;gp=0.jpg"/>
          <p:cNvPicPr>
            <a:picLocks noChangeAspect="1" noChangeArrowheads="1"/>
          </p:cNvPicPr>
          <p:nvPr/>
        </p:nvPicPr>
        <p:blipFill>
          <a:blip r:embed="rId4" cstate="print"/>
          <a:srcRect/>
          <a:stretch>
            <a:fillRect/>
          </a:stretch>
        </p:blipFill>
        <p:spPr bwMode="auto">
          <a:xfrm>
            <a:off x="5703180" y="251671"/>
            <a:ext cx="2349345" cy="187947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220" name="Picture 4" descr="https://timgsa.baidu.com/timg?image&amp;quality=80&amp;size=b9999_10000&amp;sec=1528449467755&amp;di=31f6e4de994e37ccacc3152628f15fb8&amp;imgtype=0&amp;src=http%3A%2F%2Fdi.gameres.com%2Fattachment%2Fforum%2F201709%2F04%2F100448f3j336n9rnninini.jpg"/>
          <p:cNvPicPr>
            <a:picLocks noChangeAspect="1" noChangeArrowheads="1"/>
          </p:cNvPicPr>
          <p:nvPr/>
        </p:nvPicPr>
        <p:blipFill rotWithShape="1">
          <a:blip r:embed="rId5" cstate="screen"/>
          <a:srcRect/>
          <a:stretch>
            <a:fillRect/>
          </a:stretch>
        </p:blipFill>
        <p:spPr bwMode="auto">
          <a:xfrm>
            <a:off x="2078394" y="3122352"/>
            <a:ext cx="1194330" cy="143319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2006145" y="4587974"/>
            <a:ext cx="118654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凯文</a:t>
            </a:r>
            <a:r>
              <a:rPr lang="en-US" altLang="zh-CN"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凯利</a:t>
            </a:r>
          </a:p>
        </p:txBody>
      </p:sp>
      <p:pic>
        <p:nvPicPr>
          <p:cNvPr id="10" name="图片 9"/>
          <p:cNvPicPr>
            <a:picLocks noChangeAspect="1"/>
          </p:cNvPicPr>
          <p:nvPr/>
        </p:nvPicPr>
        <p:blipFill>
          <a:blip r:embed="rId6"/>
          <a:stretch>
            <a:fillRect/>
          </a:stretch>
        </p:blipFill>
        <p:spPr>
          <a:xfrm>
            <a:off x="3391206" y="2401291"/>
            <a:ext cx="2492682" cy="186475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1" name="图片 10"/>
          <p:cNvPicPr>
            <a:picLocks noChangeAspect="1"/>
          </p:cNvPicPr>
          <p:nvPr/>
        </p:nvPicPr>
        <p:blipFill rotWithShape="1">
          <a:blip r:embed="rId7" cstate="screen"/>
          <a:srcRect l="-3691" t="-6430" r="-3317" b="-4267"/>
          <a:stretch>
            <a:fillRect/>
          </a:stretch>
        </p:blipFill>
        <p:spPr>
          <a:xfrm rot="20978129">
            <a:off x="5639289" y="2654569"/>
            <a:ext cx="2391040" cy="123674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文本框 7"/>
          <p:cNvSpPr txBox="1"/>
          <p:nvPr/>
        </p:nvSpPr>
        <p:spPr>
          <a:xfrm>
            <a:off x="3621518" y="3913504"/>
            <a:ext cx="4107618" cy="1077218"/>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蜂群思维</a:t>
            </a:r>
            <a:r>
              <a:rPr lang="en-US" altLang="zh-CN"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集体意识</a:t>
            </a:r>
            <a:endParaRPr lang="en-US" altLang="zh-CN"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众愚成智</a:t>
            </a:r>
            <a:r>
              <a:rPr lang="en-US" altLang="zh-CN"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群体智慧</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208000" y="128082"/>
            <a:ext cx="2748376" cy="2083628"/>
            <a:chOff x="5208000" y="128082"/>
            <a:chExt cx="2748376" cy="2083628"/>
          </a:xfrm>
        </p:grpSpPr>
        <p:sp>
          <p:nvSpPr>
            <p:cNvPr id="3" name="文本框 2"/>
            <p:cNvSpPr txBox="1"/>
            <p:nvPr/>
          </p:nvSpPr>
          <p:spPr>
            <a:xfrm>
              <a:off x="5208000" y="1196047"/>
              <a:ext cx="2748376" cy="1015663"/>
            </a:xfrm>
            <a:prstGeom prst="rect">
              <a:avLst/>
            </a:prstGeom>
            <a:ln>
              <a:no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rPr>
                <a:t>谁都不靠谱，</a:t>
              </a:r>
              <a:endParaRPr lang="en-US" altLang="zh-CN"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rPr>
                <a:t>但仍然要相信群众！</a:t>
              </a:r>
              <a:endParaRPr lang="en-US" altLang="zh-CN"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endParaRPr>
            </a:p>
            <a:p>
              <a:pPr algn="ctr"/>
              <a:r>
                <a:rPr lang="zh-CN" altLang="en-US" sz="2000" b="1" dirty="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Arial Black" panose="020B0A04020102020204" pitchFamily="34" charset="0"/>
                </a:rPr>
                <a:t>思想、制度作保障！</a:t>
              </a:r>
            </a:p>
          </p:txBody>
        </p:sp>
        <p:pic>
          <p:nvPicPr>
            <p:cNvPr id="13" name="图片 12"/>
            <p:cNvPicPr>
              <a:picLocks noChangeAspect="1"/>
            </p:cNvPicPr>
            <p:nvPr/>
          </p:nvPicPr>
          <p:blipFill>
            <a:blip r:embed="rId2" cstate="screen"/>
            <a:stretch>
              <a:fillRect/>
            </a:stretch>
          </p:blipFill>
          <p:spPr>
            <a:xfrm>
              <a:off x="5208000" y="128082"/>
              <a:ext cx="2748376" cy="1046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2" name="组合 11"/>
          <p:cNvGrpSpPr/>
          <p:nvPr/>
        </p:nvGrpSpPr>
        <p:grpSpPr>
          <a:xfrm>
            <a:off x="1291363" y="2147507"/>
            <a:ext cx="2607754" cy="2136401"/>
            <a:chOff x="5249705" y="483518"/>
            <a:chExt cx="2607754" cy="3101215"/>
          </a:xfrm>
        </p:grpSpPr>
        <p:pic>
          <p:nvPicPr>
            <p:cNvPr id="10" name="图片 9"/>
            <p:cNvPicPr>
              <a:picLocks noChangeAspect="1"/>
            </p:cNvPicPr>
            <p:nvPr/>
          </p:nvPicPr>
          <p:blipFill>
            <a:blip r:embed="rId3" cstate="screen"/>
            <a:stretch>
              <a:fillRect/>
            </a:stretch>
          </p:blipFill>
          <p:spPr>
            <a:xfrm>
              <a:off x="5249705" y="483518"/>
              <a:ext cx="2573707" cy="310121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文本框 10"/>
            <p:cNvSpPr txBox="1"/>
            <p:nvPr/>
          </p:nvSpPr>
          <p:spPr>
            <a:xfrm rot="21225467">
              <a:off x="5364469" y="2922344"/>
              <a:ext cx="2492990" cy="369332"/>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从不确定性走向确定性</a:t>
              </a:r>
            </a:p>
          </p:txBody>
        </p:sp>
      </p:grpSp>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
        <p:nvSpPr>
          <p:cNvPr id="4" name="TextBox 3"/>
          <p:cNvSpPr txBox="1"/>
          <p:nvPr/>
        </p:nvSpPr>
        <p:spPr>
          <a:xfrm>
            <a:off x="1342530" y="1319047"/>
            <a:ext cx="3600400" cy="523220"/>
          </a:xfrm>
          <a:prstGeom prst="rect">
            <a:avLst/>
          </a:prstGeom>
          <a:noFill/>
        </p:spPr>
        <p:txBody>
          <a:bodyPr wrap="square" rtlCol="0">
            <a:spAutoFit/>
          </a:bodyPr>
          <a:lstStyle/>
          <a:p>
            <a:r>
              <a:rPr lang="en-US" altLang="zh-CN"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1) </a:t>
            </a:r>
            <a:r>
              <a:rPr lang="zh-CN" altLang="en-US"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制度、机制、培训；</a:t>
            </a:r>
            <a:r>
              <a:rPr lang="en-US" altLang="zh-CN"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2) </a:t>
            </a:r>
            <a:r>
              <a:rPr lang="zh-CN" altLang="en-US"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采取强制技术措施；</a:t>
            </a:r>
            <a:r>
              <a:rPr lang="en-US" altLang="zh-CN"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3) </a:t>
            </a:r>
            <a:r>
              <a:rPr lang="zh-CN" altLang="en-US"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人员互相备份、监督；</a:t>
            </a:r>
            <a:r>
              <a:rPr lang="en-US" altLang="zh-CN"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4) </a:t>
            </a:r>
            <a:r>
              <a:rPr lang="zh-CN" altLang="en-US" sz="1400" dirty="0">
                <a:solidFill>
                  <a:srgbClr val="0070C0"/>
                </a:solidFill>
                <a:latin typeface="楷体" panose="02010609060101010101" pitchFamily="49" charset="-122"/>
                <a:ea typeface="楷体" panose="02010609060101010101" pitchFamily="49" charset="-122"/>
                <a:cs typeface="Arial Black" panose="020B0A04020102020204" pitchFamily="34" charset="0"/>
              </a:rPr>
              <a:t>双人模式。</a:t>
            </a:r>
          </a:p>
        </p:txBody>
      </p:sp>
      <p:sp>
        <p:nvSpPr>
          <p:cNvPr id="5" name="矩形 4"/>
          <p:cNvSpPr/>
          <p:nvPr/>
        </p:nvSpPr>
        <p:spPr>
          <a:xfrm>
            <a:off x="4427984" y="2343846"/>
            <a:ext cx="3528392" cy="1077218"/>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indent="2698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不要再抱怨别人了，除了上帝，什么都是有缺陷的，咱们也有。</a:t>
            </a:r>
            <a:endPar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indent="269875" algn="just"/>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没有任何系统是完美的，但它已经是最好的工具。</a:t>
            </a:r>
          </a:p>
        </p:txBody>
      </p:sp>
      <p:pic>
        <p:nvPicPr>
          <p:cNvPr id="6" name="图片 5" descr="女阿色.png"/>
          <p:cNvPicPr>
            <a:picLocks noChangeAspect="1"/>
          </p:cNvPicPr>
          <p:nvPr/>
        </p:nvPicPr>
        <p:blipFill>
          <a:blip r:embed="rId4" cstate="screen"/>
          <a:stretch>
            <a:fillRect/>
          </a:stretch>
        </p:blipFill>
        <p:spPr>
          <a:xfrm>
            <a:off x="179512" y="4008646"/>
            <a:ext cx="1059582" cy="1059582"/>
          </a:xfrm>
          <a:prstGeom prst="rect">
            <a:avLst/>
          </a:prstGeom>
        </p:spPr>
      </p:pic>
      <p:sp>
        <p:nvSpPr>
          <p:cNvPr id="7" name="TextBox 6"/>
          <p:cNvSpPr txBox="1"/>
          <p:nvPr/>
        </p:nvSpPr>
        <p:spPr>
          <a:xfrm>
            <a:off x="1736662" y="4589149"/>
            <a:ext cx="4464496" cy="442674"/>
          </a:xfrm>
          <a:prstGeom prst="wedgeRoundRectCallout">
            <a:avLst>
              <a:gd name="adj1" fmla="val -62703"/>
              <a:gd name="adj2" fmla="val 14682"/>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cs typeface="Arial Black" panose="020B0A04020102020204" pitchFamily="34" charset="0"/>
              </a:rPr>
              <a:t>我的心，是暖暖的</a:t>
            </a:r>
            <a:r>
              <a:rPr lang="en-US" altLang="zh-CN" sz="2000" dirty="0">
                <a:latin typeface="幼圆" panose="02010509060101010101" pitchFamily="49" charset="-122"/>
                <a:ea typeface="幼圆" panose="02010509060101010101" pitchFamily="49" charset="-122"/>
                <a:cs typeface="Arial Black" panose="020B0A04020102020204" pitchFamily="34" charset="0"/>
              </a:rPr>
              <a:t>,</a:t>
            </a:r>
            <a:r>
              <a:rPr lang="zh-CN" altLang="en-US" sz="2000" dirty="0">
                <a:latin typeface="幼圆" panose="02010509060101010101" pitchFamily="49" charset="-122"/>
                <a:ea typeface="幼圆" panose="02010509060101010101" pitchFamily="49" charset="-122"/>
                <a:cs typeface="Arial Black" panose="020B0A04020102020204" pitchFamily="34" charset="0"/>
              </a:rPr>
              <a:t>暖暖的 </a:t>
            </a:r>
            <a:r>
              <a:rPr lang="en-US" altLang="zh-CN" sz="2000" dirty="0">
                <a:latin typeface="幼圆" panose="02010509060101010101" pitchFamily="49" charset="-122"/>
                <a:ea typeface="幼圆" panose="02010509060101010101" pitchFamily="49" charset="-122"/>
                <a:cs typeface="Arial Black" panose="020B0A04020102020204" pitchFamily="34" charset="0"/>
              </a:rPr>
              <a:t>……</a:t>
            </a:r>
            <a:endParaRPr lang="zh-CN" altLang="en-US" sz="2000" dirty="0">
              <a:latin typeface="幼圆" panose="02010509060101010101" pitchFamily="49" charset="-122"/>
              <a:ea typeface="幼圆" panose="02010509060101010101" pitchFamily="49" charset="-122"/>
              <a:cs typeface="Arial Black" panose="020B0A04020102020204" pitchFamily="34" charset="0"/>
            </a:endParaRPr>
          </a:p>
        </p:txBody>
      </p:sp>
      <p:sp>
        <p:nvSpPr>
          <p:cNvPr id="8" name="TextBox 7"/>
          <p:cNvSpPr txBox="1"/>
          <p:nvPr/>
        </p:nvSpPr>
        <p:spPr>
          <a:xfrm>
            <a:off x="4860032" y="3461219"/>
            <a:ext cx="3159836" cy="1077218"/>
          </a:xfrm>
          <a:prstGeom prst="rect">
            <a:avLst/>
          </a:prstGeom>
          <a:noFill/>
        </p:spPr>
        <p:txBody>
          <a:bodyPr wrap="square" rtlCol="0">
            <a:spAutoFit/>
          </a:bodyPr>
          <a:lstStyle/>
          <a:p>
            <a:pPr algn="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群众都是好群众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b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关键看你怎么领导 </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送给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Team Leader </a:t>
            </a: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们</a:t>
            </a:r>
          </a:p>
        </p:txBody>
      </p:sp>
      <p:sp>
        <p:nvSpPr>
          <p:cNvPr id="9" name="文本框 8"/>
          <p:cNvSpPr txBox="1"/>
          <p:nvPr/>
        </p:nvSpPr>
        <p:spPr>
          <a:xfrm>
            <a:off x="560574" y="382011"/>
            <a:ext cx="4647426" cy="1015663"/>
          </a:xfrm>
          <a:prstGeom prst="rect">
            <a:avLst/>
          </a:prstGeom>
          <a:noFill/>
        </p:spPr>
        <p:txBody>
          <a:bodyPr wrap="none" rtlCol="0">
            <a:spAutoFit/>
          </a:bodyPr>
          <a:lstStyle/>
          <a:p>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现实：</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没有</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100%</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的确定性</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理论：</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系统的主观能动性能够增加确定性</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方法：</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系统结构、迭代精进、全息备份</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45">
                                          <p:stCondLst>
                                            <p:cond delay="0"/>
                                          </p:stCondLst>
                                        </p:cTn>
                                        <p:tgtEl>
                                          <p:spTgt spid="6"/>
                                        </p:tgtEl>
                                      </p:cBhvr>
                                    </p:animEffect>
                                    <p:anim calcmode="lin" valueType="num">
                                      <p:cBhvr>
                                        <p:cTn id="8" dur="456"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6"/>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6"/>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6"/>
                                        </p:tgtEl>
                                        <p:attrNameLst>
                                          <p:attrName>ppt_y</p:attrName>
                                        </p:attrNameLst>
                                      </p:cBhvr>
                                      <p:tavLst>
                                        <p:tav tm="0" fmla="#ppt_y-sin(pi*$)/81">
                                          <p:val>
                                            <p:fltVal val="0"/>
                                          </p:val>
                                        </p:tav>
                                        <p:tav tm="100000">
                                          <p:val>
                                            <p:fltVal val="1"/>
                                          </p:val>
                                        </p:tav>
                                      </p:tavLst>
                                    </p:anim>
                                    <p:animScale>
                                      <p:cBhvr>
                                        <p:cTn id="13" dur="7">
                                          <p:stCondLst>
                                            <p:cond delay="163"/>
                                          </p:stCondLst>
                                        </p:cTn>
                                        <p:tgtEl>
                                          <p:spTgt spid="6"/>
                                        </p:tgtEl>
                                      </p:cBhvr>
                                      <p:to x="100000" y="60000"/>
                                    </p:animScale>
                                    <p:animScale>
                                      <p:cBhvr>
                                        <p:cTn id="14" dur="42" decel="50000">
                                          <p:stCondLst>
                                            <p:cond delay="169"/>
                                          </p:stCondLst>
                                        </p:cTn>
                                        <p:tgtEl>
                                          <p:spTgt spid="6"/>
                                        </p:tgtEl>
                                      </p:cBhvr>
                                      <p:to x="100000" y="100000"/>
                                    </p:animScale>
                                    <p:animScale>
                                      <p:cBhvr>
                                        <p:cTn id="15" dur="7">
                                          <p:stCondLst>
                                            <p:cond delay="328"/>
                                          </p:stCondLst>
                                        </p:cTn>
                                        <p:tgtEl>
                                          <p:spTgt spid="6"/>
                                        </p:tgtEl>
                                      </p:cBhvr>
                                      <p:to x="100000" y="80000"/>
                                    </p:animScale>
                                    <p:animScale>
                                      <p:cBhvr>
                                        <p:cTn id="16" dur="42" decel="50000">
                                          <p:stCondLst>
                                            <p:cond delay="335"/>
                                          </p:stCondLst>
                                        </p:cTn>
                                        <p:tgtEl>
                                          <p:spTgt spid="6"/>
                                        </p:tgtEl>
                                      </p:cBhvr>
                                      <p:to x="100000" y="100000"/>
                                    </p:animScale>
                                    <p:animScale>
                                      <p:cBhvr>
                                        <p:cTn id="17" dur="7">
                                          <p:stCondLst>
                                            <p:cond delay="411"/>
                                          </p:stCondLst>
                                        </p:cTn>
                                        <p:tgtEl>
                                          <p:spTgt spid="6"/>
                                        </p:tgtEl>
                                      </p:cBhvr>
                                      <p:to x="100000" y="90000"/>
                                    </p:animScale>
                                    <p:animScale>
                                      <p:cBhvr>
                                        <p:cTn id="18" dur="42" decel="50000">
                                          <p:stCondLst>
                                            <p:cond delay="417"/>
                                          </p:stCondLst>
                                        </p:cTn>
                                        <p:tgtEl>
                                          <p:spTgt spid="6"/>
                                        </p:tgtEl>
                                      </p:cBhvr>
                                      <p:to x="100000" y="100000"/>
                                    </p:animScale>
                                    <p:animScale>
                                      <p:cBhvr>
                                        <p:cTn id="19" dur="7">
                                          <p:stCondLst>
                                            <p:cond delay="452"/>
                                          </p:stCondLst>
                                        </p:cTn>
                                        <p:tgtEl>
                                          <p:spTgt spid="6"/>
                                        </p:tgtEl>
                                      </p:cBhvr>
                                      <p:to x="100000" y="95000"/>
                                    </p:animScale>
                                    <p:animScale>
                                      <p:cBhvr>
                                        <p:cTn id="20" dur="42" decel="50000">
                                          <p:stCondLst>
                                            <p:cond delay="459"/>
                                          </p:stCondLst>
                                        </p:cTn>
                                        <p:tgtEl>
                                          <p:spTgt spid="6"/>
                                        </p:tgtEl>
                                      </p:cBhvr>
                                      <p:to x="100000" y="100000"/>
                                    </p:animScale>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25692" y="221953"/>
            <a:ext cx="1415772" cy="830997"/>
          </a:xfrm>
          <a:prstGeom prst="rect">
            <a:avLst/>
          </a:prstGeom>
          <a:noFill/>
        </p:spPr>
        <p:txBody>
          <a:bodyPr wrap="none" rtlCol="0">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灰机呢？</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咋没了？</a:t>
            </a:r>
          </a:p>
        </p:txBody>
      </p:sp>
      <p:pic>
        <p:nvPicPr>
          <p:cNvPr id="8194" name="Picture 2" descr="https://timgsa.baidu.com/timg?image&amp;quality=80&amp;size=b9999_10000&amp;sec=1526463057182&amp;di=9bf1dc3303d56ff8e927e424248f3e3e&amp;imgtype=jpg&amp;src=http%3A%2F%2Fimg0.imgtn.bdimg.com%2Fit%2Fu%3D3392252225%2C4250155478%26fm%3D214%26gp%3D0.jpg"/>
          <p:cNvPicPr>
            <a:picLocks noChangeAspect="1" noChangeArrowheads="1"/>
          </p:cNvPicPr>
          <p:nvPr/>
        </p:nvPicPr>
        <p:blipFill>
          <a:blip r:embed="rId2" cstate="screen"/>
          <a:srcRect/>
          <a:stretch>
            <a:fillRect/>
          </a:stretch>
        </p:blipFill>
        <p:spPr bwMode="auto">
          <a:xfrm>
            <a:off x="3237968" y="3830502"/>
            <a:ext cx="1874985" cy="12712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cstate="screen"/>
          <a:stretch>
            <a:fillRect/>
          </a:stretch>
        </p:blipFill>
        <p:spPr>
          <a:xfrm>
            <a:off x="6092020" y="83656"/>
            <a:ext cx="1691078" cy="1058615"/>
          </a:xfrm>
          <a:prstGeom prst="rect">
            <a:avLst/>
          </a:prstGeom>
          <a:ln>
            <a:noFill/>
          </a:ln>
          <a:effectLst>
            <a:softEdge rad="112500"/>
          </a:effectLst>
        </p:spPr>
      </p:pic>
      <p:cxnSp>
        <p:nvCxnSpPr>
          <p:cNvPr id="14" name="直接箭头连接符 13"/>
          <p:cNvCxnSpPr/>
          <p:nvPr/>
        </p:nvCxnSpPr>
        <p:spPr>
          <a:xfrm flipV="1">
            <a:off x="4806315" y="1029000"/>
            <a:ext cx="1972729" cy="3091039"/>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160969" y="3642629"/>
            <a:ext cx="1221359" cy="28476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a:t>
            </a:r>
            <a:r>
              <a:rPr lang="en-US" altLang="zh-CN"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步：预备</a:t>
            </a:r>
          </a:p>
        </p:txBody>
      </p:sp>
      <p:sp>
        <p:nvSpPr>
          <p:cNvPr id="18" name="矩形 17"/>
          <p:cNvSpPr/>
          <p:nvPr/>
        </p:nvSpPr>
        <p:spPr>
          <a:xfrm>
            <a:off x="5459345" y="3164825"/>
            <a:ext cx="1221359" cy="28476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a:t>
            </a:r>
            <a:r>
              <a:rPr lang="en-US" altLang="zh-CN"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步：开炮</a:t>
            </a:r>
          </a:p>
        </p:txBody>
      </p:sp>
      <p:sp>
        <p:nvSpPr>
          <p:cNvPr id="19" name="矩形 18"/>
          <p:cNvSpPr/>
          <p:nvPr/>
        </p:nvSpPr>
        <p:spPr>
          <a:xfrm>
            <a:off x="5759513" y="2687022"/>
            <a:ext cx="1404775" cy="28476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a:t>
            </a:r>
            <a:r>
              <a:rPr lang="en-US" altLang="zh-CN"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步：飞一会</a:t>
            </a:r>
          </a:p>
        </p:txBody>
      </p:sp>
      <p:sp>
        <p:nvSpPr>
          <p:cNvPr id="20" name="矩形 19"/>
          <p:cNvSpPr/>
          <p:nvPr/>
        </p:nvSpPr>
        <p:spPr>
          <a:xfrm>
            <a:off x="6059929" y="2209219"/>
            <a:ext cx="1536408" cy="28476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a:t>
            </a:r>
            <a:r>
              <a:rPr lang="en-US" altLang="zh-CN"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步：再飞一会</a:t>
            </a:r>
          </a:p>
        </p:txBody>
      </p:sp>
      <p:sp>
        <p:nvSpPr>
          <p:cNvPr id="21" name="矩形 20"/>
          <p:cNvSpPr/>
          <p:nvPr/>
        </p:nvSpPr>
        <p:spPr>
          <a:xfrm>
            <a:off x="6361608" y="1731416"/>
            <a:ext cx="1234729" cy="284768"/>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a:t>
            </a:r>
            <a:r>
              <a:rPr lang="en-US" altLang="zh-CN"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5</a:t>
            </a:r>
            <a:r>
              <a:rPr lang="zh-CN" altLang="en-US" sz="1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步：击落</a:t>
            </a:r>
          </a:p>
        </p:txBody>
      </p:sp>
      <p:sp>
        <p:nvSpPr>
          <p:cNvPr id="17" name="文本框 16"/>
          <p:cNvSpPr txBox="1"/>
          <p:nvPr/>
        </p:nvSpPr>
        <p:spPr>
          <a:xfrm>
            <a:off x="226097" y="3003798"/>
            <a:ext cx="2339102" cy="954107"/>
          </a:xfrm>
          <a:prstGeom prst="rect">
            <a:avLst/>
          </a:prstGeom>
          <a:noFill/>
          <a:ln w="3175">
            <a:solidFill>
              <a:schemeClr val="tx1"/>
            </a:solidFill>
          </a:ln>
        </p:spPr>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以静制动</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以不变应万变</a:t>
            </a:r>
          </a:p>
        </p:txBody>
      </p:sp>
      <p:sp>
        <p:nvSpPr>
          <p:cNvPr id="22" name="文本框 21"/>
          <p:cNvSpPr txBox="1"/>
          <p:nvPr/>
        </p:nvSpPr>
        <p:spPr>
          <a:xfrm>
            <a:off x="709303" y="483518"/>
            <a:ext cx="1980029"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机械系统观</a:t>
            </a:r>
          </a:p>
        </p:txBody>
      </p:sp>
      <p:sp>
        <p:nvSpPr>
          <p:cNvPr id="23" name="文本框 22"/>
          <p:cNvSpPr txBox="1"/>
          <p:nvPr/>
        </p:nvSpPr>
        <p:spPr>
          <a:xfrm>
            <a:off x="2778287" y="566734"/>
            <a:ext cx="3005951" cy="400110"/>
          </a:xfrm>
          <a:prstGeom prst="rect">
            <a:avLst/>
          </a:prstGeom>
          <a:noFill/>
        </p:spPr>
        <p:txBody>
          <a:bodyPr wrap="non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大系统观的主要批判对象</a:t>
            </a:r>
          </a:p>
        </p:txBody>
      </p:sp>
      <p:sp>
        <p:nvSpPr>
          <p:cNvPr id="24" name="文本框 23"/>
          <p:cNvSpPr txBox="1"/>
          <p:nvPr/>
        </p:nvSpPr>
        <p:spPr>
          <a:xfrm rot="1960041">
            <a:off x="5437434" y="842837"/>
            <a:ext cx="400110" cy="3323987"/>
          </a:xfrm>
          <a:prstGeom prst="rect">
            <a:avLst/>
          </a:prstGeom>
          <a:noFill/>
        </p:spPr>
        <p:txBody>
          <a:bodyPr vert="eaVert" wrap="none" rtlCol="0">
            <a:spAutoFit/>
          </a:bodyPr>
          <a:lstStyle/>
          <a:p>
            <a:r>
              <a:rPr lang="zh-CN" altLang="en-US" sz="1400" dirty="0">
                <a:latin typeface="幼圆" panose="02010509060101010101" pitchFamily="49" charset="-122"/>
                <a:ea typeface="幼圆" panose="02010509060101010101" pitchFamily="49" charset="-122"/>
                <a:cs typeface="Arial Black" panose="020B0A04020102020204" pitchFamily="34" charset="0"/>
              </a:rPr>
              <a:t>严格按照精准计划，一举彻底摧毁目标！</a:t>
            </a:r>
          </a:p>
        </p:txBody>
      </p:sp>
      <p:sp>
        <p:nvSpPr>
          <p:cNvPr id="25" name="文本框 24"/>
          <p:cNvSpPr txBox="1"/>
          <p:nvPr/>
        </p:nvSpPr>
        <p:spPr>
          <a:xfrm>
            <a:off x="709303" y="1220314"/>
            <a:ext cx="4387071" cy="1692771"/>
          </a:xfrm>
          <a:prstGeom prst="rect">
            <a:avLst/>
          </a:prstGeom>
          <a:noFill/>
          <a:ln w="3175">
            <a:solidFill>
              <a:schemeClr val="tx1"/>
            </a:solidFill>
          </a:ln>
        </p:spPr>
        <p:txBody>
          <a:bodyPr wrap="squar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确定的事，确定地办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靠谱！</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不确定的事，也确定地办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不靠谱！</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因为不确定就不办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更不靠谱！</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不确定的事，灵活办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最靠谱！</a:t>
            </a:r>
          </a:p>
        </p:txBody>
      </p:sp>
      <p:pic>
        <p:nvPicPr>
          <p:cNvPr id="8196" name="Picture 4" descr="https://timgsa.baidu.com/timg?image&amp;quality=80&amp;size=b9999_10000&amp;sec=1526464692175&amp;di=91a10807999ff5d4a48fcfe616bdf2a0&amp;imgtype=0&amp;src=http%3A%2F%2Fwww.cicnn.com%2Fimgstoragenew%2F2016%2F0626%2F20160626115540614.jpg"/>
          <p:cNvPicPr>
            <a:picLocks noChangeAspect="1" noChangeArrowheads="1"/>
          </p:cNvPicPr>
          <p:nvPr/>
        </p:nvPicPr>
        <p:blipFill rotWithShape="1">
          <a:blip r:embed="rId4" cstate="screen"/>
          <a:srcRect/>
          <a:stretch>
            <a:fillRect/>
          </a:stretch>
        </p:blipFill>
        <p:spPr bwMode="auto">
          <a:xfrm>
            <a:off x="6944206" y="4073741"/>
            <a:ext cx="936104" cy="76979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p:cNvSpPr txBox="1"/>
          <p:nvPr/>
        </p:nvSpPr>
        <p:spPr>
          <a:xfrm>
            <a:off x="6785274" y="4830614"/>
            <a:ext cx="1261884" cy="276999"/>
          </a:xfrm>
          <a:prstGeom prst="rect">
            <a:avLst/>
          </a:prstGeom>
          <a:noFill/>
        </p:spPr>
        <p:txBody>
          <a:bodyPr wrap="none" rtlCol="0">
            <a:spAutoFit/>
          </a:bodyPr>
          <a:lstStyle/>
          <a:p>
            <a:r>
              <a:rPr lang="zh-CN" altLang="en-US" sz="1200" dirty="0">
                <a:latin typeface="幼圆" panose="02010509060101010101" pitchFamily="49" charset="-122"/>
                <a:ea typeface="幼圆" panose="02010509060101010101" pitchFamily="49" charset="-122"/>
                <a:cs typeface="Arial Black" panose="020B0A04020102020204" pitchFamily="34" charset="0"/>
              </a:rPr>
              <a:t>尼古拉斯</a:t>
            </a:r>
            <a:r>
              <a:rPr lang="en-US" altLang="zh-CN" sz="1200" dirty="0">
                <a:latin typeface="楷体" panose="02010609060101010101" pitchFamily="49" charset="-122"/>
                <a:ea typeface="楷体" panose="02010609060101010101" pitchFamily="49" charset="-122"/>
                <a:cs typeface="Arial Black" panose="020B0A04020102020204" pitchFamily="34" charset="0"/>
              </a:rPr>
              <a:t>·</a:t>
            </a:r>
            <a:r>
              <a:rPr lang="zh-CN" altLang="en-US" sz="1200" dirty="0">
                <a:latin typeface="幼圆" panose="02010509060101010101" pitchFamily="49" charset="-122"/>
                <a:ea typeface="幼圆" panose="02010509060101010101" pitchFamily="49" charset="-122"/>
                <a:cs typeface="Arial Black" panose="020B0A04020102020204" pitchFamily="34" charset="0"/>
              </a:rPr>
              <a:t>赵四</a:t>
            </a:r>
          </a:p>
        </p:txBody>
      </p:sp>
      <p:sp>
        <p:nvSpPr>
          <p:cNvPr id="27" name="文本框 26"/>
          <p:cNvSpPr txBox="1"/>
          <p:nvPr/>
        </p:nvSpPr>
        <p:spPr>
          <a:xfrm>
            <a:off x="5364088" y="4155926"/>
            <a:ext cx="1432044" cy="830997"/>
          </a:xfrm>
          <a:prstGeom prst="wedgeRectCallout">
            <a:avLst>
              <a:gd name="adj1" fmla="val 71611"/>
              <a:gd name="adj2" fmla="val -31934"/>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r"/>
            <a:r>
              <a:rPr lang="zh-CN" altLang="en-US" sz="1200" dirty="0">
                <a:latin typeface="幼圆" panose="02010509060101010101" pitchFamily="49" charset="-122"/>
                <a:ea typeface="幼圆" panose="02010509060101010101" pitchFamily="49" charset="-122"/>
                <a:cs typeface="Arial Black" panose="020B0A04020102020204" pitchFamily="34" charset="0"/>
              </a:rPr>
              <a:t>打他！！！</a:t>
            </a:r>
            <a:endParaRPr lang="en-US" altLang="zh-CN" sz="12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1200" dirty="0">
                <a:latin typeface="幼圆" panose="02010509060101010101" pitchFamily="49" charset="-122"/>
                <a:ea typeface="幼圆" panose="02010509060101010101" pitchFamily="49" charset="-122"/>
                <a:cs typeface="Arial Black" panose="020B0A04020102020204" pitchFamily="34" charset="0"/>
              </a:rPr>
              <a:t>嗯，打他！</a:t>
            </a:r>
            <a:endParaRPr lang="en-US" altLang="zh-CN" sz="1200" dirty="0">
              <a:latin typeface="幼圆" panose="02010509060101010101" pitchFamily="49" charset="-122"/>
              <a:ea typeface="幼圆" panose="02010509060101010101" pitchFamily="49" charset="-122"/>
              <a:cs typeface="Arial Black" panose="020B0A04020102020204" pitchFamily="34" charset="0"/>
            </a:endParaRPr>
          </a:p>
          <a:p>
            <a:pPr algn="r"/>
            <a:r>
              <a:rPr lang="zh-CN" altLang="en-US" sz="1200" dirty="0">
                <a:latin typeface="幼圆" panose="02010509060101010101" pitchFamily="49" charset="-122"/>
                <a:ea typeface="幼圆" panose="02010509060101010101" pitchFamily="49" charset="-122"/>
                <a:cs typeface="Arial Black" panose="020B0A04020102020204" pitchFamily="34" charset="0"/>
              </a:rPr>
              <a:t>你怎么一干仗就给我打电话尼！！？</a:t>
            </a:r>
          </a:p>
        </p:txBody>
      </p:sp>
      <p:sp>
        <p:nvSpPr>
          <p:cNvPr id="28" name="文本框 27"/>
          <p:cNvSpPr txBox="1"/>
          <p:nvPr/>
        </p:nvSpPr>
        <p:spPr>
          <a:xfrm>
            <a:off x="2651838" y="3086767"/>
            <a:ext cx="1985842" cy="738664"/>
          </a:xfrm>
          <a:prstGeom prst="wedgeRectCallout">
            <a:avLst>
              <a:gd name="adj1" fmla="val 794"/>
              <a:gd name="adj2" fmla="val 97404"/>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sz="1400" dirty="0">
                <a:latin typeface="幼圆" panose="02010509060101010101" pitchFamily="49" charset="-122"/>
                <a:ea typeface="幼圆" panose="02010509060101010101" pitchFamily="49" charset="-122"/>
                <a:cs typeface="Arial Black" panose="020B0A04020102020204" pitchFamily="34" charset="0"/>
              </a:rPr>
              <a:t>小鬼，听我口令！按照领导精确部署和英明指导，咱把它揍下来！</a:t>
            </a:r>
          </a:p>
        </p:txBody>
      </p:sp>
      <p:sp>
        <p:nvSpPr>
          <p:cNvPr id="30" name="文本框 29"/>
          <p:cNvSpPr txBox="1"/>
          <p:nvPr/>
        </p:nvSpPr>
        <p:spPr>
          <a:xfrm>
            <a:off x="226096" y="4006813"/>
            <a:ext cx="2339102" cy="830997"/>
          </a:xfrm>
          <a:prstGeom prst="rect">
            <a:avLst/>
          </a:prstGeom>
          <a:noFill/>
        </p:spPr>
        <p:txBody>
          <a:bodyPr wrap="none" rtlCol="0">
            <a:spAutoFit/>
          </a:bodyPr>
          <a:lstStyle/>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使命、战略不变</a:t>
            </a:r>
            <a:endPar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方法、战术要变</a:t>
            </a:r>
          </a:p>
        </p:txBody>
      </p:sp>
      <p:pic>
        <p:nvPicPr>
          <p:cNvPr id="33" name="图片 32"/>
          <p:cNvPicPr>
            <a:picLocks noChangeAspect="1"/>
          </p:cNvPicPr>
          <p:nvPr/>
        </p:nvPicPr>
        <p:blipFill>
          <a:blip r:embed="rId5" cstate="screen">
            <a:clrChange>
              <a:clrFrom>
                <a:srgbClr val="FFFFFF"/>
              </a:clrFrom>
              <a:clrTo>
                <a:srgbClr val="FFFFFF">
                  <a:alpha val="0"/>
                </a:srgbClr>
              </a:clrTo>
            </a:clrChange>
          </a:blip>
          <a:stretch>
            <a:fillRect/>
          </a:stretch>
        </p:blipFill>
        <p:spPr>
          <a:xfrm>
            <a:off x="2831277" y="4571424"/>
            <a:ext cx="873515" cy="485286"/>
          </a:xfrm>
          <a:prstGeom prst="rect">
            <a:avLst/>
          </a:prstGeom>
        </p:spPr>
      </p:pic>
      <p:pic>
        <p:nvPicPr>
          <p:cNvPr id="7170" name="Picture 2" descr="https://timgsa.baidu.com/timg?image&amp;quality=80&amp;size=b9999_10000&amp;sec=1526525968675&amp;di=3bc9428eaa165fce9241d27c4961d887&amp;imgtype=0&amp;src=http%3A%2F%2Fpic113.nipic.com%2Ffile%2F20161102%2F20639046_150103279032_2.jpg"/>
          <p:cNvPicPr>
            <a:picLocks noChangeAspect="1" noChangeArrowheads="1"/>
          </p:cNvPicPr>
          <p:nvPr/>
        </p:nvPicPr>
        <p:blipFill rotWithShape="1">
          <a:blip r:embed="rId6" cstate="screen">
            <a:clrChange>
              <a:clrFrom>
                <a:srgbClr val="D5FFE9"/>
              </a:clrFrom>
              <a:clrTo>
                <a:srgbClr val="D5FFE9">
                  <a:alpha val="0"/>
                </a:srgbClr>
              </a:clrTo>
            </a:clrChange>
          </a:blip>
          <a:srcRect/>
          <a:stretch>
            <a:fillRect/>
          </a:stretch>
        </p:blipFill>
        <p:spPr bwMode="auto">
          <a:xfrm rot="7305217">
            <a:off x="4673683" y="3563245"/>
            <a:ext cx="792088" cy="36004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
        <p:nvSpPr>
          <p:cNvPr id="5" name="文本框 4"/>
          <p:cNvSpPr txBox="1"/>
          <p:nvPr/>
        </p:nvSpPr>
        <p:spPr>
          <a:xfrm>
            <a:off x="4133418" y="4645948"/>
            <a:ext cx="877163" cy="369332"/>
          </a:xfrm>
          <a:prstGeom prst="rect">
            <a:avLst/>
          </a:prstGeom>
          <a:noFill/>
        </p:spPr>
        <p:txBody>
          <a:bodyPr wrap="none" rtlCol="0">
            <a:spAutoFit/>
          </a:bodyPr>
          <a:lstStyle/>
          <a:p>
            <a:r>
              <a:rPr lang="zh-CN" altLang="en-US" dirty="0">
                <a:ln>
                  <a:solidFill>
                    <a:schemeClr val="tx1"/>
                  </a:solidFill>
                </a:ln>
                <a:solidFill>
                  <a:srgbClr val="00B0F0"/>
                </a:solidFill>
                <a:latin typeface="方正超粗黑简体" panose="03000509000000000000" pitchFamily="65" charset="-122"/>
                <a:ea typeface="方正超粗黑简体" panose="03000509000000000000" pitchFamily="65" charset="-122"/>
                <a:cs typeface="Arial Black" panose="020B0A04020102020204" pitchFamily="34" charset="0"/>
              </a:rPr>
              <a:t>确定性</a:t>
            </a:r>
          </a:p>
        </p:txBody>
      </p:sp>
      <p:sp>
        <p:nvSpPr>
          <p:cNvPr id="29" name="文本框 28"/>
          <p:cNvSpPr txBox="1"/>
          <p:nvPr/>
        </p:nvSpPr>
        <p:spPr>
          <a:xfrm>
            <a:off x="7618913" y="105131"/>
            <a:ext cx="461665" cy="1015663"/>
          </a:xfrm>
          <a:prstGeom prst="rect">
            <a:avLst/>
          </a:prstGeom>
          <a:noFill/>
        </p:spPr>
        <p:txBody>
          <a:bodyPr vert="eaVert" wrap="none" rtlCol="0">
            <a:spAutoFit/>
          </a:bodyPr>
          <a:lstStyle/>
          <a:p>
            <a:r>
              <a:rPr lang="zh-CN" altLang="en-US" dirty="0">
                <a:ln>
                  <a:solidFill>
                    <a:schemeClr val="tx1"/>
                  </a:solidFill>
                </a:ln>
                <a:solidFill>
                  <a:srgbClr val="00B0F0"/>
                </a:solidFill>
                <a:latin typeface="方正超粗黑简体" panose="03000509000000000000" pitchFamily="65" charset="-122"/>
                <a:ea typeface="方正超粗黑简体" panose="03000509000000000000" pitchFamily="65" charset="-122"/>
                <a:cs typeface="Arial Black" panose="020B0A04020102020204" pitchFamily="34" charset="0"/>
              </a:rPr>
              <a:t>不确定性</a:t>
            </a:r>
          </a:p>
        </p:txBody>
      </p:sp>
      <p:sp>
        <p:nvSpPr>
          <p:cNvPr id="6" name="文本框 5"/>
          <p:cNvSpPr txBox="1"/>
          <p:nvPr/>
        </p:nvSpPr>
        <p:spPr>
          <a:xfrm>
            <a:off x="7254411" y="2700548"/>
            <a:ext cx="492443" cy="1118255"/>
          </a:xfrm>
          <a:prstGeom prst="rect">
            <a:avLst/>
          </a:prstGeom>
          <a:noFill/>
          <a:ln w="3175">
            <a:solidFill>
              <a:srgbClr val="FF0000"/>
            </a:solidFill>
          </a:ln>
        </p:spPr>
        <p:txBody>
          <a:bodyPr vert="eaVert" wrap="none" rtlCol="0">
            <a:spAutoFit/>
          </a:bodyPr>
          <a:lstStyle/>
          <a:p>
            <a:r>
              <a:rPr lang="zh-CN" altLang="en-US" sz="20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刻舟求剑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94444E-6 -6.2963E-6 L 1.94444E-6 -6.2963E-6 L 0.07899 -0.22809 L 0.12014 -0.32501 L 0.15139 -0.38735 L 0.18871 -0.40834 L 0.22535 -0.3821 L 0.24982 -0.30494 L 0.28055 -0.19106 L 0.3125 -0.07562 L 0.38281 0.19259 L 0.38281 0.19259 " pathEditMode="relative" ptsTypes="AAAAAAAAAAAA">
                                      <p:cBhvr>
                                        <p:cTn id="6" dur="5000" fill="hold"/>
                                        <p:tgtEl>
                                          <p:spTgt spid="7170"/>
                                        </p:tgtEl>
                                        <p:attrNameLst>
                                          <p:attrName>ppt_x</p:attrName>
                                          <p:attrName>ppt_y</p:attrName>
                                        </p:attrNameLst>
                                      </p:cBhvr>
                                    </p:animMotion>
                                  </p:childTnLst>
                                </p:cTn>
                              </p:par>
                              <p:par>
                                <p:cTn id="7" presetID="1" presetClass="exit" presetSubtype="0" fill="hold" nodeType="withEffect">
                                  <p:stCondLst>
                                    <p:cond delay="200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pic>
        <p:nvPicPr>
          <p:cNvPr id="7" name="图片 6"/>
          <p:cNvPicPr>
            <a:picLocks noChangeAspect="1"/>
          </p:cNvPicPr>
          <p:nvPr/>
        </p:nvPicPr>
        <p:blipFill>
          <a:blip r:embed="rId2" cstate="screen"/>
          <a:stretch>
            <a:fillRect/>
          </a:stretch>
        </p:blipFill>
        <p:spPr>
          <a:xfrm>
            <a:off x="4716016" y="2722205"/>
            <a:ext cx="2789227" cy="196919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文本框 7"/>
          <p:cNvSpPr txBox="1"/>
          <p:nvPr/>
        </p:nvSpPr>
        <p:spPr>
          <a:xfrm>
            <a:off x="492738" y="515293"/>
            <a:ext cx="1826141" cy="584775"/>
          </a:xfrm>
          <a:prstGeom prst="rect">
            <a:avLst/>
          </a:prstGeom>
          <a:noFill/>
          <a:ln w="3175">
            <a:solidFill>
              <a:schemeClr val="tx1"/>
            </a:solidFill>
          </a:ln>
        </p:spPr>
        <p:txBody>
          <a:bodyPr wrap="none" rtlCol="0">
            <a:spAutoFit/>
          </a:bodyPr>
          <a:lstStyle/>
          <a:p>
            <a:r>
              <a:rPr lang="zh-CN" altLang="en-US" sz="3200" dirty="0">
                <a:ln w="3175">
                  <a:solidFill>
                    <a:schemeClr val="tx1"/>
                  </a:solidFill>
                </a:ln>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辽沈战役</a:t>
            </a:r>
          </a:p>
        </p:txBody>
      </p:sp>
      <p:sp>
        <p:nvSpPr>
          <p:cNvPr id="9" name="矩形 8"/>
          <p:cNvSpPr/>
          <p:nvPr/>
        </p:nvSpPr>
        <p:spPr>
          <a:xfrm>
            <a:off x="4472701" y="699542"/>
            <a:ext cx="3275856" cy="2246769"/>
          </a:xfrm>
          <a:prstGeom prst="rect">
            <a:avLst/>
          </a:prstGeom>
        </p:spPr>
        <p:txBody>
          <a:bodyPr wrap="square">
            <a:spAutoFit/>
          </a:bodyPr>
          <a:lstStyle/>
          <a:p>
            <a:pPr algn="just"/>
            <a:r>
              <a:rPr lang="zh-CN" altLang="en-US" sz="1400" dirty="0">
                <a:latin typeface="幼圆" panose="02010509060101010101" pitchFamily="49" charset="-122"/>
                <a:ea typeface="幼圆" panose="02010509060101010101" pitchFamily="49" charset="-122"/>
                <a:cs typeface="Arial Black" panose="020B0A04020102020204" pitchFamily="34" charset="0"/>
              </a:rPr>
              <a:t>   1948年10月，东北野战军10个纵队在黑山、大虎山以东，饶阳河以西，无梁殿以南，魏家窝棚以北约120平方公里的地区内，对西进兵团展开大规模围歼战，各部大胆穿插，分割围歼。至28日拂晓，辽西围歼战结束，全歼西进兵团5个军12个师（旅）共10万余人，其中包括号称国民党军“五大主力”的新1军和新6军，生俘中将司令官廖耀湘，从而取得了辽沈战役的决定性胜利。</a:t>
            </a:r>
          </a:p>
        </p:txBody>
      </p:sp>
      <p:pic>
        <p:nvPicPr>
          <p:cNvPr id="10" name="图片 9"/>
          <p:cNvPicPr>
            <a:picLocks noChangeAspect="1"/>
          </p:cNvPicPr>
          <p:nvPr/>
        </p:nvPicPr>
        <p:blipFill rotWithShape="1">
          <a:blip r:embed="rId3" cstate="screen"/>
          <a:srcRect/>
          <a:stretch>
            <a:fillRect/>
          </a:stretch>
        </p:blipFill>
        <p:spPr>
          <a:xfrm>
            <a:off x="3491880" y="1405092"/>
            <a:ext cx="792088" cy="10081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0" name="Picture 2" descr="https://gimg2.baidu.com/image_search/src=http%3A%2F%2Fnimg.ws.126.net%2F%3Furl%3Dhttp%253A%252F%252Fdingyue.ws.126.net%252F2021%252F1011%252Ff8f9e651j00r0ruc80010c000ef006wc.jpg%26thumbnail%3D650x2147483647%26quality%3D80%26type%3Djpg&amp;refer=http%3A%2F%2Fnimg.ws.126.net&amp;app=2002&amp;size=f9999,10000&amp;q=a80&amp;n=0&amp;g=0n&amp;fmt=jpeg?sec=1636852566&amp;t=d3f1e403962fd01e2753a235e4c7b397"/>
          <p:cNvPicPr>
            <a:picLocks noChangeAspect="1" noChangeArrowheads="1"/>
          </p:cNvPicPr>
          <p:nvPr/>
        </p:nvPicPr>
        <p:blipFill>
          <a:blip r:embed="rId4" cstate="screen"/>
          <a:srcRect/>
          <a:stretch>
            <a:fillRect/>
          </a:stretch>
        </p:blipFill>
        <p:spPr bwMode="auto">
          <a:xfrm>
            <a:off x="539552" y="1232464"/>
            <a:ext cx="2832249" cy="135336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本框 10"/>
          <p:cNvSpPr txBox="1"/>
          <p:nvPr/>
        </p:nvSpPr>
        <p:spPr>
          <a:xfrm>
            <a:off x="2740788" y="699542"/>
            <a:ext cx="133882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活捉廖耀湘</a:t>
            </a:r>
          </a:p>
        </p:txBody>
      </p:sp>
      <p:sp>
        <p:nvSpPr>
          <p:cNvPr id="13" name="文本框 12"/>
          <p:cNvSpPr txBox="1"/>
          <p:nvPr/>
        </p:nvSpPr>
        <p:spPr>
          <a:xfrm>
            <a:off x="3491880" y="4512808"/>
            <a:ext cx="4185761"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面对不确定性，强化自组织力</a:t>
            </a:r>
          </a:p>
        </p:txBody>
      </p:sp>
      <p:sp>
        <p:nvSpPr>
          <p:cNvPr id="12" name="矩形 11"/>
          <p:cNvSpPr/>
          <p:nvPr/>
        </p:nvSpPr>
        <p:spPr>
          <a:xfrm>
            <a:off x="496603" y="2677995"/>
            <a:ext cx="3888432" cy="2308324"/>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双方打乱了，互相纠缠，迷失方向，指挥不畅。</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林彪</a:t>
            </a:r>
            <a:r>
              <a:rPr lang="zh-CN" altLang="en-US" dirty="0">
                <a:latin typeface="幼圆" panose="02010509060101010101" pitchFamily="49" charset="-122"/>
                <a:ea typeface="幼圆" panose="02010509060101010101" pitchFamily="49" charset="-122"/>
                <a:cs typeface="Arial Black" panose="020B0A04020102020204" pitchFamily="34" charset="0"/>
              </a:rPr>
              <a:t>命令：</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搜索</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进攻</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前进</a:t>
            </a:r>
            <a:r>
              <a:rPr lang="zh-CN" altLang="en-US" dirty="0">
                <a:latin typeface="幼圆" panose="02010509060101010101" pitchFamily="49" charset="-122"/>
                <a:ea typeface="幼圆" panose="02010509060101010101" pitchFamily="49" charset="-122"/>
                <a:cs typeface="Arial Black" panose="020B0A04020102020204" pitchFamily="34" charset="0"/>
              </a:rPr>
              <a:t>。哪里有枪声就往哪里去。</a:t>
            </a: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廖耀湘</a:t>
            </a:r>
            <a:r>
              <a:rPr lang="zh-CN" altLang="en-US" dirty="0">
                <a:latin typeface="幼圆" panose="02010509060101010101" pitchFamily="49" charset="-122"/>
                <a:ea typeface="幼圆" panose="02010509060101010101" pitchFamily="49" charset="-122"/>
                <a:cs typeface="Arial Black" panose="020B0A04020102020204" pitchFamily="34" charset="0"/>
              </a:rPr>
              <a:t>命令：明码电报命令二道岗集合</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重建指挥部</a:t>
            </a:r>
            <a:r>
              <a:rPr lang="zh-CN" altLang="en-US" dirty="0">
                <a:latin typeface="幼圆" panose="02010509060101010101" pitchFamily="49" charset="-122"/>
                <a:ea typeface="幼圆" panose="02010509060101010101" pitchFamily="49" charset="-122"/>
                <a:cs typeface="Arial Black" panose="020B0A04020102020204" pitchFamily="34" charset="0"/>
              </a:rPr>
              <a:t>。</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自组织干掉强组织。</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9" name="组合 8"/>
          <p:cNvGrpSpPr/>
          <p:nvPr/>
        </p:nvGrpSpPr>
        <p:grpSpPr>
          <a:xfrm>
            <a:off x="124333" y="2884662"/>
            <a:ext cx="2087431" cy="2260716"/>
            <a:chOff x="124333" y="2884662"/>
            <a:chExt cx="2087431" cy="2260716"/>
          </a:xfrm>
        </p:grpSpPr>
        <p:grpSp>
          <p:nvGrpSpPr>
            <p:cNvPr id="13" name="组合 12"/>
            <p:cNvGrpSpPr/>
            <p:nvPr/>
          </p:nvGrpSpPr>
          <p:grpSpPr>
            <a:xfrm>
              <a:off x="124333" y="2884662"/>
              <a:ext cx="2087431" cy="2260716"/>
              <a:chOff x="124333" y="2884662"/>
              <a:chExt cx="2087431" cy="2260716"/>
            </a:xfrm>
          </p:grpSpPr>
          <p:sp>
            <p:nvSpPr>
              <p:cNvPr id="15" name="矩形 14"/>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粗宋简体" panose="03000509000000000000" pitchFamily="65" charset="-122"/>
                  <a:cs typeface="Arial Black" panose="020B0A04020102020204" pitchFamily="34" charset="0"/>
                </a:endParaRPr>
              </a:p>
            </p:txBody>
          </p:sp>
          <p:sp>
            <p:nvSpPr>
              <p:cNvPr id="16" name="文本框 15"/>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cs typeface="Arial Black" panose="020B0A04020102020204" pitchFamily="34" charset="0"/>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Arial Black" panose="020B0A04020102020204" pitchFamily="34" charset="0"/>
                  </a:rPr>
                  <a:t>微信群</a:t>
                </a:r>
              </a:p>
            </p:txBody>
          </p:sp>
        </p:gr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12667" t="34600" r="12667" b="31800"/>
            <a:stretch/>
          </p:blipFill>
          <p:spPr>
            <a:xfrm>
              <a:off x="297512" y="2971244"/>
              <a:ext cx="1728193" cy="1728192"/>
            </a:xfrm>
            <a:prstGeom prst="rect">
              <a:avLst/>
            </a:prstGeom>
          </p:spPr>
        </p:pic>
      </p:grpSp>
      <p:pic>
        <p:nvPicPr>
          <p:cNvPr id="5" name="图片 4"/>
          <p:cNvPicPr>
            <a:picLocks noChangeAspect="1"/>
          </p:cNvPicPr>
          <p:nvPr/>
        </p:nvPicPr>
        <p:blipFill>
          <a:blip r:embed="rId3" cstate="screen"/>
          <a:stretch>
            <a:fillRect/>
          </a:stretch>
        </p:blipFill>
        <p:spPr>
          <a:xfrm>
            <a:off x="6660232" y="351530"/>
            <a:ext cx="2059861" cy="2327643"/>
          </a:xfrm>
          <a:prstGeom prst="rect">
            <a:avLst/>
          </a:prstGeom>
          <a:ln w="3175">
            <a:solidFill>
              <a:schemeClr val="tx1"/>
            </a:solidFill>
          </a:ln>
        </p:spPr>
      </p:pic>
      <p:pic>
        <p:nvPicPr>
          <p:cNvPr id="4" name="图片 3"/>
          <p:cNvPicPr>
            <a:picLocks noChangeAspect="1"/>
          </p:cNvPicPr>
          <p:nvPr/>
        </p:nvPicPr>
        <p:blipFill>
          <a:blip r:embed="rId4" cstate="screen"/>
          <a:stretch>
            <a:fillRect/>
          </a:stretch>
        </p:blipFill>
        <p:spPr>
          <a:xfrm>
            <a:off x="2032285" y="2787774"/>
            <a:ext cx="431185" cy="432048"/>
          </a:xfrm>
          <a:prstGeom prst="rect">
            <a:avLst/>
          </a:prstGeom>
        </p:spPr>
      </p:pic>
      <p:sp>
        <p:nvSpPr>
          <p:cNvPr id="10" name="文本框 9"/>
          <p:cNvSpPr txBox="1"/>
          <p:nvPr/>
        </p:nvSpPr>
        <p:spPr>
          <a:xfrm>
            <a:off x="1475656" y="392340"/>
            <a:ext cx="6482277" cy="4339650"/>
          </a:xfrm>
          <a:prstGeom prst="rect">
            <a:avLst/>
          </a:prstGeom>
          <a:noFill/>
        </p:spPr>
        <p:txBody>
          <a:bodyPr wrap="squar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9" action="ppaction://hlinksldjump"/>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9" action="ppaction://hlinksldjump"/>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复杂系统与大信息观：信息、大数据、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b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区块链、</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rId10" action="ppaction://hlinksldjump"/>
              </a:rPr>
              <a:t>，以及经济社会系统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sp>
        <p:nvSpPr>
          <p:cNvPr id="3" name="TextBox 2"/>
          <p:cNvSpPr txBox="1"/>
          <p:nvPr/>
        </p:nvSpPr>
        <p:spPr>
          <a:xfrm>
            <a:off x="2320008" y="3481601"/>
            <a:ext cx="3416320" cy="1200329"/>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前面介绍的大系统观的</a:t>
            </a: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基本原理</a:t>
            </a:r>
            <a:endPar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更重要的是</a:t>
            </a: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方法论</a:t>
            </a:r>
            <a:endPar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方法论很多</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r>
              <a:rPr lang="zh-CN" altLang="en-US" dirty="0">
                <a:latin typeface="幼圆" panose="02010509060101010101" pitchFamily="49" charset="-122"/>
                <a:ea typeface="幼圆" panose="02010509060101010101" pitchFamily="49" charset="-122"/>
                <a:cs typeface="Arial Black" panose="020B0A04020102020204" pitchFamily="34" charset="0"/>
              </a:rPr>
              <a:t>在此只探讨比较重要的几个</a:t>
            </a:r>
          </a:p>
        </p:txBody>
      </p:sp>
      <p:sp>
        <p:nvSpPr>
          <p:cNvPr id="4" name="TextBox 3"/>
          <p:cNvSpPr txBox="1"/>
          <p:nvPr/>
        </p:nvSpPr>
        <p:spPr>
          <a:xfrm>
            <a:off x="2104404" y="2033141"/>
            <a:ext cx="3693640" cy="1446550"/>
          </a:xfrm>
          <a:prstGeom prst="rect">
            <a:avLst/>
          </a:prstGeom>
          <a:noFill/>
        </p:spPr>
        <p:txBody>
          <a:bodyPr wrap="none" rtlCol="0">
            <a:spAutoFit/>
          </a:bodyPr>
          <a:lstStyle/>
          <a:p>
            <a:pPr algn="ctr"/>
            <a:r>
              <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因特奈特主义</a:t>
            </a:r>
            <a:endPar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en-US" altLang="zh-CN" sz="4400" dirty="0" err="1">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Internetism</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 name="文本框 4">
            <a:hlinkClick r:id="rId2" action="ppaction://hlinksldjump"/>
          </p:cNvPr>
          <p:cNvSpPr txBox="1"/>
          <p:nvPr/>
        </p:nvSpPr>
        <p:spPr>
          <a:xfrm>
            <a:off x="6660232" y="822652"/>
            <a:ext cx="905308"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BSV4YTNT</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6" name="TextBox 1"/>
          <p:cNvSpPr txBox="1"/>
          <p:nvPr/>
        </p:nvSpPr>
        <p:spPr>
          <a:xfrm>
            <a:off x="323528" y="699542"/>
            <a:ext cx="628890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pic>
        <p:nvPicPr>
          <p:cNvPr id="5122" name="Picture 2"/>
          <p:cNvPicPr>
            <a:picLocks noChangeArrowheads="1"/>
          </p:cNvPicPr>
          <p:nvPr/>
        </p:nvPicPr>
        <p:blipFill>
          <a:blip r:embed="rId2" cstate="screen"/>
          <a:srcRect/>
          <a:stretch>
            <a:fillRect/>
          </a:stretch>
        </p:blipFill>
        <p:spPr bwMode="auto">
          <a:xfrm>
            <a:off x="4961863" y="1419622"/>
            <a:ext cx="2592288" cy="1584176"/>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3" name="Picture 3"/>
          <p:cNvPicPr>
            <a:picLocks noChangeArrowheads="1"/>
          </p:cNvPicPr>
          <p:nvPr/>
        </p:nvPicPr>
        <p:blipFill>
          <a:blip r:embed="rId3" cstate="screen"/>
          <a:srcRect/>
          <a:stretch>
            <a:fillRect/>
          </a:stretch>
        </p:blipFill>
        <p:spPr bwMode="auto">
          <a:xfrm>
            <a:off x="4961863" y="3147814"/>
            <a:ext cx="2592288" cy="1584176"/>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683568" y="627534"/>
            <a:ext cx="5929828"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因特网是最大的、最成功的人造系统</a:t>
            </a:r>
          </a:p>
        </p:txBody>
      </p:sp>
      <p:sp>
        <p:nvSpPr>
          <p:cNvPr id="11" name="TextBox 10"/>
          <p:cNvSpPr txBox="1"/>
          <p:nvPr/>
        </p:nvSpPr>
        <p:spPr>
          <a:xfrm>
            <a:off x="683568" y="1340768"/>
            <a:ext cx="3403496" cy="369332"/>
          </a:xfrm>
          <a:prstGeom prst="rect">
            <a:avLst/>
          </a:prstGeom>
          <a:noFill/>
        </p:spPr>
        <p:txBody>
          <a:bodyPr wrap="none" rtlCol="0">
            <a:spAutoFit/>
          </a:bodyPr>
          <a:lstStyle/>
          <a:p>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互联网是“大系统观”的最佳案例</a:t>
            </a:r>
          </a:p>
        </p:txBody>
      </p:sp>
      <p:grpSp>
        <p:nvGrpSpPr>
          <p:cNvPr id="12" name="组合 11"/>
          <p:cNvGrpSpPr/>
          <p:nvPr/>
        </p:nvGrpSpPr>
        <p:grpSpPr>
          <a:xfrm>
            <a:off x="899592" y="1772816"/>
            <a:ext cx="4788024" cy="1444104"/>
            <a:chOff x="899592" y="1988840"/>
            <a:chExt cx="4788024" cy="1444104"/>
          </a:xfrm>
        </p:grpSpPr>
        <p:sp>
          <p:nvSpPr>
            <p:cNvPr id="13" name="Rectangle 4"/>
            <p:cNvSpPr>
              <a:spLocks noChangeArrowheads="1"/>
            </p:cNvSpPr>
            <p:nvPr/>
          </p:nvSpPr>
          <p:spPr bwMode="auto">
            <a:xfrm>
              <a:off x="899592" y="1988840"/>
              <a:ext cx="4393108" cy="400110"/>
            </a:xfrm>
            <a:prstGeom prst="rect">
              <a:avLst/>
            </a:prstGeom>
            <a:noFill/>
            <a:ln w="9525" algn="ctr">
              <a:noFill/>
              <a:miter lim="800000"/>
            </a:ln>
            <a:effectLst/>
          </p:spPr>
          <p:txBody>
            <a:bodyPr wrap="square">
              <a:spAutoFit/>
            </a:bodyPr>
            <a:lstStyle/>
            <a:p>
              <a:pPr algn="l" eaLnBrk="0" hangingPunct="0">
                <a:lnSpc>
                  <a:spcPct val="100000"/>
                </a:lnSpc>
                <a:spcBef>
                  <a:spcPct val="0"/>
                </a:spcBef>
              </a:pP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互联网成功的</a:t>
              </a:r>
              <a:r>
                <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4</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个关键因素 ：</a:t>
              </a:r>
            </a:p>
          </p:txBody>
        </p:sp>
        <p:sp>
          <p:nvSpPr>
            <p:cNvPr id="14" name="Rectangle 5"/>
            <p:cNvSpPr>
              <a:spLocks noChangeArrowheads="1"/>
            </p:cNvSpPr>
            <p:nvPr/>
          </p:nvSpPr>
          <p:spPr bwMode="auto">
            <a:xfrm>
              <a:off x="1115616" y="2355726"/>
              <a:ext cx="4572000" cy="1077218"/>
            </a:xfrm>
            <a:prstGeom prst="rect">
              <a:avLst/>
            </a:prstGeom>
            <a:noFill/>
            <a:ln w="9525" algn="ctr">
              <a:noFill/>
              <a:miter lim="800000"/>
            </a:ln>
            <a:effectLst/>
          </p:spPr>
          <p:txBody>
            <a:bodyPr>
              <a:spAutoFit/>
            </a:bodyPr>
            <a:lstStyle/>
            <a:p>
              <a:pPr marL="285750" indent="-285750" algn="l" eaLnBrk="0" hangingPunct="0">
                <a:lnSpc>
                  <a:spcPct val="100000"/>
                </a:lnSpc>
                <a:spcBef>
                  <a:spcPct val="0"/>
                </a:spcBef>
                <a:buFont typeface="Wingdings" panose="05000000000000000000" pitchFamily="2" charset="2"/>
                <a:buChar char="p"/>
              </a:pP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彻底的开放性：面向全球</a:t>
              </a:r>
              <a:endParaRPr lang="zh-CN" altLang="en-US" sz="16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高度的统一管理：</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IP</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地址、域名</a:t>
              </a: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清晰的自治边界：子网、私网、公网</a:t>
              </a: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简约的协议规则：</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TCP/IP</a:t>
              </a:r>
              <a:endPar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sp>
        <p:nvSpPr>
          <p:cNvPr id="3" name="TextBox 2"/>
          <p:cNvSpPr txBox="1"/>
          <p:nvPr/>
        </p:nvSpPr>
        <p:spPr>
          <a:xfrm>
            <a:off x="683568" y="627534"/>
            <a:ext cx="5929828"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因特网是最大的、最成功的人造系统</a:t>
            </a:r>
          </a:p>
        </p:txBody>
      </p:sp>
      <p:sp>
        <p:nvSpPr>
          <p:cNvPr id="4" name="TextBox 3"/>
          <p:cNvSpPr txBox="1"/>
          <p:nvPr/>
        </p:nvSpPr>
        <p:spPr>
          <a:xfrm>
            <a:off x="683568" y="1340768"/>
            <a:ext cx="3403496" cy="369332"/>
          </a:xfrm>
          <a:prstGeom prst="rect">
            <a:avLst/>
          </a:prstGeom>
          <a:noFill/>
        </p:spPr>
        <p:txBody>
          <a:bodyPr wrap="none" rtlCol="0">
            <a:spAutoFit/>
          </a:bodyPr>
          <a:lstStyle/>
          <a:p>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互联网是“大系统观”的最佳案例</a:t>
            </a:r>
          </a:p>
        </p:txBody>
      </p:sp>
      <p:grpSp>
        <p:nvGrpSpPr>
          <p:cNvPr id="5" name="组合 4"/>
          <p:cNvGrpSpPr/>
          <p:nvPr/>
        </p:nvGrpSpPr>
        <p:grpSpPr>
          <a:xfrm>
            <a:off x="899592" y="1772816"/>
            <a:ext cx="4788024" cy="1444104"/>
            <a:chOff x="899592" y="1988840"/>
            <a:chExt cx="4788024" cy="1444104"/>
          </a:xfrm>
        </p:grpSpPr>
        <p:sp>
          <p:nvSpPr>
            <p:cNvPr id="6" name="Rectangle 4"/>
            <p:cNvSpPr>
              <a:spLocks noChangeArrowheads="1"/>
            </p:cNvSpPr>
            <p:nvPr/>
          </p:nvSpPr>
          <p:spPr bwMode="auto">
            <a:xfrm>
              <a:off x="899592" y="1988840"/>
              <a:ext cx="4393108" cy="400110"/>
            </a:xfrm>
            <a:prstGeom prst="rect">
              <a:avLst/>
            </a:prstGeom>
            <a:noFill/>
            <a:ln w="9525" algn="ctr">
              <a:noFill/>
              <a:miter lim="800000"/>
            </a:ln>
            <a:effectLst/>
          </p:spPr>
          <p:txBody>
            <a:bodyPr wrap="square">
              <a:spAutoFit/>
            </a:bodyPr>
            <a:lstStyle/>
            <a:p>
              <a:pPr algn="l" eaLnBrk="0" hangingPunct="0">
                <a:lnSpc>
                  <a:spcPct val="100000"/>
                </a:lnSpc>
                <a:spcBef>
                  <a:spcPct val="0"/>
                </a:spcBef>
              </a:pP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互联网成功的</a:t>
              </a:r>
              <a:r>
                <a:rPr lang="en-US" altLang="zh-CN"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4</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个关键因素 ：</a:t>
              </a:r>
            </a:p>
          </p:txBody>
        </p:sp>
        <p:sp>
          <p:nvSpPr>
            <p:cNvPr id="7" name="Rectangle 5"/>
            <p:cNvSpPr>
              <a:spLocks noChangeArrowheads="1"/>
            </p:cNvSpPr>
            <p:nvPr/>
          </p:nvSpPr>
          <p:spPr bwMode="auto">
            <a:xfrm>
              <a:off x="1115616" y="2355726"/>
              <a:ext cx="4572000" cy="1077218"/>
            </a:xfrm>
            <a:prstGeom prst="rect">
              <a:avLst/>
            </a:prstGeom>
            <a:noFill/>
            <a:ln w="9525" algn="ctr">
              <a:noFill/>
              <a:miter lim="800000"/>
            </a:ln>
            <a:effectLst/>
          </p:spPr>
          <p:txBody>
            <a:bodyPr>
              <a:spAutoFit/>
            </a:bodyPr>
            <a:lstStyle/>
            <a:p>
              <a:pPr marL="285750" indent="-285750" algn="l" eaLnBrk="0" hangingPunct="0">
                <a:lnSpc>
                  <a:spcPct val="100000"/>
                </a:lnSpc>
                <a:spcBef>
                  <a:spcPct val="0"/>
                </a:spcBef>
                <a:buFont typeface="Wingdings" panose="05000000000000000000" pitchFamily="2" charset="2"/>
                <a:buChar char="p"/>
              </a:pP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彻底的开放性：面向全球</a:t>
              </a:r>
              <a:endParaRPr lang="zh-CN" altLang="en-US" sz="16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高度的统一管理：</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IP</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地址、域名</a:t>
              </a: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清晰的自治边界：子网、私网、公网</a:t>
              </a:r>
            </a:p>
            <a:p>
              <a:pPr marL="285750" indent="-285750" algn="l" eaLnBrk="0" hangingPunct="0">
                <a:lnSpc>
                  <a:spcPct val="100000"/>
                </a:lnSpc>
                <a:spcBef>
                  <a:spcPct val="0"/>
                </a:spcBef>
                <a:buFont typeface="Wingdings" panose="05000000000000000000" pitchFamily="2" charset="2"/>
                <a:buChar char="p"/>
              </a:pP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简约的协议规则：</a:t>
              </a:r>
              <a:r>
                <a:rPr lang="en-US" altLang="zh-CN"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TCP/IP</a:t>
              </a:r>
              <a:endPar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pic>
        <p:nvPicPr>
          <p:cNvPr id="6146" name="Picture 2"/>
          <p:cNvPicPr>
            <a:picLocks noChangeAspect="1" noChangeArrowheads="1"/>
          </p:cNvPicPr>
          <p:nvPr/>
        </p:nvPicPr>
        <p:blipFill>
          <a:blip r:embed="rId2" cstate="screen"/>
          <a:srcRect/>
          <a:stretch>
            <a:fillRect/>
          </a:stretch>
        </p:blipFill>
        <p:spPr bwMode="auto">
          <a:xfrm>
            <a:off x="6105201" y="1335136"/>
            <a:ext cx="1779167" cy="36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1" name="组合 10"/>
          <p:cNvGrpSpPr/>
          <p:nvPr/>
        </p:nvGrpSpPr>
        <p:grpSpPr>
          <a:xfrm>
            <a:off x="899592" y="3387645"/>
            <a:ext cx="4788024" cy="1560369"/>
            <a:chOff x="899592" y="1988840"/>
            <a:chExt cx="4788024" cy="1560369"/>
          </a:xfrm>
        </p:grpSpPr>
        <p:sp>
          <p:nvSpPr>
            <p:cNvPr id="12" name="Rectangle 4"/>
            <p:cNvSpPr>
              <a:spLocks noChangeArrowheads="1"/>
            </p:cNvSpPr>
            <p:nvPr/>
          </p:nvSpPr>
          <p:spPr bwMode="auto">
            <a:xfrm>
              <a:off x="899592" y="1988840"/>
              <a:ext cx="4393108" cy="400110"/>
            </a:xfrm>
            <a:prstGeom prst="rect">
              <a:avLst/>
            </a:prstGeom>
            <a:noFill/>
            <a:ln w="9525" algn="ctr">
              <a:noFill/>
              <a:miter lim="800000"/>
            </a:ln>
            <a:effectLst/>
          </p:spPr>
          <p:txBody>
            <a:bodyPr wrap="square">
              <a:spAutoFit/>
            </a:bodyPr>
            <a:lstStyle/>
            <a:p>
              <a:pPr algn="l" eaLnBrk="0" hangingPunct="0">
                <a:lnSpc>
                  <a:spcPct val="100000"/>
                </a:lnSpc>
                <a:spcBef>
                  <a:spcPct val="0"/>
                </a:spcBef>
              </a:pP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因特奈特主义 </a:t>
              </a:r>
              <a:r>
                <a:rPr lang="en-US" altLang="zh-CN"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 </a:t>
              </a: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原则 </a:t>
              </a:r>
              <a:r>
                <a:rPr lang="zh-CN" altLang="en-US" sz="20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a:t>
              </a:r>
            </a:p>
          </p:txBody>
        </p:sp>
        <p:sp>
          <p:nvSpPr>
            <p:cNvPr id="13" name="Rectangle 5"/>
            <p:cNvSpPr>
              <a:spLocks noChangeArrowheads="1"/>
            </p:cNvSpPr>
            <p:nvPr/>
          </p:nvSpPr>
          <p:spPr bwMode="auto">
            <a:xfrm>
              <a:off x="1115616" y="2348880"/>
              <a:ext cx="4572000" cy="1200329"/>
            </a:xfrm>
            <a:prstGeom prst="rect">
              <a:avLst/>
            </a:prstGeom>
            <a:noFill/>
            <a:ln w="9525" algn="ctr">
              <a:noFill/>
              <a:miter lim="800000"/>
            </a:ln>
            <a:effectLst/>
          </p:spPr>
          <p:txBody>
            <a:bodyPr>
              <a:spAutoFit/>
            </a:bodyPr>
            <a:lstStyle/>
            <a:p>
              <a:pPr eaLnBrk="0" hangingPunct="0">
                <a:spcBef>
                  <a:spcPct val="0"/>
                </a:spcBef>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1.</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开放</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：要保持系统为耗散结构</a:t>
              </a:r>
            </a:p>
            <a:p>
              <a:pPr eaLnBrk="0" hangingPunct="0">
                <a:spcBef>
                  <a:spcPct val="0"/>
                </a:spcBef>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2.</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自治</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：要定边界，不干涉，松耦合</a:t>
              </a:r>
            </a:p>
            <a:p>
              <a:pPr eaLnBrk="0" hangingPunct="0">
                <a:spcBef>
                  <a:spcPct val="0"/>
                </a:spcBef>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3.</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扼要</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：要且仅要控制核心要素</a:t>
              </a:r>
            </a:p>
            <a:p>
              <a:pPr eaLnBrk="0" hangingPunct="0">
                <a:spcBef>
                  <a:spcPct val="0"/>
                </a:spcBef>
              </a:pP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4.</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简约</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：要简化规则，块茎思维</a:t>
              </a:r>
            </a:p>
          </p:txBody>
        </p:sp>
      </p:grpSp>
      <p:sp>
        <p:nvSpPr>
          <p:cNvPr id="8" name="TextBox 7"/>
          <p:cNvSpPr txBox="1"/>
          <p:nvPr/>
        </p:nvSpPr>
        <p:spPr>
          <a:xfrm>
            <a:off x="4810094" y="1275606"/>
            <a:ext cx="553998" cy="2431115"/>
          </a:xfrm>
          <a:prstGeom prst="rect">
            <a:avLst/>
          </a:prstGeom>
        </p:spPr>
        <p:style>
          <a:lnRef idx="3">
            <a:schemeClr val="lt1"/>
          </a:lnRef>
          <a:fillRef idx="1">
            <a:schemeClr val="accent2"/>
          </a:fillRef>
          <a:effectRef idx="1">
            <a:schemeClr val="accent2"/>
          </a:effectRef>
          <a:fontRef idx="minor">
            <a:schemeClr val="lt1"/>
          </a:fontRef>
        </p:style>
        <p:txBody>
          <a:bodyPr vert="eaVert"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组织</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自组织原理</a:t>
            </a:r>
          </a:p>
        </p:txBody>
      </p:sp>
      <p:sp>
        <p:nvSpPr>
          <p:cNvPr id="15" name="TextBox 14"/>
          <p:cNvSpPr txBox="1"/>
          <p:nvPr/>
        </p:nvSpPr>
        <p:spPr>
          <a:xfrm>
            <a:off x="5444769" y="1275606"/>
            <a:ext cx="553998" cy="3785652"/>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vert="eaVert"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基于不确定性的确定性原理</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sp>
        <p:nvSpPr>
          <p:cNvPr id="4" name="TextBox 3"/>
          <p:cNvSpPr txBox="1"/>
          <p:nvPr/>
        </p:nvSpPr>
        <p:spPr>
          <a:xfrm>
            <a:off x="857224" y="267494"/>
            <a:ext cx="2696572"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紧耦合 </a:t>
            </a:r>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松耦合</a:t>
            </a:r>
          </a:p>
        </p:txBody>
      </p:sp>
      <p:grpSp>
        <p:nvGrpSpPr>
          <p:cNvPr id="25" name="组合 24"/>
          <p:cNvGrpSpPr/>
          <p:nvPr/>
        </p:nvGrpSpPr>
        <p:grpSpPr>
          <a:xfrm>
            <a:off x="4685903" y="415740"/>
            <a:ext cx="2903749" cy="3967698"/>
            <a:chOff x="4427984" y="123478"/>
            <a:chExt cx="3643338" cy="5143536"/>
          </a:xfrm>
        </p:grpSpPr>
        <p:grpSp>
          <p:nvGrpSpPr>
            <p:cNvPr id="5" name="组合 4"/>
            <p:cNvGrpSpPr/>
            <p:nvPr/>
          </p:nvGrpSpPr>
          <p:grpSpPr>
            <a:xfrm>
              <a:off x="4427984" y="123478"/>
              <a:ext cx="3643338" cy="5143536"/>
              <a:chOff x="4714876" y="214290"/>
              <a:chExt cx="4071966" cy="6215106"/>
            </a:xfrm>
          </p:grpSpPr>
          <p:grpSp>
            <p:nvGrpSpPr>
              <p:cNvPr id="6" name="组合 5"/>
              <p:cNvGrpSpPr/>
              <p:nvPr/>
            </p:nvGrpSpPr>
            <p:grpSpPr>
              <a:xfrm>
                <a:off x="4786314" y="1142984"/>
                <a:ext cx="3786214" cy="4929222"/>
                <a:chOff x="4429124" y="500042"/>
                <a:chExt cx="4425908" cy="6000792"/>
              </a:xfrm>
            </p:grpSpPr>
            <p:pic>
              <p:nvPicPr>
                <p:cNvPr id="8" name="Picture 24" descr="c:\documents and settings\administrator\application data\360se6\User Data\temp\u=2438134144,3827665479&amp;fm=21&amp;gp=0.jpg"/>
                <p:cNvPicPr>
                  <a:picLocks noChangeAspect="1" noChangeArrowheads="1"/>
                </p:cNvPicPr>
                <p:nvPr/>
              </p:nvPicPr>
              <p:blipFill>
                <a:blip r:embed="rId2" cstate="screen"/>
                <a:srcRect/>
                <a:stretch>
                  <a:fillRect/>
                </a:stretch>
              </p:blipFill>
              <p:spPr bwMode="auto">
                <a:xfrm>
                  <a:off x="4429124" y="4857760"/>
                  <a:ext cx="1964544" cy="1500197"/>
                </a:xfrm>
                <a:prstGeom prst="rect">
                  <a:avLst/>
                </a:prstGeom>
                <a:noFill/>
              </p:spPr>
            </p:pic>
            <p:pic>
              <p:nvPicPr>
                <p:cNvPr id="9" name="Picture 26" descr="c:\documents and settings\administrator\application data\360se6\User Data\temp\u=276625909,2948202665&amp;fm=21&amp;gp=0.jpg"/>
                <p:cNvPicPr>
                  <a:picLocks noChangeAspect="1" noChangeArrowheads="1"/>
                </p:cNvPicPr>
                <p:nvPr/>
              </p:nvPicPr>
              <p:blipFill>
                <a:blip r:embed="rId3" cstate="screen"/>
                <a:srcRect/>
                <a:stretch>
                  <a:fillRect/>
                </a:stretch>
              </p:blipFill>
              <p:spPr bwMode="auto">
                <a:xfrm>
                  <a:off x="5786446" y="4572008"/>
                  <a:ext cx="2305050" cy="1928826"/>
                </a:xfrm>
                <a:prstGeom prst="rect">
                  <a:avLst/>
                </a:prstGeom>
                <a:noFill/>
              </p:spPr>
            </p:pic>
            <p:pic>
              <p:nvPicPr>
                <p:cNvPr id="10" name="Picture 20" descr="c:\documents and settings\administrator\application data\360se6\User Data\temp\u=2144512632,714212108&amp;fm=21&amp;gp=0.jpg"/>
                <p:cNvPicPr>
                  <a:picLocks noChangeAspect="1" noChangeArrowheads="1"/>
                </p:cNvPicPr>
                <p:nvPr/>
              </p:nvPicPr>
              <p:blipFill>
                <a:blip r:embed="rId4" cstate="screen"/>
                <a:srcRect/>
                <a:stretch>
                  <a:fillRect/>
                </a:stretch>
              </p:blipFill>
              <p:spPr bwMode="auto">
                <a:xfrm>
                  <a:off x="5786446" y="2428868"/>
                  <a:ext cx="1615797" cy="1143008"/>
                </a:xfrm>
                <a:prstGeom prst="rect">
                  <a:avLst/>
                </a:prstGeom>
                <a:noFill/>
              </p:spPr>
            </p:pic>
            <p:pic>
              <p:nvPicPr>
                <p:cNvPr id="11" name="Picture 8" descr="c:\documents and settings\administrator\application data\360se6\User Data\temp\u=2559472333,3898756282&amp;fm=21&amp;gp=0.jpg"/>
                <p:cNvPicPr>
                  <a:picLocks noChangeAspect="1" noChangeArrowheads="1"/>
                </p:cNvPicPr>
                <p:nvPr/>
              </p:nvPicPr>
              <p:blipFill>
                <a:blip r:embed="rId5" cstate="screen"/>
                <a:srcRect/>
                <a:stretch>
                  <a:fillRect/>
                </a:stretch>
              </p:blipFill>
              <p:spPr bwMode="auto">
                <a:xfrm>
                  <a:off x="7429520" y="500042"/>
                  <a:ext cx="1143008" cy="1500198"/>
                </a:xfrm>
                <a:prstGeom prst="rect">
                  <a:avLst/>
                </a:prstGeom>
                <a:noFill/>
              </p:spPr>
            </p:pic>
            <p:pic>
              <p:nvPicPr>
                <p:cNvPr id="12" name="Picture 2" descr="c:\documents and settings\administrator\application data\360se6\User Data\temp\u=1149694520,2104017503&amp;fm=21&amp;gp=0.jpg"/>
                <p:cNvPicPr>
                  <a:picLocks noChangeAspect="1" noChangeArrowheads="1"/>
                </p:cNvPicPr>
                <p:nvPr/>
              </p:nvPicPr>
              <p:blipFill>
                <a:blip r:embed="rId6" cstate="screen"/>
                <a:srcRect/>
                <a:stretch>
                  <a:fillRect/>
                </a:stretch>
              </p:blipFill>
              <p:spPr bwMode="auto">
                <a:xfrm>
                  <a:off x="4714876" y="857232"/>
                  <a:ext cx="1329720" cy="1000132"/>
                </a:xfrm>
                <a:prstGeom prst="rect">
                  <a:avLst/>
                </a:prstGeom>
                <a:noFill/>
              </p:spPr>
            </p:pic>
            <p:pic>
              <p:nvPicPr>
                <p:cNvPr id="13" name="Picture 4" descr="c:\documents and settings\administrator\application data\360se6\User Data\temp\u=4203407112,3640543008&amp;fm=21&amp;gp=0.jpg"/>
                <p:cNvPicPr>
                  <a:picLocks noChangeAspect="1" noChangeArrowheads="1"/>
                </p:cNvPicPr>
                <p:nvPr/>
              </p:nvPicPr>
              <p:blipFill>
                <a:blip r:embed="rId7" cstate="screen"/>
                <a:srcRect/>
                <a:stretch>
                  <a:fillRect/>
                </a:stretch>
              </p:blipFill>
              <p:spPr bwMode="auto">
                <a:xfrm>
                  <a:off x="6286512" y="857232"/>
                  <a:ext cx="1071569" cy="1042389"/>
                </a:xfrm>
                <a:prstGeom prst="rect">
                  <a:avLst/>
                </a:prstGeom>
                <a:noFill/>
              </p:spPr>
            </p:pic>
            <p:pic>
              <p:nvPicPr>
                <p:cNvPr id="14" name="Picture 6" descr="c:\documents and settings\administrator\application data\360se6\User Data\temp\u=3432307581,665927221&amp;fm=21&amp;gp=0.jpg"/>
                <p:cNvPicPr>
                  <a:picLocks noChangeAspect="1" noChangeArrowheads="1"/>
                </p:cNvPicPr>
                <p:nvPr/>
              </p:nvPicPr>
              <p:blipFill>
                <a:blip r:embed="rId8" cstate="screen"/>
                <a:srcRect/>
                <a:stretch>
                  <a:fillRect/>
                </a:stretch>
              </p:blipFill>
              <p:spPr bwMode="auto">
                <a:xfrm>
                  <a:off x="4786314" y="2357430"/>
                  <a:ext cx="1143007" cy="1098916"/>
                </a:xfrm>
                <a:prstGeom prst="rect">
                  <a:avLst/>
                </a:prstGeom>
                <a:noFill/>
              </p:spPr>
            </p:pic>
            <p:pic>
              <p:nvPicPr>
                <p:cNvPr id="15" name="Picture 10" descr="c:\documents and settings\administrator\application data\360se6\User Data\temp\u=1241813533,1275771457&amp;fm=21&amp;gp=0.jpg"/>
                <p:cNvPicPr>
                  <a:picLocks noChangeAspect="1" noChangeArrowheads="1"/>
                </p:cNvPicPr>
                <p:nvPr/>
              </p:nvPicPr>
              <p:blipFill>
                <a:blip r:embed="rId9" cstate="screen"/>
                <a:srcRect/>
                <a:stretch>
                  <a:fillRect/>
                </a:stretch>
              </p:blipFill>
              <p:spPr bwMode="auto">
                <a:xfrm>
                  <a:off x="7929586" y="3786190"/>
                  <a:ext cx="791013" cy="1500198"/>
                </a:xfrm>
                <a:prstGeom prst="rect">
                  <a:avLst/>
                </a:prstGeom>
                <a:noFill/>
              </p:spPr>
            </p:pic>
            <p:pic>
              <p:nvPicPr>
                <p:cNvPr id="16" name="Picture 14" descr="c:\documents and settings\administrator\application data\360se6\User Data\temp\u=2058682516,33085329&amp;fm=21&amp;gp=0.jpg"/>
                <p:cNvPicPr>
                  <a:picLocks noChangeAspect="1" noChangeArrowheads="1"/>
                </p:cNvPicPr>
                <p:nvPr/>
              </p:nvPicPr>
              <p:blipFill>
                <a:blip r:embed="rId10" cstate="screen"/>
                <a:srcRect/>
                <a:stretch>
                  <a:fillRect/>
                </a:stretch>
              </p:blipFill>
              <p:spPr bwMode="auto">
                <a:xfrm>
                  <a:off x="4786314" y="3714752"/>
                  <a:ext cx="1192389" cy="928694"/>
                </a:xfrm>
                <a:prstGeom prst="rect">
                  <a:avLst/>
                </a:prstGeom>
                <a:noFill/>
              </p:spPr>
            </p:pic>
            <p:pic>
              <p:nvPicPr>
                <p:cNvPr id="17" name="Picture 16" descr="c:\documents and settings\administrator\application data\360se6\User Data\temp\u=3359856869,1110623057&amp;fm=21&amp;gp=0.jpg"/>
                <p:cNvPicPr>
                  <a:picLocks noChangeAspect="1" noChangeArrowheads="1"/>
                </p:cNvPicPr>
                <p:nvPr/>
              </p:nvPicPr>
              <p:blipFill>
                <a:blip r:embed="rId11" cstate="screen"/>
                <a:srcRect/>
                <a:stretch>
                  <a:fillRect/>
                </a:stretch>
              </p:blipFill>
              <p:spPr bwMode="auto">
                <a:xfrm>
                  <a:off x="6215074" y="3643314"/>
                  <a:ext cx="1246917" cy="1143008"/>
                </a:xfrm>
                <a:prstGeom prst="rect">
                  <a:avLst/>
                </a:prstGeom>
                <a:noFill/>
              </p:spPr>
            </p:pic>
            <p:pic>
              <p:nvPicPr>
                <p:cNvPr id="18" name="Picture 22" descr="c:\documents and settings\administrator\application data\360se6\User Data\temp\u=1597159010,1606076155&amp;fm=21&amp;gp=0.jpg"/>
                <p:cNvPicPr>
                  <a:picLocks noChangeAspect="1" noChangeArrowheads="1"/>
                </p:cNvPicPr>
                <p:nvPr/>
              </p:nvPicPr>
              <p:blipFill>
                <a:blip r:embed="rId12" cstate="screen"/>
                <a:srcRect/>
                <a:stretch>
                  <a:fillRect/>
                </a:stretch>
              </p:blipFill>
              <p:spPr bwMode="auto">
                <a:xfrm>
                  <a:off x="7286644" y="2500306"/>
                  <a:ext cx="1568388" cy="1071570"/>
                </a:xfrm>
                <a:prstGeom prst="rect">
                  <a:avLst/>
                </a:prstGeom>
                <a:noFill/>
              </p:spPr>
            </p:pic>
          </p:grpSp>
          <p:sp>
            <p:nvSpPr>
              <p:cNvPr id="7" name="圆角矩形 6"/>
              <p:cNvSpPr/>
              <p:nvPr/>
            </p:nvSpPr>
            <p:spPr>
              <a:xfrm>
                <a:off x="4714876" y="214290"/>
                <a:ext cx="4071966" cy="6215106"/>
              </a:xfrm>
              <a:prstGeom prst="roundRect">
                <a:avLst/>
              </a:prstGeom>
              <a:noFill/>
              <a:ln w="762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cs typeface="Arial Black" panose="020B0A04020102020204" pitchFamily="34" charset="0"/>
                </a:endParaRPr>
              </a:p>
            </p:txBody>
          </p:sp>
        </p:grpSp>
        <p:sp>
          <p:nvSpPr>
            <p:cNvPr id="19" name="TextBox 18"/>
            <p:cNvSpPr txBox="1"/>
            <p:nvPr/>
          </p:nvSpPr>
          <p:spPr>
            <a:xfrm>
              <a:off x="5278904" y="337792"/>
              <a:ext cx="1969455" cy="797974"/>
            </a:xfrm>
            <a:prstGeom prst="rect">
              <a:avLst/>
            </a:prstGeom>
            <a:noFill/>
          </p:spPr>
          <p:txBody>
            <a:bodyPr wrap="none" rtlCol="0">
              <a:spAutoFit/>
            </a:bodyPr>
            <a:lstStyle/>
            <a:p>
              <a:pPr algn="ctr"/>
              <a:r>
                <a:rPr lang="zh-CN" altLang="en-US"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综合报时系统</a:t>
              </a:r>
              <a:endParaRPr lang="en-US" altLang="zh-CN"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1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各钟表值平均</a:t>
              </a:r>
            </a:p>
          </p:txBody>
        </p:sp>
      </p:grpSp>
      <p:pic>
        <p:nvPicPr>
          <p:cNvPr id="20" name="Picture 28" descr="c:\documents and settings\administrator\application data\360se6\User Data\temp\3822085_180009101141_2.jpg"/>
          <p:cNvPicPr>
            <a:picLocks noChangeAspect="1" noChangeArrowheads="1"/>
          </p:cNvPicPr>
          <p:nvPr/>
        </p:nvPicPr>
        <p:blipFill>
          <a:blip r:embed="rId13" cstate="screen"/>
          <a:srcRect/>
          <a:stretch>
            <a:fillRect/>
          </a:stretch>
        </p:blipFill>
        <p:spPr bwMode="auto">
          <a:xfrm>
            <a:off x="1214414" y="877400"/>
            <a:ext cx="1809249" cy="2414430"/>
          </a:xfrm>
          <a:prstGeom prst="rect">
            <a:avLst/>
          </a:prstGeom>
          <a:noFill/>
        </p:spPr>
      </p:pic>
      <p:sp>
        <p:nvSpPr>
          <p:cNvPr id="21" name="TextBox 20"/>
          <p:cNvSpPr txBox="1"/>
          <p:nvPr/>
        </p:nvSpPr>
        <p:spPr>
          <a:xfrm>
            <a:off x="1645428" y="3291830"/>
            <a:ext cx="800219" cy="461665"/>
          </a:xfrm>
          <a:prstGeom prst="rect">
            <a:avLst/>
          </a:prstGeom>
          <a:noFill/>
        </p:spPr>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名表</a:t>
            </a:r>
          </a:p>
        </p:txBody>
      </p:sp>
      <p:sp>
        <p:nvSpPr>
          <p:cNvPr id="22" name="TextBox 21"/>
          <p:cNvSpPr txBox="1"/>
          <p:nvPr/>
        </p:nvSpPr>
        <p:spPr>
          <a:xfrm>
            <a:off x="4180610" y="4328978"/>
            <a:ext cx="3647152" cy="677108"/>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松耦合：</a:t>
            </a:r>
            <a:endParaRPr lang="en-US" altLang="zh-CN"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latin typeface="幼圆" panose="02010509060101010101" pitchFamily="49" charset="-122"/>
                <a:ea typeface="幼圆" panose="02010509060101010101" pitchFamily="49" charset="-122"/>
                <a:cs typeface="Arial Black" panose="020B0A04020102020204" pitchFamily="34" charset="0"/>
              </a:rPr>
              <a:t>个别系统故障不影响系统整体功能</a:t>
            </a:r>
          </a:p>
        </p:txBody>
      </p:sp>
      <p:sp>
        <p:nvSpPr>
          <p:cNvPr id="23" name="TextBox 22"/>
          <p:cNvSpPr txBox="1"/>
          <p:nvPr/>
        </p:nvSpPr>
        <p:spPr>
          <a:xfrm>
            <a:off x="323528" y="3651870"/>
            <a:ext cx="3185487" cy="677108"/>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紧耦合：</a:t>
            </a:r>
            <a:endParaRPr lang="en-US" altLang="zh-CN"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b="1" dirty="0">
                <a:latin typeface="幼圆" panose="02010509060101010101" pitchFamily="49" charset="-122"/>
                <a:ea typeface="幼圆" panose="02010509060101010101" pitchFamily="49" charset="-122"/>
                <a:cs typeface="Arial Black" panose="020B0A04020102020204" pitchFamily="34" charset="0"/>
              </a:rPr>
              <a:t>零件损坏将导致整个系统失败</a:t>
            </a:r>
          </a:p>
        </p:txBody>
      </p:sp>
      <p:sp>
        <p:nvSpPr>
          <p:cNvPr id="24" name="TextBox 23"/>
          <p:cNvSpPr txBox="1"/>
          <p:nvPr/>
        </p:nvSpPr>
        <p:spPr>
          <a:xfrm>
            <a:off x="323528" y="4453830"/>
            <a:ext cx="3775393"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系统越大，耦合度越松</a:t>
            </a:r>
          </a:p>
        </p:txBody>
      </p:sp>
      <p:sp>
        <p:nvSpPr>
          <p:cNvPr id="26" name="TextBox 25"/>
          <p:cNvSpPr txBox="1"/>
          <p:nvPr/>
        </p:nvSpPr>
        <p:spPr>
          <a:xfrm>
            <a:off x="1835696" y="2270756"/>
            <a:ext cx="3005951" cy="1446550"/>
          </a:xfrm>
          <a:prstGeom prst="rect">
            <a:avLst/>
          </a:prstGeom>
          <a:solidFill>
            <a:schemeClr val="accent1">
              <a:lumMod val="20000"/>
              <a:lumOff val="80000"/>
              <a:alpha val="73000"/>
            </a:schemeClr>
          </a:solidFill>
        </p:spPr>
        <p:txBody>
          <a:bodyPr wrap="none" rtlCol="0">
            <a:spAutoFit/>
          </a:bodyPr>
          <a:lstStyle/>
          <a:p>
            <a:pPr algn="ctr"/>
            <a:r>
              <a:rPr lang="zh-CN" altLang="en-US" sz="4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另一个例子</a:t>
            </a:r>
            <a:endParaRPr lang="en-US" altLang="zh-CN" sz="4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en-US" altLang="zh-CN" sz="4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QQ / </a:t>
            </a:r>
            <a:r>
              <a:rPr lang="zh-CN" altLang="en-US" sz="4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电话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因特奈特主义</a:t>
            </a:r>
          </a:p>
        </p:txBody>
      </p:sp>
      <p:pic>
        <p:nvPicPr>
          <p:cNvPr id="7170" name="Picture 2"/>
          <p:cNvPicPr>
            <a:picLocks noChangeAspect="1" noChangeArrowheads="1"/>
          </p:cNvPicPr>
          <p:nvPr/>
        </p:nvPicPr>
        <p:blipFill>
          <a:blip r:embed="rId2"/>
          <a:srcRect/>
          <a:stretch>
            <a:fillRect/>
          </a:stretch>
        </p:blipFill>
        <p:spPr bwMode="auto">
          <a:xfrm>
            <a:off x="3510359" y="2787774"/>
            <a:ext cx="4518025" cy="217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7544" y="817424"/>
            <a:ext cx="4572000" cy="1754326"/>
          </a:xfrm>
          <a:prstGeom prst="rect">
            <a:avLst/>
          </a:prstGeom>
        </p:spPr>
        <p:txBody>
          <a:bodyPr>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因特奈特主义，堪称一个实用的、具有大系统观的系统方法论。</a:t>
            </a:r>
          </a:p>
          <a:p>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因特奈特主义的主导思想就是开放和简化。</a:t>
            </a: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开放是胸怀，简化是手段。</a:t>
            </a: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眼开则花明，道简则易从。（朱熹、孔子语）</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028384" y="0"/>
            <a:ext cx="1115616" cy="5143500"/>
          </a:xfrm>
          <a:prstGeom prst="rect">
            <a:avLst/>
          </a:prstGeom>
          <a:solidFill>
            <a:srgbClr val="7030A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七色光方法</a:t>
            </a:r>
          </a:p>
        </p:txBody>
      </p:sp>
      <p:sp>
        <p:nvSpPr>
          <p:cNvPr id="3" name="TextBox 2"/>
          <p:cNvSpPr txBox="1"/>
          <p:nvPr/>
        </p:nvSpPr>
        <p:spPr>
          <a:xfrm>
            <a:off x="755576" y="840651"/>
            <a:ext cx="2262158" cy="707886"/>
          </a:xfrm>
          <a:prstGeom prst="rect">
            <a:avLst/>
          </a:prstGeom>
          <a:noFill/>
        </p:spPr>
        <p:txBody>
          <a:bodyPr wrap="none" rtlCol="0">
            <a:spAutoFit/>
          </a:bodyPr>
          <a:lstStyle/>
          <a:p>
            <a:r>
              <a:rPr lang="en-US" altLang="zh-CN" sz="4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7Lights</a:t>
            </a:r>
            <a:endParaRPr lang="zh-CN" altLang="en-US" sz="40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4" name="TextBox 3"/>
          <p:cNvSpPr txBox="1"/>
          <p:nvPr/>
        </p:nvSpPr>
        <p:spPr>
          <a:xfrm>
            <a:off x="3275856" y="1009928"/>
            <a:ext cx="3300904" cy="369332"/>
          </a:xfrm>
          <a:prstGeom prst="rect">
            <a:avLst/>
          </a:prstGeom>
          <a:noFill/>
        </p:spPr>
        <p:txBody>
          <a:bodyPr wrap="none" rtlCol="0">
            <a:spAutoFit/>
          </a:bodyPr>
          <a:lstStyle/>
          <a:p>
            <a:r>
              <a:rPr lang="en-US" altLang="zh-CN"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人人都可以自创的工具箱</a:t>
            </a:r>
          </a:p>
        </p:txBody>
      </p:sp>
      <p:sp>
        <p:nvSpPr>
          <p:cNvPr id="5" name="TextBox 4"/>
          <p:cNvSpPr txBox="1"/>
          <p:nvPr/>
        </p:nvSpPr>
        <p:spPr>
          <a:xfrm>
            <a:off x="827584" y="1554346"/>
            <a:ext cx="3416320"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cs typeface="Arial Black" panose="020B0A04020102020204" pitchFamily="34" charset="0"/>
              </a:rPr>
              <a:t>我只是讲解一下我是怎么自创的</a:t>
            </a:r>
          </a:p>
        </p:txBody>
      </p:sp>
      <p:pic>
        <p:nvPicPr>
          <p:cNvPr id="6" name="图片 5"/>
          <p:cNvPicPr>
            <a:picLocks noChangeAspect="1"/>
          </p:cNvPicPr>
          <p:nvPr/>
        </p:nvPicPr>
        <p:blipFill>
          <a:blip r:embed="rId2" cstate="screen">
            <a:clrChange>
              <a:clrFrom>
                <a:srgbClr val="FFFFFF"/>
              </a:clrFrom>
              <a:clrTo>
                <a:srgbClr val="FFFFFF">
                  <a:alpha val="0"/>
                </a:srgbClr>
              </a:clrTo>
            </a:clrChange>
          </a:blip>
          <a:stretch>
            <a:fillRect/>
          </a:stretch>
        </p:blipFill>
        <p:spPr>
          <a:xfrm>
            <a:off x="4330288" y="1944216"/>
            <a:ext cx="4274160" cy="2643758"/>
          </a:xfrm>
          <a:prstGeom prst="rect">
            <a:avLst/>
          </a:prstGeom>
        </p:spPr>
      </p:pic>
      <p:sp>
        <p:nvSpPr>
          <p:cNvPr id="7" name="矩形 6"/>
          <p:cNvSpPr/>
          <p:nvPr/>
        </p:nvSpPr>
        <p:spPr>
          <a:xfrm>
            <a:off x="989856" y="2136795"/>
            <a:ext cx="5094312" cy="2739211"/>
          </a:xfrm>
          <a:prstGeom prst="rect">
            <a:avLst/>
          </a:prstGeom>
          <a:solidFill>
            <a:schemeClr val="accent1">
              <a:lumMod val="20000"/>
              <a:lumOff val="80000"/>
              <a:alpha val="78000"/>
            </a:schemeClr>
          </a:solidFill>
          <a:ln w="3175">
            <a:solidFill>
              <a:srgbClr val="0099FF"/>
            </a:solidFill>
          </a:ln>
        </p:spPr>
        <p:txBody>
          <a:bodyPr wrap="square">
            <a:spAutoFit/>
          </a:bodyPr>
          <a:lstStyle/>
          <a:p>
            <a:r>
              <a:rPr lang="en-US" altLang="zh-CN" sz="2000"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7</a:t>
            </a:r>
            <a:r>
              <a:rPr lang="zh-CN" altLang="en-US" sz="1600" dirty="0">
                <a:latin typeface="幼圆" panose="02010509060101010101" pitchFamily="49" charset="-122"/>
                <a:ea typeface="幼圆" panose="02010509060101010101" pitchFamily="49" charset="-122"/>
                <a:cs typeface="Arial Black" panose="020B0A04020102020204" pitchFamily="34" charset="0"/>
              </a:rPr>
              <a:t>：就是</a:t>
            </a:r>
            <a:r>
              <a:rPr lang="en-US" altLang="zh-CN" sz="1600" dirty="0">
                <a:latin typeface="幼圆" panose="02010509060101010101" pitchFamily="49" charset="-122"/>
                <a:ea typeface="幼圆" panose="02010509060101010101" pitchFamily="49" charset="-122"/>
                <a:cs typeface="Arial Black" panose="020B0A04020102020204" pitchFamily="34" charset="0"/>
              </a:rPr>
              <a:t>7 —— </a:t>
            </a:r>
            <a:r>
              <a:rPr lang="zh-CN" altLang="en-US" sz="1600" dirty="0">
                <a:latin typeface="幼圆" panose="02010509060101010101" pitchFamily="49" charset="-122"/>
                <a:ea typeface="幼圆" panose="02010509060101010101" pitchFamily="49" charset="-122"/>
                <a:cs typeface="Arial Black" panose="020B0A04020102020204" pitchFamily="34" charset="0"/>
              </a:rPr>
              <a:t>黄金序律。</a:t>
            </a:r>
          </a:p>
          <a:p>
            <a:r>
              <a:rPr lang="en-US" altLang="zh-CN" sz="2000" dirty="0">
                <a:solidFill>
                  <a:srgbClr val="FF9933"/>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L</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a:latin typeface="幼圆" panose="02010509060101010101" pitchFamily="49" charset="-122"/>
                <a:ea typeface="幼圆" panose="02010509060101010101" pitchFamily="49" charset="-122"/>
                <a:cs typeface="Arial Black" panose="020B0A04020102020204" pitchFamily="34" charset="0"/>
              </a:rPr>
              <a:t>Loop</a:t>
            </a:r>
            <a:r>
              <a:rPr lang="zh-CN" altLang="en-US" sz="1600" dirty="0">
                <a:latin typeface="幼圆" panose="02010509060101010101" pitchFamily="49" charset="-122"/>
                <a:ea typeface="幼圆" panose="02010509060101010101" pitchFamily="49" charset="-122"/>
                <a:cs typeface="Arial Black" panose="020B0A04020102020204" pitchFamily="34" charset="0"/>
              </a:rPr>
              <a:t>，循环 </a:t>
            </a: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迭代精进。</a:t>
            </a:r>
          </a:p>
          <a:p>
            <a:r>
              <a:rPr lang="en-US" altLang="zh-CN" sz="2000" dirty="0">
                <a:solidFill>
                  <a:srgbClr val="FFFF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err="1">
                <a:latin typeface="幼圆" panose="02010509060101010101" pitchFamily="49" charset="-122"/>
                <a:ea typeface="幼圆" panose="02010509060101010101" pitchFamily="49" charset="-122"/>
                <a:cs typeface="Arial Black" panose="020B0A04020102020204" pitchFamily="34" charset="0"/>
              </a:rPr>
              <a:t>Internetism</a:t>
            </a:r>
            <a:r>
              <a:rPr lang="en-US" altLang="zh-CN" sz="1600" dirty="0">
                <a:latin typeface="幼圆" panose="02010509060101010101" pitchFamily="49" charset="-122"/>
                <a:ea typeface="幼圆" panose="02010509060101010101" pitchFamily="49" charset="-122"/>
                <a:cs typeface="Arial Black" panose="020B0A04020102020204" pitchFamily="34" charset="0"/>
              </a:rPr>
              <a:t> &amp; Information</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因特奈特主义与信息导向。</a:t>
            </a:r>
          </a:p>
          <a:p>
            <a:r>
              <a:rPr lang="en-US" altLang="zh-CN" sz="2000" dirty="0">
                <a:solidFill>
                  <a:srgbClr val="00B05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G</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a:latin typeface="幼圆" panose="02010509060101010101" pitchFamily="49" charset="-122"/>
                <a:ea typeface="幼圆" panose="02010509060101010101" pitchFamily="49" charset="-122"/>
                <a:cs typeface="Arial Black" panose="020B0A04020102020204" pitchFamily="34" charset="0"/>
              </a:rPr>
              <a:t>Goal &amp; Self-realization</a:t>
            </a:r>
            <a:r>
              <a:rPr lang="zh-CN" altLang="en-US" sz="1600" dirty="0">
                <a:latin typeface="幼圆" panose="02010509060101010101" pitchFamily="49" charset="-122"/>
                <a:ea typeface="幼圆" panose="02010509060101010101" pitchFamily="49" charset="-122"/>
                <a:cs typeface="Arial Black" panose="020B0A04020102020204" pitchFamily="34" charset="0"/>
              </a:rPr>
              <a:t>，目标与自我实现</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 </a:t>
            </a: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强大的自组织力，主动向前，永不止步！。</a:t>
            </a:r>
          </a:p>
          <a:p>
            <a:r>
              <a:rPr lang="en-US" altLang="zh-CN" sz="2000" dirty="0">
                <a:solidFill>
                  <a:srgbClr val="00CCFF"/>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H</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a:latin typeface="幼圆" panose="02010509060101010101" pitchFamily="49" charset="-122"/>
                <a:ea typeface="幼圆" panose="02010509060101010101" pitchFamily="49" charset="-122"/>
                <a:cs typeface="Arial Black" panose="020B0A04020102020204" pitchFamily="34" charset="0"/>
              </a:rPr>
              <a:t>Hierarchy</a:t>
            </a:r>
            <a:r>
              <a:rPr lang="zh-CN" altLang="en-US" sz="1600" dirty="0">
                <a:latin typeface="幼圆" panose="02010509060101010101" pitchFamily="49" charset="-122"/>
                <a:ea typeface="幼圆" panose="02010509060101010101" pitchFamily="49" charset="-122"/>
                <a:cs typeface="Arial Black" panose="020B0A04020102020204" pitchFamily="34" charset="0"/>
              </a:rPr>
              <a:t>，层级体系优化 </a:t>
            </a: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合理的组织。</a:t>
            </a:r>
          </a:p>
          <a:p>
            <a:r>
              <a:rPr lang="en-US" altLang="zh-CN" sz="2000" dirty="0">
                <a:solidFill>
                  <a:srgbClr val="0070C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a:latin typeface="幼圆" panose="02010509060101010101" pitchFamily="49" charset="-122"/>
                <a:ea typeface="幼圆" panose="02010509060101010101" pitchFamily="49" charset="-122"/>
                <a:cs typeface="Arial Black" panose="020B0A04020102020204" pitchFamily="34" charset="0"/>
              </a:rPr>
              <a:t>Test</a:t>
            </a:r>
            <a:r>
              <a:rPr lang="zh-CN" altLang="en-US" sz="1600" dirty="0">
                <a:latin typeface="幼圆" panose="02010509060101010101" pitchFamily="49" charset="-122"/>
                <a:ea typeface="幼圆" panose="02010509060101010101" pitchFamily="49" charset="-122"/>
                <a:cs typeface="Arial Black" panose="020B0A04020102020204" pitchFamily="34" charset="0"/>
              </a:rPr>
              <a:t>，实验先导 </a:t>
            </a: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试点先行。</a:t>
            </a:r>
          </a:p>
          <a:p>
            <a:r>
              <a:rPr lang="en-US" altLang="zh-CN" sz="2000" dirty="0">
                <a:solidFill>
                  <a:srgbClr val="CC3399"/>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a:t>
            </a:r>
            <a:r>
              <a:rPr lang="zh-CN" altLang="en-US" sz="1600" dirty="0">
                <a:latin typeface="幼圆" panose="02010509060101010101" pitchFamily="49" charset="-122"/>
                <a:ea typeface="幼圆" panose="02010509060101010101" pitchFamily="49" charset="-122"/>
                <a:cs typeface="Arial Black" panose="020B0A04020102020204" pitchFamily="34" charset="0"/>
              </a:rPr>
              <a:t>：</a:t>
            </a:r>
            <a:r>
              <a:rPr lang="en-US" altLang="zh-CN" sz="1600" dirty="0">
                <a:latin typeface="幼圆" panose="02010509060101010101" pitchFamily="49" charset="-122"/>
                <a:ea typeface="幼圆" panose="02010509060101010101" pitchFamily="49" charset="-122"/>
                <a:cs typeface="Arial Black" panose="020B0A04020102020204" pitchFamily="34" charset="0"/>
              </a:rPr>
              <a:t>Science</a:t>
            </a:r>
            <a:r>
              <a:rPr lang="zh-CN" altLang="en-US" sz="1600" dirty="0">
                <a:latin typeface="幼圆" panose="02010509060101010101" pitchFamily="49" charset="-122"/>
                <a:ea typeface="幼圆" panose="02010509060101010101" pitchFamily="49" charset="-122"/>
                <a:cs typeface="Arial Black" panose="020B0A04020102020204" pitchFamily="34" charset="0"/>
              </a:rPr>
              <a:t>，科技保障 </a:t>
            </a:r>
            <a:r>
              <a:rPr lang="en-US" altLang="zh-CN" sz="1600" dirty="0">
                <a:latin typeface="幼圆" panose="02010509060101010101" pitchFamily="49" charset="-122"/>
                <a:ea typeface="幼圆" panose="02010509060101010101" pitchFamily="49" charset="-122"/>
                <a:cs typeface="Arial Black" panose="020B0A04020102020204" pitchFamily="34" charset="0"/>
              </a:rPr>
              <a:t>—— </a:t>
            </a:r>
            <a:r>
              <a:rPr lang="zh-CN" altLang="en-US" sz="1600" dirty="0">
                <a:latin typeface="幼圆" panose="02010509060101010101" pitchFamily="49" charset="-122"/>
                <a:ea typeface="幼圆" panose="02010509060101010101" pitchFamily="49" charset="-122"/>
                <a:cs typeface="Arial Black" panose="020B0A04020102020204" pitchFamily="34" charset="0"/>
              </a:rPr>
              <a:t>软硬系统方法技术兼施。</a:t>
            </a:r>
          </a:p>
        </p:txBody>
      </p:sp>
      <p:sp>
        <p:nvSpPr>
          <p:cNvPr id="8" name="文本框 7">
            <a:hlinkClick r:id="rId3" action="ppaction://hlinksldjump"/>
          </p:cNvPr>
          <p:cNvSpPr txBox="1"/>
          <p:nvPr/>
        </p:nvSpPr>
        <p:spPr>
          <a:xfrm>
            <a:off x="6325364" y="375771"/>
            <a:ext cx="859415"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BSV4QSG</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9" name="TextBox 1"/>
          <p:cNvSpPr txBox="1"/>
          <p:nvPr/>
        </p:nvSpPr>
        <p:spPr>
          <a:xfrm>
            <a:off x="395536" y="252661"/>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七色光方法</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4136" y="1131590"/>
            <a:ext cx="2969751" cy="3416320"/>
          </a:xfrm>
          <a:prstGeom prst="rect">
            <a:avLst/>
          </a:prstGeom>
        </p:spPr>
        <p:txBody>
          <a:bodyPr wrap="square">
            <a:spAutoFit/>
          </a:bodyPr>
          <a:lstStyle/>
          <a:p>
            <a:pPr indent="269875" algn="just"/>
            <a:r>
              <a:rPr lang="zh-CN" altLang="en-US" dirty="0">
                <a:latin typeface="幼圆" panose="02010509060101010101" pitchFamily="49" charset="-122"/>
                <a:ea typeface="幼圆" panose="02010509060101010101" pitchFamily="49" charset="-122"/>
                <a:cs typeface="Arial Black" panose="020B0A04020102020204" pitchFamily="34" charset="0"/>
              </a:rPr>
              <a:t>按照</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控制论</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思想：</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zh-CN" dirty="0">
                <a:latin typeface="幼圆" panose="02010509060101010101" pitchFamily="49" charset="-122"/>
                <a:ea typeface="幼圆" panose="02010509060101010101" pitchFamily="49" charset="-122"/>
                <a:cs typeface="Arial Black" panose="020B0A04020102020204" pitchFamily="34" charset="0"/>
              </a:rPr>
              <a:t>①</a:t>
            </a:r>
            <a:r>
              <a:rPr lang="zh-CN" altLang="en-US" dirty="0">
                <a:latin typeface="幼圆" panose="02010509060101010101" pitchFamily="49" charset="-122"/>
                <a:ea typeface="幼圆" panose="02010509060101010101" pitchFamily="49" charset="-122"/>
                <a:cs typeface="Arial Black" panose="020B0A04020102020204" pitchFamily="34" charset="0"/>
              </a:rPr>
              <a:t>为达到预定目标，采用负反馈机制，实施动态系统状态，直至目标达成；</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lgn="just"/>
            <a:r>
              <a:rPr lang="zh-CN" altLang="en-US" dirty="0">
                <a:latin typeface="幼圆" panose="02010509060101010101" pitchFamily="49" charset="-122"/>
                <a:ea typeface="幼圆" panose="02010509060101010101" pitchFamily="49" charset="-122"/>
                <a:cs typeface="Arial Black" panose="020B0A04020102020204" pitchFamily="34" charset="0"/>
              </a:rPr>
              <a:t>②</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基于不确定性的确定性原理</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：在达到目标的路径、方法不明确，甚至是目标都不明确的情况下，系统仍然要沿着基本正确的方向披荆斩棘，勇敢前行，同时不断修正错误，无限逼近目标，直至达成。</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grpSp>
        <p:nvGrpSpPr>
          <p:cNvPr id="7" name="组合 6"/>
          <p:cNvGrpSpPr/>
          <p:nvPr/>
        </p:nvGrpSpPr>
        <p:grpSpPr>
          <a:xfrm>
            <a:off x="3975097" y="2715766"/>
            <a:ext cx="2236510" cy="2109714"/>
            <a:chOff x="5242572" y="483518"/>
            <a:chExt cx="2736787" cy="3101215"/>
          </a:xfrm>
        </p:grpSpPr>
        <p:pic>
          <p:nvPicPr>
            <p:cNvPr id="8" name="图片 7"/>
            <p:cNvPicPr>
              <a:picLocks noChangeAspect="1"/>
            </p:cNvPicPr>
            <p:nvPr/>
          </p:nvPicPr>
          <p:blipFill>
            <a:blip r:embed="rId2" cstate="screen"/>
            <a:stretch>
              <a:fillRect/>
            </a:stretch>
          </p:blipFill>
          <p:spPr>
            <a:xfrm>
              <a:off x="5249705" y="483518"/>
              <a:ext cx="2573707" cy="310121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文本框 8"/>
            <p:cNvSpPr txBox="1"/>
            <p:nvPr/>
          </p:nvSpPr>
          <p:spPr>
            <a:xfrm rot="21225467">
              <a:off x="5242572" y="2858180"/>
              <a:ext cx="2736787" cy="497664"/>
            </a:xfrm>
            <a:prstGeom prst="rect">
              <a:avLst/>
            </a:prstGeom>
            <a:noFill/>
          </p:spPr>
          <p:txBody>
            <a:bodyPr wrap="none" rtlCol="0">
              <a:spAutoFit/>
            </a:bodyPr>
            <a:lstStyle/>
            <a:p>
              <a:pPr algn="ct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从不确定性走向确定性</a:t>
              </a:r>
            </a:p>
          </p:txBody>
        </p:sp>
      </p:grpSp>
      <p:pic>
        <p:nvPicPr>
          <p:cNvPr id="20" name="图片 19"/>
          <p:cNvPicPr>
            <a:picLocks noChangeAspect="1"/>
          </p:cNvPicPr>
          <p:nvPr/>
        </p:nvPicPr>
        <p:blipFill>
          <a:blip r:embed="rId3" cstate="screen"/>
          <a:stretch>
            <a:fillRect/>
          </a:stretch>
        </p:blipFill>
        <p:spPr>
          <a:xfrm>
            <a:off x="3795924" y="664161"/>
            <a:ext cx="2576276" cy="214579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2" name="Picture 4"/>
          <p:cNvPicPr>
            <a:picLocks noChangeArrowheads="1"/>
          </p:cNvPicPr>
          <p:nvPr/>
        </p:nvPicPr>
        <p:blipFill>
          <a:blip r:embed="rId4" cstate="screen"/>
          <a:srcRect/>
          <a:stretch>
            <a:fillRect/>
          </a:stretch>
        </p:blipFill>
        <p:spPr bwMode="auto">
          <a:xfrm>
            <a:off x="6473599" y="1851790"/>
            <a:ext cx="1440000" cy="1080000"/>
          </a:xfrm>
          <a:prstGeom prst="rect">
            <a:avLst/>
          </a:prstGeom>
          <a:solidFill>
            <a:srgbClr val="FFFFFF">
              <a:shade val="85000"/>
            </a:srgbClr>
          </a:solidFill>
          <a:ln w="31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5"/>
          <p:cNvPicPr>
            <a:picLocks noChangeArrowheads="1"/>
          </p:cNvPicPr>
          <p:nvPr/>
        </p:nvPicPr>
        <p:blipFill>
          <a:blip r:embed="rId5" cstate="screen"/>
          <a:srcRect/>
          <a:stretch>
            <a:fillRect/>
          </a:stretch>
        </p:blipFill>
        <p:spPr bwMode="auto">
          <a:xfrm>
            <a:off x="6473599" y="720767"/>
            <a:ext cx="1440000" cy="1080000"/>
          </a:xfrm>
          <a:prstGeom prst="rect">
            <a:avLst/>
          </a:prstGeom>
          <a:solidFill>
            <a:srgbClr val="FFFFFF">
              <a:shade val="85000"/>
            </a:srgbClr>
          </a:solidFill>
          <a:ln w="31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 name="组合 4"/>
          <p:cNvGrpSpPr/>
          <p:nvPr/>
        </p:nvGrpSpPr>
        <p:grpSpPr>
          <a:xfrm>
            <a:off x="6329423" y="3028488"/>
            <a:ext cx="1842977" cy="1737219"/>
            <a:chOff x="5859194" y="1275606"/>
            <a:chExt cx="2804531" cy="2940439"/>
          </a:xfrm>
        </p:grpSpPr>
        <p:pic>
          <p:nvPicPr>
            <p:cNvPr id="15362" name="Picture 2"/>
            <p:cNvPicPr>
              <a:picLocks noChangeAspect="1" noChangeArrowheads="1"/>
            </p:cNvPicPr>
            <p:nvPr/>
          </p:nvPicPr>
          <p:blipFill rotWithShape="1">
            <a:blip r:embed="rId6" cstate="screen"/>
            <a:srcRect/>
            <a:stretch>
              <a:fillRect/>
            </a:stretch>
          </p:blipFill>
          <p:spPr bwMode="auto">
            <a:xfrm>
              <a:off x="5859194" y="1275606"/>
              <a:ext cx="2804531" cy="2054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977896" y="3330436"/>
              <a:ext cx="2466674" cy="885609"/>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迭代精进</a:t>
              </a:r>
            </a:p>
          </p:txBody>
        </p:sp>
      </p:grpSp>
      <p:sp>
        <p:nvSpPr>
          <p:cNvPr id="13" name="文本框 12">
            <a:hlinkClick r:id="rId7" action="ppaction://hlinksldjump"/>
          </p:cNvPr>
          <p:cNvSpPr txBox="1"/>
          <p:nvPr/>
        </p:nvSpPr>
        <p:spPr>
          <a:xfrm>
            <a:off x="5570361" y="443768"/>
            <a:ext cx="88112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BSV3DDJJ</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14" name="TextBox 1"/>
          <p:cNvSpPr txBox="1"/>
          <p:nvPr/>
        </p:nvSpPr>
        <p:spPr>
          <a:xfrm>
            <a:off x="358678" y="334254"/>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迭代精进原理</a:t>
            </a:r>
          </a:p>
        </p:txBody>
      </p:sp>
      <p:sp>
        <p:nvSpPr>
          <p:cNvPr id="15" name="矩形 14"/>
          <p:cNvSpPr/>
          <p:nvPr/>
        </p:nvSpPr>
        <p:spPr>
          <a:xfrm>
            <a:off x="8028384" y="0"/>
            <a:ext cx="1115616" cy="51435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迭代精进原理</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763688" y="983384"/>
            <a:ext cx="4032448" cy="3724096"/>
          </a:xfrm>
          <a:prstGeom prst="rect">
            <a:avLst/>
          </a:prstGeom>
        </p:spPr>
        <p:txBody>
          <a:bodyPr wrap="square">
            <a:spAutoFit/>
          </a:bodyPr>
          <a:lstStyle/>
          <a:p>
            <a:pPr indent="269875"/>
            <a:r>
              <a:rPr lang="zh-CN" altLang="en-US" dirty="0">
                <a:latin typeface="幼圆" panose="02010509060101010101" pitchFamily="49" charset="-122"/>
                <a:ea typeface="幼圆" panose="02010509060101010101" pitchFamily="49" charset="-122"/>
                <a:cs typeface="Arial Black" panose="020B0A04020102020204" pitchFamily="34" charset="0"/>
              </a:rPr>
              <a:t>大庆油田在十三五信息化建设规划过程中，创造性地提出并使用了一种新型的规划方法论 </a:t>
            </a:r>
            <a:r>
              <a:rPr lang="en-US" altLang="zh-CN" dirty="0">
                <a:latin typeface="幼圆" panose="02010509060101010101" pitchFamily="49" charset="-122"/>
                <a:ea typeface="幼圆" panose="02010509060101010101" pitchFamily="49" charset="-122"/>
                <a:cs typeface="Arial Black" panose="020B0A04020102020204" pitchFamily="34" charset="0"/>
              </a:rPr>
              <a:t>—— </a:t>
            </a:r>
            <a:r>
              <a:rPr lang="zh-CN" altLang="en-US" dirty="0">
                <a:latin typeface="幼圆" panose="02010509060101010101" pitchFamily="49" charset="-122"/>
                <a:ea typeface="幼圆" panose="02010509060101010101" pitchFamily="49" charset="-122"/>
                <a:cs typeface="Arial Black" panose="020B0A04020102020204" pitchFamily="34" charset="0"/>
              </a:rPr>
              <a:t>敏捷规划法，打破了传统模式，有的放矢，目的性强，效率较高，迅速得到了大家的认可。该方法论类似原型迭代的软件开发方法。</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9875"/>
            <a:r>
              <a:rPr lang="zh-CN" altLang="en-US" dirty="0">
                <a:latin typeface="幼圆" panose="02010509060101010101" pitchFamily="49" charset="-122"/>
                <a:ea typeface="幼圆" panose="02010509060101010101" pitchFamily="49" charset="-122"/>
                <a:cs typeface="Arial Black" panose="020B0A04020102020204" pitchFamily="34" charset="0"/>
              </a:rPr>
              <a:t>动态的、与时俱进的、极富使命感和主观能动性的规划方法，具有强大的生命力。</a:t>
            </a:r>
          </a:p>
          <a:p>
            <a:pPr indent="269875"/>
            <a:r>
              <a:rPr lang="zh-CN" altLang="en-US" dirty="0">
                <a:latin typeface="幼圆" panose="02010509060101010101" pitchFamily="49" charset="-122"/>
                <a:ea typeface="幼圆" panose="02010509060101010101" pitchFamily="49" charset="-122"/>
                <a:cs typeface="Arial Black" panose="020B0A04020102020204" pitchFamily="34" charset="0"/>
              </a:rPr>
              <a:t>敏捷规划法，是</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控制论等系统论</a:t>
            </a:r>
            <a:r>
              <a:rPr lang="zh-CN" altLang="en-US" dirty="0">
                <a:latin typeface="幼圆" panose="02010509060101010101" pitchFamily="49" charset="-122"/>
                <a:ea typeface="幼圆" panose="02010509060101010101" pitchFamily="49" charset="-122"/>
                <a:cs typeface="Arial Black" panose="020B0A04020102020204" pitchFamily="34" charset="0"/>
              </a:rPr>
              <a:t>的具体应用。</a:t>
            </a:r>
          </a:p>
          <a:p>
            <a:pPr indent="269875"/>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敏捷规划法的要义：迭代精进！</a:t>
            </a:r>
            <a:endParaRPr lang="en-US" altLang="zh-CN"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pic>
        <p:nvPicPr>
          <p:cNvPr id="15362" name="Picture 2"/>
          <p:cNvPicPr>
            <a:picLocks noChangeAspect="1" noChangeArrowheads="1"/>
          </p:cNvPicPr>
          <p:nvPr/>
        </p:nvPicPr>
        <p:blipFill>
          <a:blip r:embed="rId2"/>
          <a:srcRect/>
          <a:stretch>
            <a:fillRect/>
          </a:stretch>
        </p:blipFill>
        <p:spPr bwMode="auto">
          <a:xfrm>
            <a:off x="5940152" y="1563638"/>
            <a:ext cx="3018457" cy="2563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hlinkClick r:id="rId3" action="ppaction://hlinksldjump"/>
          </p:cNvPr>
          <p:cNvSpPr txBox="1"/>
          <p:nvPr/>
        </p:nvSpPr>
        <p:spPr>
          <a:xfrm>
            <a:off x="6974404" y="561042"/>
            <a:ext cx="93466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BSV4MJGH</a:t>
            </a:r>
            <a:endParaRPr lang="zh-CN" altLang="en-US" sz="12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6" name="TextBox 1"/>
          <p:cNvSpPr txBox="1"/>
          <p:nvPr/>
        </p:nvSpPr>
        <p:spPr>
          <a:xfrm>
            <a:off x="1403648" y="437932"/>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大系统观方法论与应用：</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4" name="TextBox 3"/>
          <p:cNvSpPr txBox="1"/>
          <p:nvPr/>
        </p:nvSpPr>
        <p:spPr>
          <a:xfrm>
            <a:off x="1259632" y="359078"/>
            <a:ext cx="90281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背景</a:t>
            </a:r>
          </a:p>
        </p:txBody>
      </p:sp>
      <p:sp>
        <p:nvSpPr>
          <p:cNvPr id="5" name="矩形 4"/>
          <p:cNvSpPr/>
          <p:nvPr/>
        </p:nvSpPr>
        <p:spPr>
          <a:xfrm>
            <a:off x="1331640" y="1110679"/>
            <a:ext cx="3672408" cy="2800767"/>
          </a:xfrm>
          <a:prstGeom prst="rect">
            <a:avLst/>
          </a:prstGeom>
          <a:ln>
            <a:solidFill>
              <a:schemeClr val="bg1">
                <a:lumMod val="85000"/>
              </a:schemeClr>
            </a:solidFill>
          </a:ln>
        </p:spPr>
        <p:txBody>
          <a:bodyPr wrap="square">
            <a:spAutoFit/>
          </a:bodyPr>
          <a:lstStyle/>
          <a:p>
            <a:pPr indent="361950"/>
            <a:r>
              <a:rPr lang="en-US" altLang="zh-CN" sz="1600" dirty="0">
                <a:latin typeface="幼圆" panose="02010509060101010101" pitchFamily="49" charset="-122"/>
                <a:ea typeface="幼圆" panose="02010509060101010101" pitchFamily="49" charset="-122"/>
                <a:cs typeface="Arial Black" panose="020B0A04020102020204" pitchFamily="34" charset="0"/>
              </a:rPr>
              <a:t>2014</a:t>
            </a:r>
            <a:r>
              <a:rPr lang="zh-CN" altLang="en-US" sz="1600" dirty="0">
                <a:latin typeface="幼圆" panose="02010509060101010101" pitchFamily="49" charset="-122"/>
                <a:ea typeface="幼圆" panose="02010509060101010101" pitchFamily="49" charset="-122"/>
                <a:cs typeface="Arial Black" panose="020B0A04020102020204" pitchFamily="34" charset="0"/>
              </a:rPr>
              <a:t>年末：</a:t>
            </a:r>
          </a:p>
          <a:p>
            <a:pPr indent="361950"/>
            <a:r>
              <a:rPr lang="zh-CN" altLang="en-US" sz="1600" dirty="0">
                <a:latin typeface="幼圆" panose="02010509060101010101" pitchFamily="49" charset="-122"/>
                <a:ea typeface="幼圆" panose="02010509060101010101" pitchFamily="49" charset="-122"/>
                <a:cs typeface="Arial Black" panose="020B0A04020102020204" pitchFamily="34" charset="0"/>
              </a:rPr>
              <a:t>大庆油田信息化十三五规划工作组面临的难题：</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sz="1600" dirty="0">
                <a:latin typeface="幼圆" panose="02010509060101010101" pitchFamily="49" charset="-122"/>
                <a:ea typeface="幼圆" panose="02010509060101010101" pitchFamily="49" charset="-122"/>
                <a:cs typeface="Arial Black" panose="020B0A04020102020204" pitchFamily="34" charset="0"/>
              </a:rPr>
              <a:t>编制任务重，时间紧，要求半个月基本成型，当然后续完善工作的时间还是比较充裕的。</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sz="1600" dirty="0">
                <a:latin typeface="幼圆" panose="02010509060101010101" pitchFamily="49" charset="-122"/>
                <a:ea typeface="幼圆" panose="02010509060101010101" pitchFamily="49" charset="-122"/>
                <a:cs typeface="Arial Black" panose="020B0A04020102020204" pitchFamily="34" charset="0"/>
              </a:rPr>
              <a:t>用传统方式完成任务是不可能的。</a:t>
            </a:r>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endParaRPr lang="en-US" altLang="zh-CN" sz="1600"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sz="1600" dirty="0">
                <a:latin typeface="幼圆" panose="02010509060101010101" pitchFamily="49" charset="-122"/>
                <a:ea typeface="幼圆" panose="02010509060101010101" pitchFamily="49" charset="-122"/>
                <a:cs typeface="Arial Black" panose="020B0A04020102020204" pitchFamily="34" charset="0"/>
              </a:rPr>
              <a:t>这迫使工作组打破常规，创新思维。</a:t>
            </a:r>
          </a:p>
        </p:txBody>
      </p:sp>
      <p:grpSp>
        <p:nvGrpSpPr>
          <p:cNvPr id="8" name="组合 7"/>
          <p:cNvGrpSpPr/>
          <p:nvPr/>
        </p:nvGrpSpPr>
        <p:grpSpPr>
          <a:xfrm>
            <a:off x="5364088" y="339502"/>
            <a:ext cx="3456384" cy="3782744"/>
            <a:chOff x="5364088" y="1700808"/>
            <a:chExt cx="3456384" cy="3782744"/>
          </a:xfrm>
        </p:grpSpPr>
        <p:sp>
          <p:nvSpPr>
            <p:cNvPr id="3" name="下箭头标注 2"/>
            <p:cNvSpPr/>
            <p:nvPr/>
          </p:nvSpPr>
          <p:spPr>
            <a:xfrm>
              <a:off x="5364088" y="1700808"/>
              <a:ext cx="3456384" cy="3168352"/>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6" name="TextBox 5"/>
            <p:cNvSpPr txBox="1"/>
            <p:nvPr/>
          </p:nvSpPr>
          <p:spPr>
            <a:xfrm>
              <a:off x="5508104" y="1772816"/>
              <a:ext cx="3096344" cy="1846659"/>
            </a:xfrm>
            <a:prstGeom prst="rect">
              <a:avLst/>
            </a:prstGeom>
            <a:noFill/>
          </p:spPr>
          <p:txBody>
            <a:bodyPr wrap="square" rtlCol="0">
              <a:spAutoFit/>
            </a:bodyPr>
            <a:lstStyle/>
            <a:p>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两种观点：</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471805" lvl="2" indent="-285750">
                <a:buFont typeface="Wingdings" panose="05000000000000000000" pitchFamily="2" charset="2"/>
                <a:buChar char="n"/>
              </a:pPr>
              <a:r>
                <a:rPr lang="zh-CN" altLang="en-US" dirty="0">
                  <a:ea typeface="幼圆" panose="02010509060101010101" pitchFamily="49" charset="-122"/>
                  <a:cs typeface="Arial Black" panose="020B0A04020102020204" pitchFamily="34" charset="0"/>
                </a:rPr>
                <a:t>信息业务不是主营，资源投入不稳定，做了规划也没用。</a:t>
              </a:r>
              <a:endParaRPr lang="en-US" altLang="zh-CN" dirty="0">
                <a:ea typeface="幼圆" panose="02010509060101010101" pitchFamily="49" charset="-122"/>
                <a:cs typeface="Arial Black" panose="020B0A04020102020204" pitchFamily="34" charset="0"/>
              </a:endParaRPr>
            </a:p>
            <a:p>
              <a:pPr marL="471805" lvl="2" indent="-285750">
                <a:buFont typeface="Wingdings" panose="05000000000000000000" pitchFamily="2" charset="2"/>
                <a:buChar char="n"/>
              </a:pPr>
              <a:r>
                <a:rPr lang="zh-CN" altLang="en-US" dirty="0">
                  <a:ea typeface="幼圆" panose="02010509060101010101" pitchFamily="49" charset="-122"/>
                  <a:cs typeface="Arial Black" panose="020B0A04020102020204" pitchFamily="34" charset="0"/>
                </a:rPr>
                <a:t>信息技术发展太快，计划没有变化快。</a:t>
              </a:r>
            </a:p>
          </p:txBody>
        </p:sp>
        <p:sp>
          <p:nvSpPr>
            <p:cNvPr id="7" name="TextBox 6"/>
            <p:cNvSpPr txBox="1"/>
            <p:nvPr/>
          </p:nvSpPr>
          <p:spPr>
            <a:xfrm>
              <a:off x="5940152" y="4960332"/>
              <a:ext cx="2339102"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没必要做规划</a:t>
              </a:r>
            </a:p>
          </p:txBody>
        </p:sp>
      </p:grpSp>
      <p:sp>
        <p:nvSpPr>
          <p:cNvPr id="9" name="TextBox 8"/>
          <p:cNvSpPr txBox="1"/>
          <p:nvPr/>
        </p:nvSpPr>
        <p:spPr>
          <a:xfrm>
            <a:off x="1454353" y="4371950"/>
            <a:ext cx="7366119"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越不确定的事，越应该做好规划，但要灵活。</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475656" y="987574"/>
            <a:ext cx="6912768" cy="3416320"/>
          </a:xfrm>
          <a:prstGeom prst="rect">
            <a:avLst/>
          </a:prstGeom>
        </p:spPr>
        <p:txBody>
          <a:bodyPr wrap="square">
            <a:spAutoFit/>
          </a:bodyPr>
          <a:lstStyle/>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受</a:t>
            </a:r>
            <a:r>
              <a:rPr lang="en-US" altLang="zh-CN" dirty="0">
                <a:latin typeface="幼圆" panose="02010509060101010101" pitchFamily="49" charset="-122"/>
                <a:ea typeface="幼圆" panose="02010509060101010101" pitchFamily="49" charset="-122"/>
                <a:cs typeface="Arial Black" panose="020B0A04020102020204" pitchFamily="34" charset="0"/>
              </a:rPr>
              <a:t>DQMDS</a:t>
            </a:r>
            <a:r>
              <a:rPr lang="zh-CN" altLang="en-US" dirty="0">
                <a:latin typeface="幼圆" panose="02010509060101010101" pitchFamily="49" charset="-122"/>
                <a:ea typeface="幼圆" panose="02010509060101010101" pitchFamily="49" charset="-122"/>
                <a:cs typeface="Arial Black" panose="020B0A04020102020204" pitchFamily="34" charset="0"/>
              </a:rPr>
              <a:t>系统开发“</a:t>
            </a:r>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早上线，快迭代</a:t>
            </a:r>
            <a:r>
              <a:rPr lang="zh-CN" altLang="en-US" dirty="0">
                <a:latin typeface="幼圆" panose="02010509060101010101" pitchFamily="49" charset="-122"/>
                <a:ea typeface="幼圆" panose="02010509060101010101" pitchFamily="49" charset="-122"/>
                <a:cs typeface="Arial Black" panose="020B0A04020102020204" pitchFamily="34" charset="0"/>
              </a:rPr>
              <a:t>”的快速原型法和敏捷开发思想的启发，工作组以最快的速度，创造性地、大胆地抛出了一个“</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原型</a:t>
            </a:r>
            <a:r>
              <a:rPr lang="zh-CN" altLang="en-US" dirty="0">
                <a:latin typeface="幼圆" panose="02010509060101010101" pitchFamily="49" charset="-122"/>
                <a:ea typeface="幼圆" panose="02010509060101010101" pitchFamily="49" charset="-122"/>
                <a:cs typeface="Arial Black" panose="020B0A04020102020204" pitchFamily="34" charset="0"/>
              </a:rPr>
              <a:t>”供大家讨论。</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这个原型是以“任务”为主要内容描绘的一个粗略框架。前几次的专家讨论时大家反映比较激烈，并给予了较强烈的批评，起码比以前做规划时要猛烈的多。</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lgn="just"/>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lgn="just"/>
            <a:r>
              <a:rPr lang="zh-CN" altLang="en-US" dirty="0">
                <a:latin typeface="幼圆" panose="02010509060101010101" pitchFamily="49" charset="-122"/>
                <a:ea typeface="幼圆" panose="02010509060101010101" pitchFamily="49" charset="-122"/>
                <a:cs typeface="Arial Black" panose="020B0A04020102020204" pitchFamily="34" charset="0"/>
              </a:rPr>
              <a:t>批评分为两个方向：</a:t>
            </a:r>
          </a:p>
          <a:p>
            <a:pPr indent="361950" algn="just"/>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一是理想派的批评</a:t>
            </a:r>
            <a:r>
              <a:rPr lang="zh-CN" altLang="en-US" dirty="0">
                <a:latin typeface="幼圆" panose="02010509060101010101" pitchFamily="49" charset="-122"/>
                <a:ea typeface="幼圆" panose="02010509060101010101" pitchFamily="49" charset="-122"/>
                <a:cs typeface="Arial Black" panose="020B0A04020102020204" pitchFamily="34" charset="0"/>
              </a:rPr>
              <a:t>。他们认为这个框架不够科学、不够严谨、不符合信息化建设的系统工程体系要求，不能作为蓝图使用，要进一步合理化、规范化，使其成为描绘大庆油田信息化建设未来的“总体架构和愿景”，也就是规划蓝图。</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3" name="矩形 2"/>
          <p:cNvSpPr/>
          <p:nvPr/>
        </p:nvSpPr>
        <p:spPr>
          <a:xfrm>
            <a:off x="1475656" y="699542"/>
            <a:ext cx="6912768" cy="3970318"/>
          </a:xfrm>
          <a:prstGeom prst="rect">
            <a:avLst/>
          </a:prstGeom>
        </p:spPr>
        <p:txBody>
          <a:bodyPr wrap="square">
            <a:spAutoFit/>
          </a:bodyPr>
          <a:lstStyle/>
          <a:p>
            <a:pPr indent="266700"/>
            <a:r>
              <a:rPr lang="zh-CN" altLang="en-US" dirty="0">
                <a:solidFill>
                  <a:srgbClr val="FF0000"/>
                </a:solidFill>
                <a:latin typeface="幼圆" panose="02010509060101010101" pitchFamily="49" charset="-122"/>
                <a:ea typeface="幼圆" panose="02010509060101010101" pitchFamily="49" charset="-122"/>
                <a:cs typeface="Arial Black" panose="020B0A04020102020204" pitchFamily="34" charset="0"/>
              </a:rPr>
              <a:t>二是务实派的批评</a:t>
            </a:r>
            <a:r>
              <a:rPr lang="zh-CN" altLang="en-US" dirty="0">
                <a:latin typeface="幼圆" panose="02010509060101010101" pitchFamily="49" charset="-122"/>
                <a:ea typeface="幼圆" panose="02010509060101010101" pitchFamily="49" charset="-122"/>
                <a:cs typeface="Arial Black" panose="020B0A04020102020204" pitchFamily="34" charset="0"/>
              </a:rPr>
              <a:t>。他们认为这些任务很不明确，需要进一步分解，内容也要细化，有些划分也不合理，形成最终的项目清单还有很多工作要做，具体的资源需求也不太确定。总之，没有落地。</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266700"/>
            <a:endParaRPr lang="zh-CN" altLang="en-US" dirty="0">
              <a:latin typeface="幼圆" panose="02010509060101010101" pitchFamily="49" charset="-122"/>
              <a:ea typeface="幼圆" panose="02010509060101010101" pitchFamily="49" charset="-122"/>
              <a:cs typeface="Arial Black" panose="020B0A04020102020204" pitchFamily="34" charset="0"/>
            </a:endParaRPr>
          </a:p>
          <a:p>
            <a:pPr indent="266700"/>
            <a:r>
              <a:rPr lang="zh-CN" altLang="en-US" dirty="0">
                <a:latin typeface="幼圆" panose="02010509060101010101" pitchFamily="49" charset="-122"/>
                <a:ea typeface="幼圆" panose="02010509060101010101" pitchFamily="49" charset="-122"/>
                <a:cs typeface="Arial Black" panose="020B0A04020102020204" pitchFamily="34" charset="0"/>
              </a:rPr>
              <a:t>但是，有一点是大家一致认可的：讨论过程中有的放矢，有抓手，有方向，有态度，有落脚点。虽然吵的凶，但大家都感觉到目标实实在在，思想沟通高效，目标容易统一，规划进展迅速。大家表达得畅快淋漓，各位专家心情很舒畅。挺爽！</a:t>
            </a:r>
          </a:p>
          <a:p>
            <a:pPr indent="266700"/>
            <a:r>
              <a:rPr lang="zh-CN" altLang="en-US" dirty="0">
                <a:latin typeface="幼圆" panose="02010509060101010101" pitchFamily="49" charset="-122"/>
                <a:ea typeface="幼圆" panose="02010509060101010101" pitchFamily="49" charset="-122"/>
                <a:cs typeface="Arial Black" panose="020B0A04020102020204" pitchFamily="34" charset="0"/>
              </a:rPr>
              <a:t>都认为这张图虽然不完美，但是作用大，它承当了与决策层、管理层、技术层等多方面的沟通媒介。工作组基于这张图，消化吸收各方意见，逐步形成一个具有多层次视角、既有高度又接地气、方便表达、易于理解、实施性强、动态灵活</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大庆油田信息化建设十三五规划</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a:t>
            </a:r>
          </a:p>
          <a:p>
            <a:endParaRPr lang="zh-CN" altLang="en-US" dirty="0">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6444208" y="699542"/>
          <a:ext cx="29523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环形箭头 6"/>
          <p:cNvSpPr/>
          <p:nvPr/>
        </p:nvSpPr>
        <p:spPr>
          <a:xfrm>
            <a:off x="6300192" y="1131590"/>
            <a:ext cx="2880320" cy="2880320"/>
          </a:xfrm>
          <a:prstGeom prst="circularArrow">
            <a:avLst>
              <a:gd name="adj1" fmla="val 12500"/>
              <a:gd name="adj2" fmla="val 1142319"/>
              <a:gd name="adj3" fmla="val 20457681"/>
              <a:gd name="adj4" fmla="val 412692"/>
              <a:gd name="adj5" fmla="val 12500"/>
            </a:avLst>
          </a:prstGeom>
          <a:solidFill>
            <a:srgbClr val="FFFF00">
              <a:alpha val="26000"/>
            </a:srgb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4" name="线形标注 1(带强调线) 3"/>
          <p:cNvSpPr/>
          <p:nvPr/>
        </p:nvSpPr>
        <p:spPr>
          <a:xfrm>
            <a:off x="1418801" y="1991618"/>
            <a:ext cx="4449343" cy="2585323"/>
          </a:xfrm>
          <a:prstGeom prst="accentCallout1">
            <a:avLst>
              <a:gd name="adj1" fmla="val 15681"/>
              <a:gd name="adj2" fmla="val 102122"/>
              <a:gd name="adj3" fmla="val -19654"/>
              <a:gd name="adj4" fmla="val 143410"/>
            </a:avLst>
          </a:prstGeom>
          <a:ln w="9525">
            <a:solidFill>
              <a:srgbClr val="C00000"/>
            </a:solidFill>
          </a:ln>
        </p:spPr>
        <p:txBody>
          <a:bodyPr wrap="square">
            <a:spAutoFit/>
          </a:bodyPr>
          <a:lstStyle/>
          <a:p>
            <a:pPr indent="361950"/>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第一次迭代：</a:t>
            </a:r>
            <a:r>
              <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V1.0</a:t>
            </a: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以企业当前的和可预期的任务和需求为导向，按照大致技术框架将任务摆布到一起，形成一个有形模型，作为各方沟通研讨的</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靶子</a:t>
            </a:r>
            <a:r>
              <a:rPr lang="zh-CN" altLang="en-US" dirty="0">
                <a:latin typeface="幼圆" panose="02010509060101010101" pitchFamily="49" charset="-122"/>
                <a:ea typeface="幼圆" panose="02010509060101010101" pitchFamily="49" charset="-122"/>
                <a:cs typeface="Arial Black" panose="020B0A04020102020204" pitchFamily="34" charset="0"/>
              </a:rPr>
              <a:t>，用以收集投射过来的箭头。这个原型当然越合理越好，越完整越好，但最重要的是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要尽快</a:t>
            </a:r>
            <a:r>
              <a:rPr lang="zh-CN" altLang="en-US" dirty="0">
                <a:latin typeface="幼圆" panose="02010509060101010101" pitchFamily="49" charset="-122"/>
                <a:ea typeface="幼圆" panose="02010509060101010101" pitchFamily="49" charset="-122"/>
                <a:cs typeface="Arial Black" panose="020B0A04020102020204" pitchFamily="34" charset="0"/>
              </a:rPr>
              <a:t>拿出来。</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原型主要包含两部分内容：一是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总体框架图</a:t>
            </a:r>
            <a:r>
              <a:rPr lang="zh-CN" altLang="en-US" dirty="0">
                <a:latin typeface="幼圆" panose="02010509060101010101" pitchFamily="49" charset="-122"/>
                <a:ea typeface="幼圆" panose="02010509060101010101" pitchFamily="49" charset="-122"/>
                <a:cs typeface="Arial Black" panose="020B0A04020102020204" pitchFamily="34" charset="0"/>
              </a:rPr>
              <a:t>，二是基于此原型的</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任务分解说明</a:t>
            </a:r>
            <a:r>
              <a:rPr lang="zh-CN" altLang="en-US" dirty="0">
                <a:latin typeface="幼圆" panose="02010509060101010101" pitchFamily="49" charset="-122"/>
                <a:ea typeface="幼圆" panose="02010509060101010101" pitchFamily="49" charset="-122"/>
                <a:cs typeface="Arial Black" panose="020B0A04020102020204" pitchFamily="34" charset="0"/>
              </a:rPr>
              <a:t>。</a:t>
            </a:r>
          </a:p>
        </p:txBody>
      </p:sp>
      <p:sp>
        <p:nvSpPr>
          <p:cNvPr id="5" name="TextBox 4"/>
          <p:cNvSpPr txBox="1"/>
          <p:nvPr/>
        </p:nvSpPr>
        <p:spPr>
          <a:xfrm>
            <a:off x="1187624" y="620688"/>
            <a:ext cx="1607660" cy="523220"/>
          </a:xfrm>
          <a:prstGeom prst="rect">
            <a:avLst/>
          </a:prstGeom>
          <a:noFill/>
        </p:spPr>
        <p:txBody>
          <a:bodyPr wrap="none" rtlCol="0">
            <a:spAutoFit/>
          </a:bodyPr>
          <a:lstStyle>
            <a:defPPr>
              <a:defRPr lang="zh-CN"/>
            </a:defPPr>
            <a:lvl1pPr>
              <a:defRPr sz="280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stStyle>
          <a:p>
            <a:r>
              <a:rPr lang="zh-CN" altLang="en-US" dirty="0">
                <a:cs typeface="Arial Black" panose="020B0A04020102020204" pitchFamily="34" charset="0"/>
              </a:rPr>
              <a:t>基本步骤</a:t>
            </a:r>
          </a:p>
        </p:txBody>
      </p:sp>
      <p:sp>
        <p:nvSpPr>
          <p:cNvPr id="6" name="矩形 5"/>
          <p:cNvSpPr/>
          <p:nvPr/>
        </p:nvSpPr>
        <p:spPr>
          <a:xfrm>
            <a:off x="1403648" y="1245989"/>
            <a:ext cx="5328592" cy="461665"/>
          </a:xfrm>
          <a:prstGeom prst="rect">
            <a:avLst/>
          </a:prstGeom>
        </p:spPr>
        <p:txBody>
          <a:bodyPr wrap="square">
            <a:spAutoFit/>
          </a:bodyPr>
          <a:lstStyle/>
          <a:p>
            <a:pPr lvl="0"/>
            <a:r>
              <a:rPr lang="zh-CN" altLang="en-US"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敏捷规划就是“原型迭代”规划</a:t>
            </a:r>
            <a:endParaRPr lang="en-US" altLang="zh-CN" sz="2400"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6444208" y="699542"/>
          <a:ext cx="29523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环形箭头 6"/>
          <p:cNvSpPr/>
          <p:nvPr/>
        </p:nvSpPr>
        <p:spPr>
          <a:xfrm>
            <a:off x="6300192" y="1131590"/>
            <a:ext cx="2880320" cy="2880320"/>
          </a:xfrm>
          <a:prstGeom prst="circularArrow">
            <a:avLst>
              <a:gd name="adj1" fmla="val 12500"/>
              <a:gd name="adj2" fmla="val 1142319"/>
              <a:gd name="adj3" fmla="val 20457681"/>
              <a:gd name="adj4" fmla="val 412692"/>
              <a:gd name="adj5" fmla="val 12500"/>
            </a:avLst>
          </a:prstGeom>
          <a:solidFill>
            <a:srgbClr val="FFFF00">
              <a:alpha val="26000"/>
            </a:srgb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sp>
        <p:nvSpPr>
          <p:cNvPr id="5" name="线形标注 1(带强调线) 4"/>
          <p:cNvSpPr/>
          <p:nvPr/>
        </p:nvSpPr>
        <p:spPr>
          <a:xfrm>
            <a:off x="1584176" y="771550"/>
            <a:ext cx="4572000" cy="3970318"/>
          </a:xfrm>
          <a:prstGeom prst="accentCallout1">
            <a:avLst>
              <a:gd name="adj1" fmla="val 27833"/>
              <a:gd name="adj2" fmla="val 103357"/>
              <a:gd name="adj3" fmla="val 39190"/>
              <a:gd name="adj4" fmla="val 126174"/>
            </a:avLst>
          </a:prstGeom>
          <a:ln>
            <a:solidFill>
              <a:srgbClr val="C00000"/>
            </a:solidFill>
          </a:ln>
        </p:spPr>
        <p:txBody>
          <a:bodyPr>
            <a:spAutoFit/>
          </a:bodyPr>
          <a:lstStyle/>
          <a:p>
            <a:pPr indent="361950"/>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第二次迭代：</a:t>
            </a:r>
            <a:r>
              <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V2.0</a:t>
            </a: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首先召集有关人员，讨论原型，并分解任务。一定是批评很多。如前面所述，批评基本可分为理想派和务实派两类。整理专家意见。任务分解时要经过讨论后明确负责人，明确要提交的材料，明确项目需求列表，以最快速度完成初步需求调研。</a:t>
            </a: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然后，将理想派意见消化吸收，将原型改造（甚至完全推倒重来）成理想的“</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总体框架和愿景目标</a:t>
            </a:r>
            <a:r>
              <a:rPr lang="zh-CN" altLang="en-US" dirty="0">
                <a:latin typeface="幼圆" panose="02010509060101010101" pitchFamily="49" charset="-122"/>
                <a:ea typeface="幼圆" panose="02010509060101010101" pitchFamily="49" charset="-122"/>
                <a:cs typeface="Arial Black" panose="020B0A04020102020204" pitchFamily="34" charset="0"/>
              </a:rPr>
              <a:t>”，这就是</a:t>
            </a:r>
            <a:r>
              <a:rPr lang="zh-CN" altLang="en-US" b="1" dirty="0">
                <a:solidFill>
                  <a:srgbClr val="C00000"/>
                </a:solidFill>
                <a:latin typeface="幼圆" panose="02010509060101010101" pitchFamily="49" charset="-122"/>
                <a:ea typeface="幼圆" panose="02010509060101010101" pitchFamily="49" charset="-122"/>
                <a:cs typeface="Arial Black" panose="020B0A04020102020204" pitchFamily="34" charset="0"/>
              </a:rPr>
              <a:t>蓝图</a:t>
            </a:r>
            <a:r>
              <a:rPr lang="zh-CN" altLang="en-US" dirty="0">
                <a:latin typeface="幼圆" panose="02010509060101010101" pitchFamily="49" charset="-122"/>
                <a:ea typeface="幼圆" panose="02010509060101010101" pitchFamily="49" charset="-122"/>
                <a:cs typeface="Arial Black" panose="020B0A04020102020204" pitchFamily="34" charset="0"/>
              </a:rPr>
              <a:t>。将务实派的意见消化吸收，将原型改造成“总体技术架构”，收集整理各部门单位提交的需求，细化项目清单和具体内容、资金额度、实施期限等，使具体项目落地。</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15616" cy="5143500"/>
          </a:xfrm>
          <a:prstGeom prst="rect">
            <a:avLst/>
          </a:prstGeom>
          <a:solidFill>
            <a:srgbClr val="33CCC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敏捷规划</a:t>
            </a:r>
          </a:p>
        </p:txBody>
      </p:sp>
      <p:graphicFrame>
        <p:nvGraphicFramePr>
          <p:cNvPr id="5" name="图示 4"/>
          <p:cNvGraphicFramePr/>
          <p:nvPr/>
        </p:nvGraphicFramePr>
        <p:xfrm>
          <a:off x="6444208" y="699542"/>
          <a:ext cx="2952328"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环形箭头 5"/>
          <p:cNvSpPr/>
          <p:nvPr/>
        </p:nvSpPr>
        <p:spPr>
          <a:xfrm>
            <a:off x="6300192" y="1131590"/>
            <a:ext cx="2880320" cy="2880320"/>
          </a:xfrm>
          <a:prstGeom prst="circularArrow">
            <a:avLst>
              <a:gd name="adj1" fmla="val 12500"/>
              <a:gd name="adj2" fmla="val 1142319"/>
              <a:gd name="adj3" fmla="val 20457681"/>
              <a:gd name="adj4" fmla="val 412692"/>
              <a:gd name="adj5" fmla="val 12500"/>
            </a:avLst>
          </a:prstGeom>
          <a:solidFill>
            <a:srgbClr val="FFFF00">
              <a:alpha val="26000"/>
            </a:srgb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solidFill>
                <a:schemeClr val="tx1"/>
              </a:solidFill>
              <a:ea typeface="幼圆" panose="02010509060101010101" pitchFamily="49" charset="-122"/>
              <a:cs typeface="Arial Black" panose="020B0A04020102020204" pitchFamily="34" charset="0"/>
            </a:endParaRPr>
          </a:p>
        </p:txBody>
      </p:sp>
      <p:sp>
        <p:nvSpPr>
          <p:cNvPr id="7" name="线形标注 1(带强调线) 6"/>
          <p:cNvSpPr/>
          <p:nvPr/>
        </p:nvSpPr>
        <p:spPr>
          <a:xfrm>
            <a:off x="1619672" y="1272118"/>
            <a:ext cx="3672408" cy="1754326"/>
          </a:xfrm>
          <a:prstGeom prst="accentCallout1">
            <a:avLst>
              <a:gd name="adj1" fmla="val 40407"/>
              <a:gd name="adj2" fmla="val 104239"/>
              <a:gd name="adj3" fmla="val 109724"/>
              <a:gd name="adj4" fmla="val 164543"/>
            </a:avLst>
          </a:prstGeom>
          <a:ln>
            <a:solidFill>
              <a:srgbClr val="C00000"/>
            </a:solidFill>
          </a:ln>
        </p:spPr>
        <p:txBody>
          <a:bodyPr wrap="square">
            <a:spAutoFit/>
          </a:bodyPr>
          <a:lstStyle/>
          <a:p>
            <a:pPr indent="361950"/>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第三次迭代：</a:t>
            </a:r>
            <a:r>
              <a:rPr lang="en-US" altLang="zh-CN"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V3.0</a:t>
            </a:r>
          </a:p>
          <a:p>
            <a:pPr indent="361950"/>
            <a:r>
              <a:rPr lang="zh-CN" altLang="en-US" dirty="0">
                <a:latin typeface="幼圆" panose="02010509060101010101" pitchFamily="49" charset="-122"/>
                <a:ea typeface="幼圆" panose="02010509060101010101" pitchFamily="49" charset="-122"/>
                <a:cs typeface="Arial Black" panose="020B0A04020102020204" pitchFamily="34" charset="0"/>
              </a:rPr>
              <a:t>将第二次迭代形成的成果</a:t>
            </a:r>
            <a:r>
              <a:rPr lang="en-US" altLang="zh-CN" dirty="0">
                <a:latin typeface="幼圆" panose="02010509060101010101" pitchFamily="49" charset="-122"/>
                <a:ea typeface="幼圆" panose="02010509060101010101" pitchFamily="49" charset="-122"/>
                <a:cs typeface="Arial Black" panose="020B0A04020102020204" pitchFamily="34" charset="0"/>
              </a:rPr>
              <a:t>——</a:t>
            </a:r>
            <a:r>
              <a:rPr lang="zh-CN" altLang="en-US" dirty="0">
                <a:latin typeface="幼圆" panose="02010509060101010101" pitchFamily="49" charset="-122"/>
                <a:ea typeface="幼圆" panose="02010509060101010101" pitchFamily="49" charset="-122"/>
                <a:cs typeface="Arial Black" panose="020B0A04020102020204" pitchFamily="34" charset="0"/>
              </a:rPr>
              <a:t>蓝图、技术架构、项目清单等再次交付专家讨论，各方互相借鉴，互提意见，继续深化，形成可给高层汇报的版本。</a:t>
            </a:r>
            <a:endParaRPr lang="en-US" altLang="zh-CN" dirty="0">
              <a:latin typeface="幼圆" panose="02010509060101010101" pitchFamily="49" charset="-122"/>
              <a:ea typeface="幼圆" panose="02010509060101010101" pitchFamily="49" charset="-122"/>
              <a:cs typeface="Arial Black" panose="020B0A040201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5NGUzYTEyNDJhZWE1NmVhYzc1YTFlOWM0ODMxMm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18680</Words>
  <Application>Microsoft Office PowerPoint</Application>
  <PresentationFormat>全屏显示(16:9)</PresentationFormat>
  <Paragraphs>2516</Paragraphs>
  <Slides>220</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220</vt:i4>
      </vt:variant>
    </vt:vector>
  </HeadingPairs>
  <TitlesOfParts>
    <vt:vector size="234" baseType="lpstr">
      <vt:lpstr>幼圆</vt:lpstr>
      <vt:lpstr>宋体</vt:lpstr>
      <vt:lpstr>Arial Black</vt:lpstr>
      <vt:lpstr>Wingdings</vt:lpstr>
      <vt:lpstr>Arial Narrow</vt:lpstr>
      <vt:lpstr>MS Mincho</vt:lpstr>
      <vt:lpstr>微软雅黑</vt:lpstr>
      <vt:lpstr>楷体</vt:lpstr>
      <vt:lpstr>Cambria Math</vt:lpstr>
      <vt:lpstr>Arial</vt:lpstr>
      <vt:lpstr>方正超粗黑简体</vt:lpstr>
      <vt:lpstr>方正粗宋简体</vt:lpstr>
      <vt:lpstr>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Arthur Wang</dc:creator>
  <cp:lastModifiedBy>W</cp:lastModifiedBy>
  <cp:revision>2014</cp:revision>
  <cp:lastPrinted>2016-08-22T08:51:00Z</cp:lastPrinted>
  <dcterms:created xsi:type="dcterms:W3CDTF">2016-08-16T01:50:00Z</dcterms:created>
  <dcterms:modified xsi:type="dcterms:W3CDTF">2024-12-12T05:01:16Z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BB79954B07BE4B108AC2D7567452380B</vt:lpwstr>
  </property>
</Properties>
</file>